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3" saveSubsetFonts="1">
  <p:sldMasterIdLst>
    <p:sldMasterId id="2147483708" r:id="rId1"/>
    <p:sldMasterId id="2147483721" r:id="rId2"/>
  </p:sldMasterIdLst>
  <p:notesMasterIdLst>
    <p:notesMasterId r:id="rId31"/>
  </p:notesMasterIdLst>
  <p:sldIdLst>
    <p:sldId id="414" r:id="rId3"/>
    <p:sldId id="433" r:id="rId4"/>
    <p:sldId id="456" r:id="rId5"/>
    <p:sldId id="407" r:id="rId6"/>
    <p:sldId id="408" r:id="rId7"/>
    <p:sldId id="415" r:id="rId8"/>
    <p:sldId id="409" r:id="rId9"/>
    <p:sldId id="410" r:id="rId10"/>
    <p:sldId id="411" r:id="rId11"/>
    <p:sldId id="412" r:id="rId12"/>
    <p:sldId id="431" r:id="rId13"/>
    <p:sldId id="416" r:id="rId14"/>
    <p:sldId id="413" r:id="rId15"/>
    <p:sldId id="444" r:id="rId16"/>
    <p:sldId id="417" r:id="rId17"/>
    <p:sldId id="418" r:id="rId18"/>
    <p:sldId id="419" r:id="rId19"/>
    <p:sldId id="420" r:id="rId20"/>
    <p:sldId id="421" r:id="rId21"/>
    <p:sldId id="422" r:id="rId22"/>
    <p:sldId id="423" r:id="rId23"/>
    <p:sldId id="435" r:id="rId24"/>
    <p:sldId id="436" r:id="rId25"/>
    <p:sldId id="424" r:id="rId26"/>
    <p:sldId id="445" r:id="rId27"/>
    <p:sldId id="457" r:id="rId28"/>
    <p:sldId id="458" r:id="rId29"/>
    <p:sldId id="459" r:id="rId30"/>
  </p:sldIdLst>
  <p:sldSz cx="9144000" cy="6858000" type="screen4x3"/>
  <p:notesSz cx="7102475" cy="93884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EDA84D"/>
    <a:srgbClr val="F0B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8" d="100"/>
          <a:sy n="18" d="100"/>
        </p:scale>
        <p:origin x="2996" y="32"/>
      </p:cViewPr>
      <p:guideLst>
        <p:guide orient="horz" pos="2160"/>
        <p:guide pos="2880"/>
      </p:guideLst>
    </p:cSldViewPr>
  </p:slideViewPr>
  <p:outlineViewPr>
    <p:cViewPr>
      <p:scale>
        <a:sx n="33" d="100"/>
        <a:sy n="33" d="100"/>
      </p:scale>
      <p:origin x="0" y="-370987"/>
    </p:cViewPr>
  </p:outlineViewPr>
  <p:notesTextViewPr>
    <p:cViewPr>
      <p:scale>
        <a:sx n="1" d="1"/>
        <a:sy n="1" d="1"/>
      </p:scale>
      <p:origin x="0" y="0"/>
    </p:cViewPr>
  </p:notesTextViewPr>
  <p:sorterViewPr>
    <p:cViewPr varScale="1">
      <p:scale>
        <a:sx n="1" d="1"/>
        <a:sy n="1" d="1"/>
      </p:scale>
      <p:origin x="0" y="0"/>
    </p:cViewPr>
  </p:sorterViewPr>
  <p:notesViewPr>
    <p:cSldViewPr>
      <p:cViewPr>
        <p:scale>
          <a:sx n="90" d="100"/>
          <a:sy n="90" d="100"/>
        </p:scale>
        <p:origin x="752" y="-8404"/>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5"/>
          <c:dLbls>
            <c:dLbl>
              <c:idx val="0"/>
              <c:delete val="1"/>
              <c:extLst>
                <c:ext xmlns:c15="http://schemas.microsoft.com/office/drawing/2012/chart" uri="{CE6537A1-D6FC-4f65-9D91-7224C49458BB}"/>
                <c:ext xmlns:c16="http://schemas.microsoft.com/office/drawing/2014/chart" uri="{C3380CC4-5D6E-409C-BE32-E72D297353CC}">
                  <c16:uniqueId val="{00000000-9323-4C09-B7A2-629EF68E1945}"/>
                </c:ext>
              </c:extLst>
            </c:dLbl>
            <c:dLbl>
              <c:idx val="1"/>
              <c:delete val="1"/>
              <c:extLst>
                <c:ext xmlns:c15="http://schemas.microsoft.com/office/drawing/2012/chart" uri="{CE6537A1-D6FC-4f65-9D91-7224C49458BB}"/>
                <c:ext xmlns:c16="http://schemas.microsoft.com/office/drawing/2014/chart" uri="{C3380CC4-5D6E-409C-BE32-E72D297353CC}">
                  <c16:uniqueId val="{00000001-9323-4C09-B7A2-629EF68E1945}"/>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2"/>
                <c:pt idx="0">
                  <c:v>Larger Organization</c:v>
                </c:pt>
                <c:pt idx="1">
                  <c:v>Group</c:v>
                </c:pt>
              </c:strCache>
            </c:strRef>
          </c:cat>
          <c:val>
            <c:numRef>
              <c:f>Sheet1!$B$2:$B$5</c:f>
              <c:numCache>
                <c:formatCode>General</c:formatCode>
                <c:ptCount val="4"/>
                <c:pt idx="0">
                  <c:v>9</c:v>
                </c:pt>
                <c:pt idx="1">
                  <c:v>2</c:v>
                </c:pt>
              </c:numCache>
            </c:numRef>
          </c:val>
          <c:extLst>
            <c:ext xmlns:c16="http://schemas.microsoft.com/office/drawing/2014/chart" uri="{C3380CC4-5D6E-409C-BE32-E72D297353CC}">
              <c16:uniqueId val="{00000002-9323-4C09-B7A2-629EF68E1945}"/>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0.19672</cdr:x>
      <cdr:y>0.425</cdr:y>
    </cdr:from>
    <cdr:to>
      <cdr:x>0.83607</cdr:x>
      <cdr:y>0.575</cdr:y>
    </cdr:to>
    <cdr:sp macro="" textlink="">
      <cdr:nvSpPr>
        <cdr:cNvPr id="2" name="TextBox 1"/>
        <cdr:cNvSpPr txBox="1"/>
      </cdr:nvSpPr>
      <cdr:spPr>
        <a:xfrm xmlns:a="http://schemas.openxmlformats.org/drawingml/2006/main">
          <a:off x="914400" y="1457325"/>
          <a:ext cx="2971800"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a:t>Larger Organization</a:t>
          </a:r>
        </a:p>
      </cdr:txBody>
    </cdr:sp>
  </cdr:relSizeAnchor>
  <cdr:relSizeAnchor xmlns:cdr="http://schemas.openxmlformats.org/drawingml/2006/chartDrawing">
    <cdr:from>
      <cdr:x>0.2623</cdr:x>
      <cdr:y>0.2</cdr:y>
    </cdr:from>
    <cdr:to>
      <cdr:x>0.5082</cdr:x>
      <cdr:y>0.31111</cdr:y>
    </cdr:to>
    <cdr:sp macro="" textlink="">
      <cdr:nvSpPr>
        <cdr:cNvPr id="3" name="TextBox 2"/>
        <cdr:cNvSpPr txBox="1"/>
      </cdr:nvSpPr>
      <cdr:spPr>
        <a:xfrm xmlns:a="http://schemas.openxmlformats.org/drawingml/2006/main">
          <a:off x="1219200" y="68580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a:t>Group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2300" tIns="46150" rIns="92300" bIns="46150" rtlCol="0"/>
          <a:lstStyle>
            <a:lvl1pPr algn="l">
              <a:defRPr sz="1200"/>
            </a:lvl1pPr>
          </a:lstStyle>
          <a:p>
            <a:endParaRPr lang="en-US"/>
          </a:p>
        </p:txBody>
      </p:sp>
      <p:sp>
        <p:nvSpPr>
          <p:cNvPr id="4" name="Slide Image Placeholder 3"/>
          <p:cNvSpPr>
            <a:spLocks noGrp="1" noRot="1" noChangeAspect="1"/>
          </p:cNvSpPr>
          <p:nvPr>
            <p:ph type="sldImg" idx="2"/>
          </p:nvPr>
        </p:nvSpPr>
        <p:spPr>
          <a:xfrm>
            <a:off x="1874838" y="579438"/>
            <a:ext cx="2955925" cy="2217737"/>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427037" y="2941637"/>
            <a:ext cx="6248400" cy="5943600"/>
          </a:xfrm>
          <a:prstGeom prst="rect">
            <a:avLst/>
          </a:prstGeom>
        </p:spPr>
        <p:txBody>
          <a:bodyPr vert="horz" lIns="92300" tIns="46150" rIns="92300" bIns="4615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2300" tIns="46150" rIns="92300" bIns="46150" rtlCol="0" anchor="b"/>
          <a:lstStyle>
            <a:lvl1pPr algn="l">
              <a:defRPr sz="1200"/>
            </a:lvl1pPr>
          </a:lstStyle>
          <a:p>
            <a:endParaRPr lang="en-US"/>
          </a:p>
        </p:txBody>
      </p:sp>
      <p:sp>
        <p:nvSpPr>
          <p:cNvPr id="8" name="Slide Number Placeholder 7"/>
          <p:cNvSpPr>
            <a:spLocks noGrp="1"/>
          </p:cNvSpPr>
          <p:nvPr>
            <p:ph type="sldNum" sz="quarter" idx="5"/>
          </p:nvPr>
        </p:nvSpPr>
        <p:spPr>
          <a:xfrm>
            <a:off x="4022727" y="8916988"/>
            <a:ext cx="3078163" cy="469900"/>
          </a:xfrm>
          <a:prstGeom prst="rect">
            <a:avLst/>
          </a:prstGeom>
        </p:spPr>
        <p:txBody>
          <a:bodyPr vert="horz" lIns="89568" tIns="44784" rIns="89568" bIns="44784"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tomeeting.com/webinar/custom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csalzer@wifacet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ipfcc.org/resources/Diverse-Voices-Matter.pdf" TargetMode="External"/><Relationship Id="rId3" Type="http://schemas.openxmlformats.org/officeDocument/2006/relationships/hyperlink" Target="http://www.servingongroups.org/leading-by-convening" TargetMode="External"/><Relationship Id="rId7" Type="http://schemas.openxmlformats.org/officeDocument/2006/relationships/hyperlink" Target="http://www.ipfcc.org/resources/Tips_For_Recruiting.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hcpbs.org/" TargetMode="External"/><Relationship Id="rId5" Type="http://schemas.openxmlformats.org/officeDocument/2006/relationships/hyperlink" Target="https://www.parentcenterhub.org/wp-content/uploads/repo_items/National_SEPAC_Guide_120218.pdf" TargetMode="External"/><Relationship Id="rId4" Type="http://schemas.openxmlformats.org/officeDocument/2006/relationships/hyperlink" Target="http://www.youtube.com/watch?v=BI4rqX_F69c"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acer.org/Parent/php/PHP-c99.pdf" TargetMode="External"/><Relationship Id="rId7" Type="http://schemas.openxmlformats.org/officeDocument/2006/relationships/hyperlink" Target="https://dpi.wi.gov/sped/educators/consultation/assistive-technology/at-forwar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nafsce.org/page/About" TargetMode="External"/><Relationship Id="rId5" Type="http://schemas.openxmlformats.org/officeDocument/2006/relationships/hyperlink" Target="https://www.lpfch.org/publication/five-top-tips-engaging-families-advisory-roles-advice-family-leader" TargetMode="External"/><Relationship Id="rId4" Type="http://schemas.openxmlformats.org/officeDocument/2006/relationships/hyperlink" Target="http://www.pacer.org/parent/php/php-c121.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skillsyouneed.com/ips/meetings.html" TargetMode="External"/><Relationship Id="rId3" Type="http://schemas.openxmlformats.org/officeDocument/2006/relationships/hyperlink" Target="https://www.youtube.com/watch?v=itdYBXrJm-8" TargetMode="External"/><Relationship Id="rId7" Type="http://schemas.openxmlformats.org/officeDocument/2006/relationships/hyperlink" Target="http://ctb.ku.edu/en/tablecontents/sub_section_main_1154.aspx"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youtube.com/watch?v=HYUVXQfaVp0" TargetMode="External"/><Relationship Id="rId5" Type="http://schemas.openxmlformats.org/officeDocument/2006/relationships/hyperlink" Target="https://www.aecf.org/blog/applying-results-based-facilitation-skills-in-virtual-meetings" TargetMode="External"/><Relationship Id="rId4" Type="http://schemas.openxmlformats.org/officeDocument/2006/relationships/hyperlink" Target="https://www.youtube.com/watch?v=oPZJQ-Mhwq0" TargetMode="External"/><Relationship Id="rId9" Type="http://schemas.openxmlformats.org/officeDocument/2006/relationships/hyperlink" Target="http://www.mindtools.com/pages/article/newLDR_86.htm"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youtube.com/watch?v=B8EJVcRJSXo" TargetMode="External"/><Relationship Id="rId3" Type="http://schemas.openxmlformats.org/officeDocument/2006/relationships/hyperlink" Target="http://www.mindtools.com/pages/article/newLDR_81.htm" TargetMode="External"/><Relationship Id="rId7" Type="http://schemas.openxmlformats.org/officeDocument/2006/relationships/hyperlink" Target="https://www.youtube.com/watch?v=cSohjlYQI2A"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youtube.com/watch?v=3_dAkDsBQyk" TargetMode="External"/><Relationship Id="rId5" Type="http://schemas.openxmlformats.org/officeDocument/2006/relationships/hyperlink" Target="http://parents-teachers.com/lib/Disagreements_Between_Parents_And_Teachers_-_Handling_Them_Productively/" TargetMode="External"/><Relationship Id="rId4" Type="http://schemas.openxmlformats.org/officeDocument/2006/relationships/hyperlink" Target="https://www.wsems.us/multimedia/videos/when-conflict-arises/" TargetMode="External"/><Relationship Id="rId9" Type="http://schemas.openxmlformats.org/officeDocument/2006/relationships/hyperlink" Target="https://www.youtube.com/watch?v=5JL2iizK2c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5200" y="109538"/>
            <a:ext cx="2187575" cy="1639887"/>
          </a:xfrm>
        </p:spPr>
      </p:sp>
      <p:sp>
        <p:nvSpPr>
          <p:cNvPr id="3" name="Notes Placeholder 2"/>
          <p:cNvSpPr>
            <a:spLocks noGrp="1"/>
          </p:cNvSpPr>
          <p:nvPr>
            <p:ph type="body" idx="1"/>
          </p:nvPr>
        </p:nvSpPr>
        <p:spPr>
          <a:xfrm>
            <a:off x="149811" y="109836"/>
            <a:ext cx="6952664" cy="8950727"/>
          </a:xfrm>
        </p:spPr>
        <p:txBody>
          <a:bodyPr/>
          <a:lstStyle/>
          <a:p>
            <a:pPr eaLnBrk="0" fontAlgn="base" hangingPunct="0"/>
            <a:r>
              <a:rPr lang="en-US" b="1" dirty="0"/>
              <a:t>Slide 1.</a:t>
            </a:r>
          </a:p>
          <a:p>
            <a:pPr eaLnBrk="0" fontAlgn="base" hangingPunct="0"/>
            <a:r>
              <a:rPr lang="en-US" b="1" dirty="0"/>
              <a:t>WEBINAR LOGISTICS  </a:t>
            </a:r>
            <a:endParaRPr lang="en-US" dirty="0"/>
          </a:p>
          <a:p>
            <a:r>
              <a:rPr lang="en-US" sz="1000" b="1" dirty="0"/>
              <a:t>Procedural Directions for WEBINAR:</a:t>
            </a:r>
            <a:endParaRPr lang="en-US" sz="1000" dirty="0"/>
          </a:p>
          <a:p>
            <a:pPr marL="223921" indent="-223921">
              <a:buFont typeface="+mj-lt"/>
              <a:buAutoNum type="arabicPeriod"/>
            </a:pPr>
            <a:r>
              <a:rPr lang="en-US" sz="1000" u="sng" dirty="0">
                <a:solidFill>
                  <a:srgbClr val="FF0000"/>
                </a:solidFill>
              </a:rPr>
              <a:t>3 weeks ahead</a:t>
            </a:r>
            <a:r>
              <a:rPr lang="en-US" sz="1000" dirty="0"/>
              <a:t>, review </a:t>
            </a:r>
            <a:r>
              <a:rPr lang="en-US" sz="1000" dirty="0" err="1"/>
              <a:t>PPt</a:t>
            </a:r>
            <a:r>
              <a:rPr lang="en-US" sz="1000" dirty="0"/>
              <a:t> Notes. Make sure to check to make sure </a:t>
            </a:r>
            <a:r>
              <a:rPr lang="en-US" sz="1000"/>
              <a:t>links are current </a:t>
            </a:r>
            <a:r>
              <a:rPr lang="en-US" sz="1000" dirty="0"/>
              <a:t>for all slides, especially the RESOURCES slides. Find replacements if needed.</a:t>
            </a:r>
          </a:p>
          <a:p>
            <a:pPr marL="223921" indent="-223921">
              <a:buFont typeface="+mj-lt"/>
              <a:buAutoNum type="arabicPeriod"/>
            </a:pPr>
            <a:r>
              <a:rPr lang="en-US" sz="1000" dirty="0"/>
              <a:t>Look up the Survey Monkey eval. link &amp; QR code for this webinar. Put on last slide.</a:t>
            </a:r>
          </a:p>
          <a:p>
            <a:pPr marL="223921" indent="-223921">
              <a:buFont typeface="+mj-lt"/>
              <a:buAutoNum type="arabicPeriod"/>
            </a:pPr>
            <a:r>
              <a:rPr lang="en-US" sz="1000" dirty="0"/>
              <a:t>Create new HO1. Load the 5 Handouts into GTW.</a:t>
            </a:r>
          </a:p>
          <a:p>
            <a:pPr marL="223921" indent="-223921">
              <a:buFont typeface="+mj-lt"/>
              <a:buAutoNum type="arabicPeriod"/>
            </a:pPr>
            <a:r>
              <a:rPr lang="en-US" sz="1000" dirty="0"/>
              <a:t>Create any polls in GTW </a:t>
            </a:r>
            <a:r>
              <a:rPr lang="en-US" sz="1000" u="sng" dirty="0">
                <a:solidFill>
                  <a:srgbClr val="FF0000"/>
                </a:solidFill>
              </a:rPr>
              <a:t>a week </a:t>
            </a:r>
            <a:r>
              <a:rPr lang="en-US" sz="1000" dirty="0"/>
              <a:t>in advance of the webinar.</a:t>
            </a:r>
          </a:p>
          <a:p>
            <a:pPr marL="223921" indent="-223921">
              <a:buFont typeface="+mj-lt"/>
              <a:buAutoNum type="arabicPeriod"/>
            </a:pPr>
            <a:r>
              <a:rPr lang="en-US" sz="1000" dirty="0"/>
              <a:t>Day before, copy registrant list &amp; use it to email everyone the 5 </a:t>
            </a:r>
            <a:r>
              <a:rPr lang="en-US" sz="1000" dirty="0" err="1"/>
              <a:t>HOs.</a:t>
            </a:r>
            <a:endParaRPr lang="en-US" sz="1000" dirty="0"/>
          </a:p>
          <a:p>
            <a:pPr marL="223921" indent="-223921">
              <a:buFont typeface="+mj-lt"/>
              <a:buAutoNum type="arabicPeriod"/>
            </a:pPr>
            <a:r>
              <a:rPr lang="en-US" sz="1000" dirty="0"/>
              <a:t>Have a copy of the Handouts and this </a:t>
            </a:r>
            <a:r>
              <a:rPr lang="en-US" sz="1000" dirty="0" err="1"/>
              <a:t>PPt</a:t>
            </a:r>
            <a:r>
              <a:rPr lang="en-US" sz="1000" dirty="0"/>
              <a:t> with NOTES with you to present.</a:t>
            </a:r>
          </a:p>
          <a:p>
            <a:pPr marL="223921" indent="-223921">
              <a:buFont typeface="+mj-lt"/>
              <a:buAutoNum type="arabicPeriod"/>
            </a:pPr>
            <a:r>
              <a:rPr lang="en-US" sz="1000" dirty="0"/>
              <a:t>Show the slide</a:t>
            </a:r>
            <a:endParaRPr lang="en-US" sz="900" dirty="0"/>
          </a:p>
          <a:p>
            <a:pPr defTabSz="923000">
              <a:defRPr/>
            </a:pPr>
            <a:r>
              <a:rPr lang="en-US" sz="1400" b="1" dirty="0"/>
              <a:t>Presenter Notes:</a:t>
            </a:r>
          </a:p>
          <a:p>
            <a:pPr marL="171964" indent="-171964" eaLnBrk="0" fontAlgn="base" hangingPunct="0">
              <a:buFont typeface="Arial" panose="020B0604020202020204" pitchFamily="34" charset="0"/>
              <a:buChar char="•"/>
            </a:pPr>
            <a:r>
              <a:rPr lang="en-US" sz="1400" dirty="0"/>
              <a:t>Moderator, Presenter should ALL call in using a </a:t>
            </a:r>
            <a:r>
              <a:rPr lang="en-US" sz="1400" dirty="0">
                <a:solidFill>
                  <a:srgbClr val="FF0000"/>
                </a:solidFill>
              </a:rPr>
              <a:t>land line</a:t>
            </a:r>
            <a:r>
              <a:rPr lang="en-US" sz="1400" dirty="0"/>
              <a:t>.  </a:t>
            </a:r>
            <a:r>
              <a:rPr lang="en-US" sz="1400" u="sng" dirty="0"/>
              <a:t>T</a:t>
            </a:r>
            <a:r>
              <a:rPr lang="en-US" sz="1400" u="sng" dirty="0">
                <a:solidFill>
                  <a:srgbClr val="FF0000"/>
                </a:solidFill>
              </a:rPr>
              <a:t>urn your </a:t>
            </a:r>
            <a:r>
              <a:rPr lang="en-US" sz="1400" u="sng" dirty="0" err="1">
                <a:solidFill>
                  <a:srgbClr val="FF0000"/>
                </a:solidFill>
              </a:rPr>
              <a:t>your</a:t>
            </a:r>
            <a:r>
              <a:rPr lang="en-US" sz="1400" u="sng" dirty="0">
                <a:solidFill>
                  <a:srgbClr val="FF0000"/>
                </a:solidFill>
              </a:rPr>
              <a:t> computer speakers off</a:t>
            </a:r>
            <a:r>
              <a:rPr lang="en-US" sz="1400" dirty="0">
                <a:solidFill>
                  <a:srgbClr val="FF0000"/>
                </a:solidFill>
              </a:rPr>
              <a:t>.</a:t>
            </a:r>
          </a:p>
          <a:p>
            <a:pPr marL="171964" indent="-171964" eaLnBrk="0" fontAlgn="base" hangingPunct="0">
              <a:buFont typeface="Arial" panose="020B0604020202020204" pitchFamily="34" charset="0"/>
              <a:buChar char="•"/>
            </a:pPr>
            <a:r>
              <a:rPr lang="en-US" sz="1400" dirty="0"/>
              <a:t>Load onto your desktop the PowerPoint (NOT the .pdf version), open to slide 1. </a:t>
            </a:r>
          </a:p>
          <a:p>
            <a:pPr marL="171964" indent="-171964" eaLnBrk="0" fontAlgn="base" hangingPunct="0">
              <a:buFont typeface="Arial" panose="020B0604020202020204" pitchFamily="34" charset="0"/>
              <a:buChar char="•"/>
            </a:pPr>
            <a:r>
              <a:rPr lang="en-US" sz="1400" dirty="0"/>
              <a:t>All  handouts should already be uploaded into the Go to Webinar program. </a:t>
            </a:r>
          </a:p>
          <a:p>
            <a:pPr marL="171964" indent="-171964" eaLnBrk="0" fontAlgn="base" hangingPunct="0">
              <a:buFont typeface="Arial" panose="020B0604020202020204" pitchFamily="34" charset="0"/>
              <a:buChar char="•"/>
            </a:pPr>
            <a:r>
              <a:rPr lang="en-US" sz="1400" dirty="0"/>
              <a:t>Access </a:t>
            </a:r>
            <a:r>
              <a:rPr lang="en-US" sz="1400" b="1" i="1" dirty="0"/>
              <a:t>Go to Webinar</a:t>
            </a:r>
            <a:r>
              <a:rPr lang="en-US" sz="1400" dirty="0"/>
              <a:t>: </a:t>
            </a:r>
            <a:r>
              <a:rPr lang="en-US" sz="1400" u="sng" dirty="0">
                <a:hlinkClick r:id="rId3"/>
              </a:rPr>
              <a:t>http://www.gotomeeting.com/webinar/customer</a:t>
            </a:r>
            <a:r>
              <a:rPr lang="en-US" sz="1400" dirty="0"/>
              <a:t> </a:t>
            </a:r>
          </a:p>
          <a:p>
            <a:pPr marL="630536" lvl="1" indent="-171964" eaLnBrk="0" fontAlgn="base" hangingPunct="0">
              <a:buFont typeface="Arial" panose="020B0604020202020204" pitchFamily="34" charset="0"/>
              <a:buChar char="•"/>
            </a:pPr>
            <a:r>
              <a:rPr lang="en-US" sz="1400" dirty="0"/>
              <a:t>Click “Sign In”- User - </a:t>
            </a:r>
            <a:r>
              <a:rPr lang="en-US" sz="1400" u="sng" dirty="0">
                <a:hlinkClick r:id="rId4"/>
              </a:rPr>
              <a:t>csalzer@wifacets.org</a:t>
            </a:r>
            <a:r>
              <a:rPr lang="en-US" sz="1400" dirty="0"/>
              <a:t>   Password - </a:t>
            </a:r>
            <a:r>
              <a:rPr lang="en-US" sz="1400" u="sng" dirty="0">
                <a:solidFill>
                  <a:srgbClr val="3027E9"/>
                </a:solidFill>
              </a:rPr>
              <a:t>wifacets1</a:t>
            </a:r>
            <a:endParaRPr lang="en-US" sz="1400" dirty="0">
              <a:solidFill>
                <a:srgbClr val="3027E9"/>
              </a:solidFill>
            </a:endParaRPr>
          </a:p>
          <a:p>
            <a:pPr marL="630536" lvl="1" indent="-171964" eaLnBrk="0" fontAlgn="base" hangingPunct="0">
              <a:buFont typeface="Arial" panose="020B0604020202020204" pitchFamily="34" charset="0"/>
              <a:buChar char="•"/>
            </a:pPr>
            <a:r>
              <a:rPr lang="en-US" sz="1400" dirty="0"/>
              <a:t>Choose “My Webinars”/left panel. Click “Upcoming Webinars”-find today’s webinar </a:t>
            </a:r>
          </a:p>
          <a:p>
            <a:pPr marL="630536" lvl="1" indent="-171964" eaLnBrk="0" fontAlgn="base" hangingPunct="0">
              <a:buFont typeface="Arial" panose="020B0604020202020204" pitchFamily="34" charset="0"/>
              <a:buChar char="•"/>
            </a:pPr>
            <a:r>
              <a:rPr lang="en-US" sz="1400" dirty="0"/>
              <a:t>Click “</a:t>
            </a:r>
            <a:r>
              <a:rPr lang="en-US" sz="1400" b="1" dirty="0"/>
              <a:t>Start</a:t>
            </a:r>
            <a:r>
              <a:rPr lang="en-US" sz="1400" dirty="0"/>
              <a:t>” (NOT “Practice”) to get the Go to Webinar Control Panel to open the GTW Control Panel on your screen.  </a:t>
            </a:r>
          </a:p>
          <a:p>
            <a:pPr marL="171964" indent="-171964" eaLnBrk="0" fontAlgn="base" hangingPunct="0">
              <a:buFont typeface="Arial" panose="020B0604020202020204" pitchFamily="34" charset="0"/>
              <a:buChar char="•"/>
            </a:pPr>
            <a:r>
              <a:rPr lang="en-US" sz="1400" dirty="0"/>
              <a:t>On </a:t>
            </a:r>
            <a:r>
              <a:rPr lang="en-US" sz="1400" dirty="0" err="1"/>
              <a:t>PPt</a:t>
            </a:r>
            <a:r>
              <a:rPr lang="en-US" sz="1400" dirty="0"/>
              <a:t>, click </a:t>
            </a:r>
            <a:r>
              <a:rPr lang="en-US" sz="1400" b="1" dirty="0"/>
              <a:t>Slide Show &amp; From Beginning</a:t>
            </a:r>
            <a:r>
              <a:rPr lang="en-US" sz="1400" dirty="0"/>
              <a:t> (to get Slide 1 to show up on your screen).</a:t>
            </a:r>
          </a:p>
          <a:p>
            <a:pPr marL="171964" indent="-171964" eaLnBrk="0" fontAlgn="base" hangingPunct="0">
              <a:buFont typeface="Arial" panose="020B0604020202020204" pitchFamily="34" charset="0"/>
              <a:buChar char="•"/>
            </a:pPr>
            <a:r>
              <a:rPr lang="en-US" sz="1400" dirty="0"/>
              <a:t>Under “</a:t>
            </a:r>
            <a:r>
              <a:rPr lang="en-US" sz="1400" b="1" dirty="0"/>
              <a:t>Screen Sharing</a:t>
            </a:r>
            <a:r>
              <a:rPr lang="en-US" sz="1400" dirty="0"/>
              <a:t>” section at top of Go to Webinar Control Panel, click “</a:t>
            </a:r>
            <a:r>
              <a:rPr lang="en-US" sz="1400" b="1" dirty="0"/>
              <a:t>Settings</a:t>
            </a:r>
            <a:r>
              <a:rPr lang="en-US" sz="1400" dirty="0"/>
              <a:t>” </a:t>
            </a:r>
            <a:r>
              <a:rPr lang="en-US" sz="1400" u="sng" dirty="0"/>
              <a:t>Type in the box</a:t>
            </a:r>
            <a:r>
              <a:rPr lang="en-US" sz="1400" dirty="0"/>
              <a:t> where the recording should be saved </a:t>
            </a:r>
            <a:r>
              <a:rPr lang="en-US" sz="1400" u="sng" dirty="0"/>
              <a:t>if</a:t>
            </a:r>
            <a:r>
              <a:rPr lang="en-US" sz="1400" dirty="0"/>
              <a:t> you want it saved in a specific file (</a:t>
            </a:r>
            <a:r>
              <a:rPr lang="en-US" sz="1400" dirty="0" err="1"/>
              <a:t>ie</a:t>
            </a:r>
            <a:r>
              <a:rPr lang="en-US" sz="1400" dirty="0"/>
              <a:t>, other than just downloaded documents)	</a:t>
            </a:r>
          </a:p>
          <a:p>
            <a:pPr marL="630536" lvl="1" indent="-171964" eaLnBrk="0" fontAlgn="base" hangingPunct="0">
              <a:buFont typeface="Arial" panose="020B0604020202020204" pitchFamily="34" charset="0"/>
              <a:buChar char="•"/>
            </a:pPr>
            <a:r>
              <a:rPr lang="en-US" sz="1400" dirty="0"/>
              <a:t>Label the file. C</a:t>
            </a:r>
            <a:r>
              <a:rPr lang="en-US" sz="1400" b="1" dirty="0"/>
              <a:t>lick on Browse - and OK to direct it to save. As:  T: 2022 workshops/2022-11-3SOG7&amp;8</a:t>
            </a:r>
            <a:endParaRPr lang="en-US" sz="1400" dirty="0"/>
          </a:p>
          <a:p>
            <a:pPr marL="171964" indent="-171964" eaLnBrk="0" fontAlgn="base" hangingPunct="0">
              <a:buFont typeface="Arial" panose="020B0604020202020204" pitchFamily="34" charset="0"/>
              <a:buChar char="•"/>
            </a:pPr>
            <a:r>
              <a:rPr lang="en-US" sz="1400" dirty="0"/>
              <a:t>Under the </a:t>
            </a:r>
            <a:r>
              <a:rPr lang="en-US" sz="1400" b="1" dirty="0"/>
              <a:t>“Audio”, </a:t>
            </a:r>
            <a:r>
              <a:rPr lang="en-US" sz="1400" dirty="0"/>
              <a:t>section, Click </a:t>
            </a:r>
            <a:r>
              <a:rPr lang="en-US" sz="1400" b="1" dirty="0"/>
              <a:t>“Phone” </a:t>
            </a:r>
            <a:r>
              <a:rPr lang="en-US" sz="1400" dirty="0"/>
              <a:t>– Dial phone number listed, when asked type in the code # for the call, then the # to connect your phone. (Remember to turn your computer speakers off so you don’t get feedback.)</a:t>
            </a:r>
          </a:p>
          <a:p>
            <a:pPr marL="630536" lvl="1" indent="-171964" eaLnBrk="0" fontAlgn="base" hangingPunct="0">
              <a:buFont typeface="Arial" panose="020B0604020202020204" pitchFamily="34" charset="0"/>
              <a:buChar char="•"/>
            </a:pPr>
            <a:r>
              <a:rPr lang="en-US" sz="1400" dirty="0"/>
              <a:t>At this point, any WI FACETS’ staff can hear you, but not the whole audience. </a:t>
            </a:r>
          </a:p>
          <a:p>
            <a:pPr marL="171964" indent="-171964" eaLnBrk="0" fontAlgn="base" hangingPunct="0">
              <a:buFont typeface="Arial" panose="020B0604020202020204" pitchFamily="34" charset="0"/>
              <a:buChar char="•"/>
            </a:pPr>
            <a:r>
              <a:rPr lang="en-US" sz="1400" dirty="0"/>
              <a:t>Under </a:t>
            </a:r>
            <a:r>
              <a:rPr lang="en-US" sz="1400" b="1" dirty="0"/>
              <a:t>“Screen Sharing” </a:t>
            </a:r>
            <a:r>
              <a:rPr lang="en-US" sz="1400" dirty="0"/>
              <a:t>section, Click “</a:t>
            </a:r>
            <a:r>
              <a:rPr lang="en-US" sz="1400" b="1" dirty="0"/>
              <a:t>Show My Screen”</a:t>
            </a:r>
            <a:r>
              <a:rPr lang="en-US" sz="1400" dirty="0"/>
              <a:t> so you can see your screen. </a:t>
            </a:r>
          </a:p>
          <a:p>
            <a:pPr marL="630536" lvl="1" indent="-171964" eaLnBrk="0" fontAlgn="base" hangingPunct="0">
              <a:buFont typeface="Arial" panose="020B0604020202020204" pitchFamily="34" charset="0"/>
              <a:buChar char="•"/>
            </a:pPr>
            <a:r>
              <a:rPr lang="en-US" sz="1400" dirty="0"/>
              <a:t>(You can check “</a:t>
            </a:r>
            <a:r>
              <a:rPr lang="en-US" sz="1400" b="1" dirty="0"/>
              <a:t>Audience View</a:t>
            </a:r>
            <a:r>
              <a:rPr lang="en-US" sz="1400" dirty="0"/>
              <a:t>” to make sure your screen is showing properly - Should say “On Air Showing Screen” also)</a:t>
            </a:r>
          </a:p>
          <a:p>
            <a:pPr eaLnBrk="0" fontAlgn="base" hangingPunct="0"/>
            <a:r>
              <a:rPr lang="en-US" sz="1400" b="1" dirty="0"/>
              <a:t>------</a:t>
            </a:r>
            <a:r>
              <a:rPr lang="en-US" sz="1400" b="1" dirty="0">
                <a:solidFill>
                  <a:srgbClr val="FF0000"/>
                </a:solidFill>
              </a:rPr>
              <a:t>About 4 min before </a:t>
            </a:r>
            <a:r>
              <a:rPr lang="en-US" sz="1400" dirty="0"/>
              <a:t>actual start time, click </a:t>
            </a:r>
            <a:r>
              <a:rPr lang="en-US" sz="1400" b="1" u="sng" dirty="0"/>
              <a:t>Start Broadcast</a:t>
            </a:r>
            <a:r>
              <a:rPr lang="en-US" sz="1400" b="1" dirty="0"/>
              <a:t> on </a:t>
            </a:r>
            <a:r>
              <a:rPr lang="en-US" sz="1400" dirty="0"/>
              <a:t>in the box at the top of Go to Webinar</a:t>
            </a:r>
            <a:r>
              <a:rPr lang="en-US" sz="1400" b="1" dirty="0"/>
              <a:t>; </a:t>
            </a:r>
            <a:r>
              <a:rPr lang="en-US" sz="1400" dirty="0"/>
              <a:t> push</a:t>
            </a:r>
            <a:r>
              <a:rPr lang="en-US" sz="1400" b="1" dirty="0"/>
              <a:t> </a:t>
            </a:r>
            <a:r>
              <a:rPr lang="en-US" sz="1400" b="1" u="sng" dirty="0"/>
              <a:t>*1</a:t>
            </a:r>
            <a:r>
              <a:rPr lang="en-US" sz="1400" dirty="0"/>
              <a:t> on your phone.  (Everyone can hear you now Say, </a:t>
            </a:r>
            <a:r>
              <a:rPr lang="en-US" sz="1400" b="1" dirty="0">
                <a:solidFill>
                  <a:srgbClr val="FF0000"/>
                </a:solidFill>
              </a:rPr>
              <a:t>“Hello to those of you on the line already.  Your lines are muted.  We will be getting started shortly.”</a:t>
            </a:r>
          </a:p>
          <a:p>
            <a:pPr lvl="0" eaLnBrk="0" fontAlgn="base" hangingPunct="0"/>
            <a:r>
              <a:rPr lang="en-US" b="1" dirty="0"/>
              <a:t>-------Promptly at scheduled start time…. </a:t>
            </a:r>
          </a:p>
          <a:p>
            <a:pPr eaLnBrk="0" fontAlgn="base" hangingPunct="0"/>
            <a:r>
              <a:rPr lang="en-US" sz="1400" b="1" dirty="0">
                <a:solidFill>
                  <a:srgbClr val="FF0000"/>
                </a:solidFill>
              </a:rPr>
              <a:t>“Welcome everyone to our WI FACETS Webinar.”  This is “</a:t>
            </a:r>
            <a:r>
              <a:rPr lang="en-US" sz="1400" b="1" u="sng" dirty="0">
                <a:solidFill>
                  <a:srgbClr val="FF0000"/>
                </a:solidFill>
              </a:rPr>
              <a:t>Jan Serak</a:t>
            </a:r>
            <a:r>
              <a:rPr lang="en-US" sz="1400" b="1" dirty="0">
                <a:solidFill>
                  <a:srgbClr val="FF0000"/>
                </a:solidFill>
              </a:rPr>
              <a:t>” on behalf of WI FACETS.”  Before we get started, I would like to quickly address a few logistics…</a:t>
            </a:r>
          </a:p>
          <a:p>
            <a:pPr eaLnBrk="0" fontAlgn="base" hangingPunct="0"/>
            <a:r>
              <a:rPr lang="en-US" sz="1400" dirty="0"/>
              <a:t>---Everyone’s audio is muted; you need not worry about muting yourself.  We have done this to maintain a high level of audio quality.  </a:t>
            </a:r>
          </a:p>
          <a:p>
            <a:r>
              <a:rPr lang="en-US" sz="1400" dirty="0"/>
              <a:t>---To ask a Q, you can type it into the Question box in the GTW box on your screen. I will try to watch for questions.</a:t>
            </a:r>
          </a:p>
          <a:p>
            <a:endParaRPr lang="en-US" sz="1400" dirty="0"/>
          </a:p>
          <a:p>
            <a:endParaRPr lang="en-US" sz="1400" dirty="0"/>
          </a:p>
          <a:p>
            <a:r>
              <a:rPr lang="en-US" sz="1400" dirty="0"/>
              <a:t>---- </a:t>
            </a:r>
            <a:r>
              <a:rPr lang="en-US" sz="1400" b="1" dirty="0"/>
              <a:t>The HOs have been uploaded to </a:t>
            </a:r>
            <a:r>
              <a:rPr lang="en-US" sz="1400" dirty="0"/>
              <a:t>your Go to Webinar Control Panel.  You may download them directly from there.  -I also emailed them to everyone registered by Wed. am.  </a:t>
            </a:r>
          </a:p>
          <a:p>
            <a:r>
              <a:rPr lang="en-US" sz="1400" dirty="0"/>
              <a:t>-Or, WI FACETS can send them to you after the webinar. Phone number is on your screen.  </a:t>
            </a:r>
          </a:p>
          <a:p>
            <a:pPr eaLnBrk="0" fontAlgn="base" hangingPunct="0"/>
            <a:r>
              <a:rPr lang="en-US" sz="1400" dirty="0"/>
              <a:t>---A brief eval. will be emailed to you about 2 hours after today’s webinar.  We appreciate you taking a few min.to  complete it right way. It’s also in the Chat box to do right after webinar. </a:t>
            </a:r>
          </a:p>
          <a:p>
            <a:pPr eaLnBrk="0" fontAlgn="base" hangingPunct="0"/>
            <a:r>
              <a:rPr lang="en-US" sz="1400" dirty="0"/>
              <a:t>---Finally, this webinar will be recorded &amp; will also be sent to you with our follow-up email. </a:t>
            </a:r>
          </a:p>
          <a:p>
            <a:pPr eaLnBrk="0" fontAlgn="base" hangingPunct="0"/>
            <a:r>
              <a:rPr lang="en-US" b="1" dirty="0"/>
              <a:t>---- “</a:t>
            </a:r>
            <a:r>
              <a:rPr lang="en-US" sz="1600" b="1" dirty="0"/>
              <a:t>We will start the Recording now...”</a:t>
            </a:r>
            <a:r>
              <a:rPr lang="en-US" b="1" dirty="0"/>
              <a:t> </a:t>
            </a:r>
            <a:r>
              <a:rPr lang="en-US" dirty="0">
                <a:solidFill>
                  <a:srgbClr val="FF0000"/>
                </a:solidFill>
              </a:rPr>
              <a:t>Click </a:t>
            </a:r>
            <a:r>
              <a:rPr lang="en-US" b="1" u="sng" dirty="0">
                <a:solidFill>
                  <a:srgbClr val="FF0000"/>
                </a:solidFill>
              </a:rPr>
              <a:t>Start Recording</a:t>
            </a:r>
            <a:r>
              <a:rPr lang="en-US" b="1" dirty="0">
                <a:solidFill>
                  <a:srgbClr val="FF0000"/>
                </a:solidFill>
              </a:rPr>
              <a:t> </a:t>
            </a:r>
            <a:r>
              <a:rPr lang="en-US" dirty="0">
                <a:solidFill>
                  <a:srgbClr val="FF0000"/>
                </a:solidFill>
              </a:rPr>
              <a:t>button. </a:t>
            </a:r>
            <a:r>
              <a:rPr lang="en-US" sz="1800" b="1" dirty="0">
                <a:solidFill>
                  <a:srgbClr val="00B050"/>
                </a:solidFill>
              </a:rPr>
              <a:t>Make sure the recording button goes from </a:t>
            </a:r>
            <a:r>
              <a:rPr lang="en-US" sz="1800" b="1" dirty="0">
                <a:solidFill>
                  <a:srgbClr val="FF0000"/>
                </a:solidFill>
              </a:rPr>
              <a:t>RED</a:t>
            </a:r>
            <a:r>
              <a:rPr lang="en-US" sz="1800" b="1" dirty="0">
                <a:solidFill>
                  <a:srgbClr val="00B050"/>
                </a:solidFill>
              </a:rPr>
              <a:t> to GREEN!!! </a:t>
            </a:r>
          </a:p>
          <a:p>
            <a:pPr eaLnBrk="0" fontAlgn="base" hangingPunct="0"/>
            <a:r>
              <a:rPr lang="en-US" dirty="0"/>
              <a:t> </a:t>
            </a:r>
            <a:r>
              <a:rPr lang="en-US" b="1" dirty="0"/>
              <a:t> </a:t>
            </a:r>
            <a:r>
              <a:rPr lang="en-US" dirty="0"/>
              <a:t>================================================</a:t>
            </a:r>
            <a:endParaRPr lang="en-US" sz="1400" b="1" dirty="0">
              <a:solidFill>
                <a:srgbClr val="FF0000"/>
              </a:solidFill>
            </a:endParaRPr>
          </a:p>
          <a:p>
            <a:pPr marL="167940" indent="-167940" defTabSz="923000">
              <a:buFont typeface="Arial" panose="020B0604020202020204" pitchFamily="34" charset="0"/>
              <a:buChar char="•"/>
              <a:defRPr/>
            </a:pPr>
            <a:r>
              <a:rPr lang="en-US" sz="1800" b="1" dirty="0"/>
              <a:t>Hello and welcome to today’s webinar. This is the 5</a:t>
            </a:r>
            <a:r>
              <a:rPr lang="en-US" sz="1800" b="1" baseline="30000" dirty="0"/>
              <a:t>th</a:t>
            </a:r>
            <a:r>
              <a:rPr lang="en-US" sz="1800" b="1" dirty="0"/>
              <a:t> &amp; last webinar in our </a:t>
            </a:r>
            <a:r>
              <a:rPr lang="en-US" sz="1800" b="1" i="1" dirty="0"/>
              <a:t>Serving on Groups that Make Decisions </a:t>
            </a:r>
            <a:r>
              <a:rPr lang="en-US" sz="1800" b="1" dirty="0"/>
              <a:t>webinar series.  </a:t>
            </a:r>
          </a:p>
          <a:p>
            <a:pPr marL="167940" indent="-167940" defTabSz="923000">
              <a:buFont typeface="Arial" panose="020B0604020202020204" pitchFamily="34" charset="0"/>
              <a:buChar char="•"/>
              <a:defRPr/>
            </a:pPr>
            <a:r>
              <a:rPr lang="en-US" sz="1800" dirty="0"/>
              <a:t>My name is Jan Serak.  I am the founder &amp; former (now retired) Executive Director &amp; CEO of WI FACETS. </a:t>
            </a:r>
          </a:p>
          <a:p>
            <a:pPr marL="167940" indent="-167940" defTabSz="923000">
              <a:buFont typeface="Arial" panose="020B0604020202020204" pitchFamily="34" charset="0"/>
              <a:buChar char="•"/>
              <a:defRPr/>
            </a:pPr>
            <a:r>
              <a:rPr lang="en-US" sz="1800" dirty="0"/>
              <a:t>I am also the Director of Serak Consulting Services, LLC, where I work with nonprofit agencies to provide training for Boards of Directors &amp; others, like for you all today, also interim agency management  and other services. </a:t>
            </a:r>
          </a:p>
          <a:p>
            <a:pPr marL="167940" indent="-167940" defTabSz="923000">
              <a:buFont typeface="Arial" panose="020B0604020202020204" pitchFamily="34" charset="0"/>
              <a:buChar char="•"/>
              <a:defRPr/>
            </a:pPr>
            <a:r>
              <a:rPr lang="en-US" sz="1800" dirty="0"/>
              <a:t>I am the parent of two adult sons, one of whom has autism.</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5200" y="109538"/>
            <a:ext cx="2151063" cy="1612900"/>
          </a:xfrm>
        </p:spPr>
      </p:sp>
      <p:sp>
        <p:nvSpPr>
          <p:cNvPr id="3" name="Notes Placeholder 2"/>
          <p:cNvSpPr>
            <a:spLocks noGrp="1"/>
          </p:cNvSpPr>
          <p:nvPr>
            <p:ph type="body" idx="1"/>
          </p:nvPr>
        </p:nvSpPr>
        <p:spPr>
          <a:xfrm>
            <a:off x="230499" y="54245"/>
            <a:ext cx="6815699" cy="9147988"/>
          </a:xfrm>
        </p:spPr>
        <p:txBody>
          <a:bodyPr/>
          <a:lstStyle/>
          <a:p>
            <a:r>
              <a:rPr lang="en-US" b="1" dirty="0"/>
              <a:t>Slide #10: Best Ways to Represent Others</a:t>
            </a:r>
            <a:endParaRPr lang="en-US" dirty="0"/>
          </a:p>
          <a:p>
            <a:r>
              <a:rPr lang="en-US" b="1" dirty="0"/>
              <a:t>Procedural Directions:</a:t>
            </a:r>
          </a:p>
          <a:p>
            <a:pPr marL="286607" indent="-286607">
              <a:buFont typeface="Arial" panose="020B0604020202020204" pitchFamily="34" charset="0"/>
              <a:buChar char="•"/>
            </a:pPr>
            <a:r>
              <a:rPr lang="en-US" dirty="0"/>
              <a:t>Show the slide. </a:t>
            </a:r>
          </a:p>
          <a:p>
            <a:r>
              <a:rPr lang="en-US" sz="1800" b="1" dirty="0"/>
              <a:t>Presenter Notes:</a:t>
            </a:r>
          </a:p>
          <a:p>
            <a:pPr marL="167940" indent="-167940">
              <a:buFont typeface="Arial" panose="020B0604020202020204" pitchFamily="34" charset="0"/>
              <a:buChar char="•"/>
            </a:pPr>
            <a:r>
              <a:rPr lang="en-US" sz="1600" dirty="0"/>
              <a:t>So, at this point you might be thinking… how am I supposed to represent other people? I don’t always know what is best for my own family on these </a:t>
            </a:r>
            <a:r>
              <a:rPr lang="en-US" sz="1600" dirty="0" err="1"/>
              <a:t>dec-mkg</a:t>
            </a:r>
            <a:r>
              <a:rPr lang="en-US" sz="1600" dirty="0"/>
              <a:t> </a:t>
            </a:r>
            <a:r>
              <a:rPr lang="en-US" sz="1600" dirty="0" err="1"/>
              <a:t>grps</a:t>
            </a:r>
            <a:r>
              <a:rPr lang="en-US" sz="1600" dirty="0"/>
              <a:t>…much less represent the voices of other families in my </a:t>
            </a:r>
            <a:r>
              <a:rPr lang="en-US" sz="1600" dirty="0" err="1"/>
              <a:t>comnty</a:t>
            </a:r>
            <a:r>
              <a:rPr lang="en-US" sz="1600" dirty="0"/>
              <a:t>?</a:t>
            </a:r>
          </a:p>
          <a:p>
            <a:pPr marL="167940" indent="-167940" defTabSz="949305" fontAlgn="base">
              <a:spcAft>
                <a:spcPct val="0"/>
              </a:spcAft>
              <a:buFont typeface="Arial" panose="020B0604020202020204" pitchFamily="34" charset="0"/>
              <a:buChar char="•"/>
              <a:defRPr/>
            </a:pPr>
            <a:r>
              <a:rPr lang="en-US" sz="1800" dirty="0">
                <a:solidFill>
                  <a:srgbClr val="000000"/>
                </a:solidFill>
                <a:cs typeface="Arial" charset="0"/>
              </a:rPr>
              <a:t>Family representatives on groups serve as liaisons to other families by </a:t>
            </a:r>
            <a:r>
              <a:rPr lang="en-US" sz="1800" b="1" dirty="0">
                <a:solidFill>
                  <a:srgbClr val="000000"/>
                </a:solidFill>
                <a:cs typeface="Arial" charset="0"/>
              </a:rPr>
              <a:t>providing them with </a:t>
            </a:r>
            <a:r>
              <a:rPr lang="en-US" sz="1800" b="1" dirty="0" err="1">
                <a:solidFill>
                  <a:srgbClr val="000000"/>
                </a:solidFill>
                <a:cs typeface="Arial" charset="0"/>
              </a:rPr>
              <a:t>info.</a:t>
            </a:r>
            <a:r>
              <a:rPr lang="en-US" sz="1800" dirty="0" err="1">
                <a:solidFill>
                  <a:srgbClr val="000000"/>
                </a:solidFill>
                <a:cs typeface="Arial" charset="0"/>
              </a:rPr>
              <a:t>they</a:t>
            </a:r>
            <a:r>
              <a:rPr lang="en-US" sz="1800" dirty="0">
                <a:solidFill>
                  <a:srgbClr val="000000"/>
                </a:solidFill>
                <a:cs typeface="Arial" charset="0"/>
              </a:rPr>
              <a:t> need to know.  This information will help families participate and contribute in meaningful ways.  </a:t>
            </a:r>
          </a:p>
          <a:p>
            <a:pPr marL="167940" indent="-167940" defTabSz="949305" fontAlgn="base">
              <a:spcAft>
                <a:spcPct val="0"/>
              </a:spcAft>
              <a:buFont typeface="Arial" panose="020B0604020202020204" pitchFamily="34" charset="0"/>
              <a:buChar char="•"/>
              <a:defRPr/>
            </a:pPr>
            <a:r>
              <a:rPr lang="en-US" sz="1800" dirty="0">
                <a:solidFill>
                  <a:srgbClr val="000000"/>
                </a:solidFill>
                <a:cs typeface="Arial" charset="0"/>
              </a:rPr>
              <a:t>Family representatives on </a:t>
            </a:r>
            <a:r>
              <a:rPr lang="en-US" sz="1800" dirty="0" err="1">
                <a:solidFill>
                  <a:srgbClr val="000000"/>
                </a:solidFill>
                <a:cs typeface="Arial" charset="0"/>
              </a:rPr>
              <a:t>grps</a:t>
            </a:r>
            <a:r>
              <a:rPr lang="en-US" sz="1800" dirty="0">
                <a:solidFill>
                  <a:srgbClr val="000000"/>
                </a:solidFill>
                <a:cs typeface="Arial" charset="0"/>
              </a:rPr>
              <a:t> also help connect &amp;share input &amp; Qs from families to the </a:t>
            </a:r>
            <a:r>
              <a:rPr lang="en-US" sz="1800" dirty="0" err="1">
                <a:solidFill>
                  <a:srgbClr val="000000"/>
                </a:solidFill>
                <a:cs typeface="Arial" charset="0"/>
              </a:rPr>
              <a:t>orgnztns</a:t>
            </a:r>
            <a:r>
              <a:rPr lang="en-US" sz="1800" dirty="0">
                <a:solidFill>
                  <a:srgbClr val="000000"/>
                </a:solidFill>
                <a:cs typeface="Arial" charset="0"/>
              </a:rPr>
              <a:t> and people who need this information.  </a:t>
            </a:r>
          </a:p>
          <a:p>
            <a:pPr marL="167940" indent="-167940" defTabSz="949305" fontAlgn="base">
              <a:spcAft>
                <a:spcPct val="0"/>
              </a:spcAft>
              <a:buFont typeface="Arial" panose="020B0604020202020204" pitchFamily="34" charset="0"/>
              <a:buChar char="•"/>
              <a:defRPr/>
            </a:pPr>
            <a:r>
              <a:rPr lang="en-US" sz="1800" dirty="0">
                <a:solidFill>
                  <a:srgbClr val="000000"/>
                </a:solidFill>
                <a:cs typeface="Arial" charset="0"/>
              </a:rPr>
              <a:t>As a family rep., remember it is your job to represent </a:t>
            </a:r>
            <a:r>
              <a:rPr lang="en-US" sz="1800" b="1" u="sng" dirty="0">
                <a:solidFill>
                  <a:srgbClr val="000000"/>
                </a:solidFill>
                <a:cs typeface="Arial" panose="020B0604020202020204" pitchFamily="34" charset="0"/>
              </a:rPr>
              <a:t>the voice of MANY families</a:t>
            </a:r>
            <a:r>
              <a:rPr lang="en-US" sz="1800" dirty="0">
                <a:solidFill>
                  <a:srgbClr val="000000"/>
                </a:solidFill>
                <a:cs typeface="Arial" panose="020B0604020202020204" pitchFamily="34" charset="0"/>
              </a:rPr>
              <a:t>, </a:t>
            </a:r>
            <a:r>
              <a:rPr lang="en-US" sz="1800" dirty="0">
                <a:solidFill>
                  <a:srgbClr val="000000"/>
                </a:solidFill>
                <a:cs typeface="Arial" charset="0"/>
              </a:rPr>
              <a:t> not just your own.  </a:t>
            </a:r>
          </a:p>
          <a:p>
            <a:pPr marL="167940" indent="-167940" defTabSz="949305" fontAlgn="base">
              <a:spcAft>
                <a:spcPct val="0"/>
              </a:spcAft>
              <a:buFont typeface="Arial" panose="020B0604020202020204" pitchFamily="34" charset="0"/>
              <a:buChar char="•"/>
              <a:defRPr/>
            </a:pPr>
            <a:r>
              <a:rPr lang="en-US" sz="1800" dirty="0">
                <a:solidFill>
                  <a:srgbClr val="000000"/>
                </a:solidFill>
                <a:cs typeface="Arial" charset="0"/>
              </a:rPr>
              <a:t>It is your role to seek out &amp; support the involvement of families who are interested in and potentially affected by the group’s decisions.  </a:t>
            </a:r>
          </a:p>
          <a:p>
            <a:pPr marL="167940" indent="-167940" defTabSz="949305" fontAlgn="base">
              <a:spcAft>
                <a:spcPct val="0"/>
              </a:spcAft>
              <a:buFont typeface="Arial" panose="020B0604020202020204" pitchFamily="34" charset="0"/>
              <a:buChar char="•"/>
              <a:defRPr/>
            </a:pPr>
            <a:r>
              <a:rPr lang="en-US" sz="1800" dirty="0">
                <a:solidFill>
                  <a:srgbClr val="000000"/>
                </a:solidFill>
                <a:cs typeface="Arial" panose="020B0604020202020204" pitchFamily="34" charset="0"/>
              </a:rPr>
              <a:t>These are some ways that you can get better at finding out other people’s interests &amp; sharing them w/the grp you are on…</a:t>
            </a:r>
          </a:p>
          <a:p>
            <a:pPr marL="343929" indent="-343929" defTabSz="949305" fontAlgn="base">
              <a:spcAft>
                <a:spcPct val="0"/>
              </a:spcAft>
              <a:buFont typeface="+mj-lt"/>
              <a:buAutoNum type="arabicPeriod"/>
              <a:defRPr/>
            </a:pPr>
            <a:r>
              <a:rPr lang="en-US" sz="1800" b="1" dirty="0">
                <a:solidFill>
                  <a:srgbClr val="000000"/>
                </a:solidFill>
                <a:cs typeface="Arial" panose="020B0604020202020204" pitchFamily="34" charset="0"/>
              </a:rPr>
              <a:t>Welcome Input. Go where the families are. Be accessible,</a:t>
            </a:r>
          </a:p>
          <a:p>
            <a:pPr marL="343929" indent="-343929" defTabSz="949305" fontAlgn="base">
              <a:spcAft>
                <a:spcPct val="0"/>
              </a:spcAft>
              <a:buFont typeface="Arial" panose="020B0604020202020204" pitchFamily="34" charset="0"/>
              <a:buChar char="•"/>
              <a:defRPr/>
            </a:pPr>
            <a:r>
              <a:rPr lang="en-US" sz="1800" dirty="0">
                <a:solidFill>
                  <a:srgbClr val="000000"/>
                </a:solidFill>
                <a:cs typeface="Arial" panose="020B0604020202020204" pitchFamily="34" charset="0"/>
              </a:rPr>
              <a:t>EX, attend parent grp mtgs, </a:t>
            </a:r>
            <a:r>
              <a:rPr lang="en-US" sz="1800" dirty="0" err="1">
                <a:solidFill>
                  <a:srgbClr val="000000"/>
                </a:solidFill>
                <a:cs typeface="Arial" panose="020B0604020202020204" pitchFamily="34" charset="0"/>
              </a:rPr>
              <a:t>comnity</a:t>
            </a:r>
            <a:r>
              <a:rPr lang="en-US" sz="1800" dirty="0">
                <a:solidFill>
                  <a:srgbClr val="000000"/>
                </a:solidFill>
                <a:cs typeface="Arial" panose="020B0604020202020204" pitchFamily="34" charset="0"/>
              </a:rPr>
              <a:t> or school mtgs/events</a:t>
            </a:r>
          </a:p>
          <a:p>
            <a:pPr marL="343929" indent="-343929" defTabSz="949305" fontAlgn="base">
              <a:spcAft>
                <a:spcPct val="0"/>
              </a:spcAft>
              <a:buFont typeface="Arial" panose="020B0604020202020204" pitchFamily="34" charset="0"/>
              <a:buChar char="•"/>
              <a:defRPr/>
            </a:pPr>
            <a:r>
              <a:rPr lang="en-US" sz="1800" dirty="0">
                <a:solidFill>
                  <a:srgbClr val="000000"/>
                </a:solidFill>
                <a:cs typeface="Arial" panose="020B0604020202020204" pitchFamily="34" charset="0"/>
              </a:rPr>
              <a:t>You could have a separate business card w/your contact info.&amp; role as a Family Rep avail – so families can call you.</a:t>
            </a:r>
          </a:p>
          <a:p>
            <a:pPr marL="167940" indent="-167940" defTabSz="949305" fontAlgn="base">
              <a:spcAft>
                <a:spcPct val="0"/>
              </a:spcAft>
              <a:buFont typeface="Arial" panose="020B0604020202020204" pitchFamily="34" charset="0"/>
              <a:buChar char="•"/>
              <a:defRPr/>
            </a:pPr>
            <a:r>
              <a:rPr lang="en-US" sz="1800" dirty="0">
                <a:solidFill>
                  <a:srgbClr val="000000"/>
                </a:solidFill>
                <a:cs typeface="Arial" panose="020B0604020202020204" pitchFamily="34" charset="0"/>
              </a:rPr>
              <a:t>Maybe set up a separate email for this purpose only.   </a:t>
            </a:r>
          </a:p>
          <a:p>
            <a:pPr defTabSz="949305" fontAlgn="base">
              <a:spcAft>
                <a:spcPct val="0"/>
              </a:spcAft>
              <a:defRPr/>
            </a:pPr>
            <a:r>
              <a:rPr lang="en-US" sz="1800" dirty="0">
                <a:solidFill>
                  <a:srgbClr val="000000"/>
                </a:solidFill>
                <a:cs typeface="Arial" panose="020B0604020202020204" pitchFamily="34" charset="0"/>
              </a:rPr>
              <a:t>2.  </a:t>
            </a:r>
            <a:r>
              <a:rPr lang="en-US" sz="1800" b="1" dirty="0">
                <a:solidFill>
                  <a:srgbClr val="000000"/>
                </a:solidFill>
                <a:cs typeface="Arial" panose="020B0604020202020204" pitchFamily="34" charset="0"/>
              </a:rPr>
              <a:t>Welcome input. </a:t>
            </a:r>
            <a:r>
              <a:rPr lang="en-US" sz="1800" dirty="0">
                <a:solidFill>
                  <a:srgbClr val="000000"/>
                </a:solidFill>
                <a:cs typeface="Arial" panose="020B0604020202020204" pitchFamily="34" charset="0"/>
              </a:rPr>
              <a:t>If here are families that you haven’t been receiving any input from &amp; want to rep better, you might need to reach out to them more directly.  Some ideas are to:</a:t>
            </a:r>
          </a:p>
          <a:p>
            <a:pPr marL="157210" indent="-167940" defTabSz="949305" fontAlgn="base">
              <a:spcAft>
                <a:spcPct val="0"/>
              </a:spcAft>
              <a:buFont typeface="Arial" panose="020B0604020202020204" pitchFamily="34" charset="0"/>
              <a:buChar char="•"/>
              <a:defRPr/>
            </a:pPr>
            <a:r>
              <a:rPr lang="en-US" sz="1800" b="1" dirty="0">
                <a:solidFill>
                  <a:srgbClr val="000000"/>
                </a:solidFill>
                <a:cs typeface="Arial" panose="020B0604020202020204" pitchFamily="34" charset="0"/>
              </a:rPr>
              <a:t>Create a brief survey.  </a:t>
            </a:r>
            <a:r>
              <a:rPr lang="en-US" sz="1800" dirty="0">
                <a:solidFill>
                  <a:srgbClr val="000000"/>
                </a:solidFill>
                <a:cs typeface="Arial" panose="020B0604020202020204" pitchFamily="34" charset="0"/>
              </a:rPr>
              <a:t>Be mindful of confidentiality.</a:t>
            </a:r>
          </a:p>
          <a:p>
            <a:pPr marL="157210" indent="-167940" defTabSz="949305" fontAlgn="base">
              <a:spcAft>
                <a:spcPct val="0"/>
              </a:spcAft>
              <a:buFont typeface="Arial" panose="020B0604020202020204" pitchFamily="34" charset="0"/>
              <a:buChar char="•"/>
              <a:defRPr/>
            </a:pPr>
            <a:r>
              <a:rPr lang="en-US" sz="1800" dirty="0">
                <a:solidFill>
                  <a:srgbClr val="000000"/>
                </a:solidFill>
                <a:cs typeface="Arial" panose="020B0604020202020204" pitchFamily="34" charset="0"/>
              </a:rPr>
              <a:t>Plan a </a:t>
            </a:r>
            <a:r>
              <a:rPr lang="en-US" sz="1800" b="1" dirty="0">
                <a:solidFill>
                  <a:srgbClr val="000000"/>
                </a:solidFill>
                <a:cs typeface="Arial" panose="020B0604020202020204" pitchFamily="34" charset="0"/>
              </a:rPr>
              <a:t>focus group mtg </a:t>
            </a:r>
            <a:r>
              <a:rPr lang="en-US" sz="1800" dirty="0">
                <a:solidFill>
                  <a:srgbClr val="000000"/>
                </a:solidFill>
                <a:cs typeface="Arial" panose="020B0604020202020204" pitchFamily="34" charset="0"/>
              </a:rPr>
              <a:t>for anyone interested in a specific topic but provide info.in advance so people can prepare their thoughts.</a:t>
            </a:r>
          </a:p>
          <a:p>
            <a:pPr marL="157210" indent="-167940" defTabSz="949305" fontAlgn="base">
              <a:spcAft>
                <a:spcPct val="0"/>
              </a:spcAft>
              <a:buFont typeface="Arial" panose="020B0604020202020204" pitchFamily="34" charset="0"/>
              <a:buChar char="•"/>
              <a:defRPr/>
            </a:pPr>
            <a:r>
              <a:rPr lang="en-US" sz="1800" b="1" dirty="0">
                <a:solidFill>
                  <a:srgbClr val="000000"/>
                </a:solidFill>
                <a:cs typeface="Arial" panose="020B0604020202020204" pitchFamily="34" charset="0"/>
              </a:rPr>
              <a:t>Offer to visit with families </a:t>
            </a:r>
            <a:r>
              <a:rPr lang="en-US" sz="1800" dirty="0">
                <a:solidFill>
                  <a:srgbClr val="000000"/>
                </a:solidFill>
                <a:cs typeface="Arial" panose="020B0604020202020204" pitchFamily="34" charset="0"/>
              </a:rPr>
              <a:t>in their home or neighborhood location.</a:t>
            </a:r>
          </a:p>
          <a:p>
            <a:pPr defTabSz="949305" fontAlgn="base">
              <a:spcAft>
                <a:spcPct val="0"/>
              </a:spcAft>
              <a:defRPr/>
            </a:pPr>
            <a:r>
              <a:rPr lang="en-US" sz="1800" b="1" dirty="0">
                <a:solidFill>
                  <a:srgbClr val="000000"/>
                </a:solidFill>
                <a:cs typeface="Arial" panose="020B0604020202020204" pitchFamily="34" charset="0"/>
              </a:rPr>
              <a:t>3. Provide feedback to families </a:t>
            </a:r>
            <a:r>
              <a:rPr lang="en-US" sz="1800" dirty="0">
                <a:solidFill>
                  <a:srgbClr val="000000"/>
                </a:solidFill>
                <a:cs typeface="Arial" panose="020B0604020202020204" pitchFamily="34" charset="0"/>
              </a:rPr>
              <a:t>so they can see the impact they made by providing summary reports about the group’s decisions &amp; posting them in places like libraries, grocery stores, community centers, or on social media/Facebook. </a:t>
            </a:r>
          </a:p>
          <a:p>
            <a:pPr defTabSz="949305" fontAlgn="base">
              <a:spcAft>
                <a:spcPct val="0"/>
              </a:spcAft>
              <a:defRPr/>
            </a:pPr>
            <a:endParaRPr lang="en-US" sz="1800" dirty="0">
              <a:solidFill>
                <a:srgbClr val="000000"/>
              </a:solidFill>
              <a:highlight>
                <a:srgbClr val="FFFF00"/>
              </a:highlight>
              <a:cs typeface="Arial" panose="020B0604020202020204" pitchFamily="34" charset="0"/>
            </a:endParaRPr>
          </a:p>
          <a:p>
            <a:pPr defTabSz="949305" fontAlgn="base">
              <a:spcAft>
                <a:spcPct val="0"/>
              </a:spcAft>
              <a:defRPr/>
            </a:pPr>
            <a:r>
              <a:rPr lang="en-US" sz="1800" dirty="0">
                <a:solidFill>
                  <a:srgbClr val="FF0000"/>
                </a:solidFill>
                <a:highlight>
                  <a:srgbClr val="FFFF00"/>
                </a:highlight>
                <a:cs typeface="Arial" panose="020B0604020202020204" pitchFamily="34" charset="0"/>
              </a:rPr>
              <a:t>Jan’s EXAMPLE</a:t>
            </a:r>
            <a:r>
              <a:rPr lang="en-US" sz="1800" dirty="0">
                <a:solidFill>
                  <a:srgbClr val="000000"/>
                </a:solidFill>
                <a:highlight>
                  <a:srgbClr val="FFFF00"/>
                </a:highlight>
                <a:cs typeface="Arial" panose="020B0604020202020204" pitchFamily="34" charset="0"/>
              </a:rPr>
              <a:t>: </a:t>
            </a:r>
            <a:r>
              <a:rPr lang="en-US" sz="1800" dirty="0">
                <a:solidFill>
                  <a:srgbClr val="000000"/>
                </a:solidFill>
                <a:cs typeface="Arial" panose="020B0604020202020204" pitchFamily="34" charset="0"/>
              </a:rPr>
              <a:t>A great example of another way to provide feedback that I experienced was when I was on the WI Governor’s Task Force to develop the State Plan for Education.  </a:t>
            </a:r>
          </a:p>
          <a:p>
            <a:pPr defTabSz="949305" fontAlgn="base">
              <a:spcAft>
                <a:spcPct val="0"/>
              </a:spcAft>
              <a:defRPr/>
            </a:pPr>
            <a:r>
              <a:rPr lang="en-US" sz="1800" dirty="0">
                <a:solidFill>
                  <a:srgbClr val="000000"/>
                </a:solidFill>
                <a:cs typeface="Arial" panose="020B0604020202020204" pitchFamily="34" charset="0"/>
              </a:rPr>
              <a:t>     Lisa Pugh, who was the state Director of the WI ARC at the time, was on the committee representing parents and students with disabilities.  </a:t>
            </a:r>
          </a:p>
          <a:p>
            <a:pPr defTabSz="949305" fontAlgn="base">
              <a:spcAft>
                <a:spcPct val="0"/>
              </a:spcAft>
              <a:defRPr/>
            </a:pPr>
            <a:r>
              <a:rPr lang="en-US" sz="1800" dirty="0">
                <a:solidFill>
                  <a:srgbClr val="000000"/>
                </a:solidFill>
                <a:cs typeface="Arial" panose="020B0604020202020204" pitchFamily="34" charset="0"/>
              </a:rPr>
              <a:t>    After each meeting, she made a short video explaining the progress the committee was making. She sent it out widely to ARC members and many others so that families of students with disabilities and anyone else interested could be kept up to date and contact her with any ideas they might have.    </a:t>
            </a:r>
            <a:endParaRPr lang="en-US" sz="1800" dirty="0">
              <a:solidFill>
                <a:srgbClr val="FF0000"/>
              </a:solidFill>
              <a:cs typeface="Arial" panose="020B0604020202020204" pitchFamily="34" charset="0"/>
            </a:endParaRPr>
          </a:p>
          <a:p>
            <a:pPr defTabSz="949305" fontAlgn="base">
              <a:spcAft>
                <a:spcPct val="0"/>
              </a:spcAft>
              <a:defRPr/>
            </a:pPr>
            <a:endParaRPr lang="en-US" sz="160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a:xfrm>
            <a:off x="6457229" y="8917423"/>
            <a:ext cx="643602" cy="469424"/>
          </a:xfrm>
          <a:prstGeom prst="rect">
            <a:avLst/>
          </a:prstGeom>
        </p:spPr>
        <p:txBody>
          <a:bodyPr/>
          <a:lstStyle/>
          <a:p>
            <a:fld id="{E47A0219-52C6-4F38-8398-29CC82D2A3E1}" type="slidenum">
              <a:rPr lang="en-US" smtClean="0"/>
              <a:t>122</a:t>
            </a:fld>
            <a:endParaRPr lang="en-US" dirty="0"/>
          </a:p>
        </p:txBody>
      </p:sp>
    </p:spTree>
    <p:extLst>
      <p:ext uri="{BB962C8B-B14F-4D97-AF65-F5344CB8AC3E}">
        <p14:creationId xmlns:p14="http://schemas.microsoft.com/office/powerpoint/2010/main" val="113160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64025" y="185738"/>
            <a:ext cx="2497138" cy="1874837"/>
          </a:xfrm>
        </p:spPr>
      </p:sp>
      <p:sp>
        <p:nvSpPr>
          <p:cNvPr id="3" name="Notes Placeholder 2"/>
          <p:cNvSpPr>
            <a:spLocks noGrp="1"/>
          </p:cNvSpPr>
          <p:nvPr>
            <p:ph type="body" idx="1"/>
          </p:nvPr>
        </p:nvSpPr>
        <p:spPr>
          <a:xfrm>
            <a:off x="284582" y="721088"/>
            <a:ext cx="6477000" cy="6876604"/>
          </a:xfrm>
        </p:spPr>
        <p:txBody>
          <a:bodyPr/>
          <a:lstStyle/>
          <a:p>
            <a:r>
              <a:rPr lang="en-US" sz="1800" b="1" dirty="0"/>
              <a:t>Slide #11: Representing Other Families</a:t>
            </a:r>
            <a:endParaRPr lang="en-US" sz="1800" dirty="0"/>
          </a:p>
          <a:p>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167940" indent="-167940">
              <a:buFont typeface="Arial" panose="020B0604020202020204" pitchFamily="34" charset="0"/>
              <a:buChar char="•"/>
            </a:pPr>
            <a:r>
              <a:rPr lang="en-US" sz="1800" dirty="0"/>
              <a:t>When you are representing families, it is important to </a:t>
            </a:r>
            <a:r>
              <a:rPr lang="en-US" sz="1800" b="1" dirty="0"/>
              <a:t>first identify your own social circle</a:t>
            </a:r>
            <a:r>
              <a:rPr lang="en-US" sz="1800" dirty="0"/>
              <a:t>. For example, you may know people from your son’s wrestling team, your daughter’s soccer team, your church, your exercise class that you go to, your child’s Special Olympics parent group, etc. Think of all the different people you know from all the different things that you do. Also think of all the people that the friends and family in your social circle are connected with.  </a:t>
            </a:r>
          </a:p>
          <a:p>
            <a:pPr marL="167940" indent="-167940">
              <a:buFont typeface="Arial" panose="020B0604020202020204" pitchFamily="34" charset="0"/>
              <a:buChar char="•"/>
            </a:pPr>
            <a:r>
              <a:rPr lang="en-US" sz="1800" dirty="0"/>
              <a:t>After you have tried to map those out, think about </a:t>
            </a:r>
            <a:r>
              <a:rPr lang="en-US" sz="1800" b="1" dirty="0"/>
              <a:t>your entire community and the social circles found there</a:t>
            </a:r>
            <a:r>
              <a:rPr lang="en-US" sz="1800" dirty="0"/>
              <a:t>. </a:t>
            </a:r>
          </a:p>
          <a:p>
            <a:pPr marL="167940" indent="-167940">
              <a:buFont typeface="Arial" panose="020B0604020202020204" pitchFamily="34" charset="0"/>
              <a:buChar char="•"/>
            </a:pPr>
            <a:r>
              <a:rPr lang="en-US" sz="1800" dirty="0"/>
              <a:t>The question then becomes, how can you reach out to those families that are </a:t>
            </a:r>
            <a:r>
              <a:rPr lang="en-US" sz="1800" b="1" dirty="0"/>
              <a:t>in your community, but outside of your social circle. </a:t>
            </a:r>
          </a:p>
          <a:p>
            <a:pPr marL="626512" lvl="1" indent="-167940">
              <a:buFont typeface="Arial" panose="020B0604020202020204" pitchFamily="34" charset="0"/>
              <a:buChar char="•"/>
            </a:pPr>
            <a:r>
              <a:rPr lang="en-US" sz="1800" dirty="0"/>
              <a:t>That involves some work and some building of connections and building of trust.  </a:t>
            </a:r>
          </a:p>
          <a:p>
            <a:pPr marL="626512" lvl="1" indent="-167940">
              <a:buFont typeface="Arial" panose="020B0604020202020204" pitchFamily="34" charset="0"/>
              <a:buChar char="•"/>
            </a:pPr>
            <a:r>
              <a:rPr lang="en-US" sz="1800" dirty="0"/>
              <a:t>But it is important to make that leap so that you can reach families that are out there so that their voice can be heard and included in the family voices that you bring back to your group.   </a:t>
            </a: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123</a:t>
            </a:fld>
            <a:endParaRPr lang="en-US"/>
          </a:p>
        </p:txBody>
      </p:sp>
    </p:spTree>
    <p:extLst>
      <p:ext uri="{BB962C8B-B14F-4D97-AF65-F5344CB8AC3E}">
        <p14:creationId xmlns:p14="http://schemas.microsoft.com/office/powerpoint/2010/main" val="187187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5388" y="85725"/>
            <a:ext cx="1574800" cy="1181100"/>
          </a:xfrm>
        </p:spPr>
      </p:sp>
      <p:sp>
        <p:nvSpPr>
          <p:cNvPr id="3" name="Notes Placeholder 2"/>
          <p:cNvSpPr>
            <a:spLocks noGrp="1"/>
          </p:cNvSpPr>
          <p:nvPr>
            <p:ph type="body" idx="1"/>
          </p:nvPr>
        </p:nvSpPr>
        <p:spPr>
          <a:xfrm>
            <a:off x="186403" y="85477"/>
            <a:ext cx="6914428" cy="8963943"/>
          </a:xfrm>
        </p:spPr>
        <p:txBody>
          <a:bodyPr/>
          <a:lstStyle/>
          <a:p>
            <a:pPr defTabSz="917143">
              <a:defRPr/>
            </a:pPr>
            <a:r>
              <a:rPr lang="en-US" b="1" dirty="0"/>
              <a:t>Slide #12: </a:t>
            </a:r>
            <a:r>
              <a:rPr lang="en-US" dirty="0"/>
              <a:t> </a:t>
            </a:r>
            <a:r>
              <a:rPr lang="en-US" b="1" dirty="0">
                <a:latin typeface="Arial" panose="020B0604020202020204" pitchFamily="34" charset="0"/>
                <a:cs typeface="Arial" panose="020B0604020202020204" pitchFamily="34" charset="0"/>
              </a:rPr>
              <a:t>Leading by Convening </a:t>
            </a:r>
            <a:r>
              <a:rPr lang="en-US" b="1" dirty="0"/>
              <a:t> </a:t>
            </a:r>
          </a:p>
          <a:p>
            <a:r>
              <a:rPr lang="en-US" b="1" dirty="0"/>
              <a:t>Procedural Directions:</a:t>
            </a:r>
          </a:p>
          <a:p>
            <a:pPr marL="286607" indent="-286607">
              <a:buFont typeface="Arial" panose="020B0604020202020204" pitchFamily="34" charset="0"/>
              <a:buChar char="•"/>
            </a:pPr>
            <a:r>
              <a:rPr lang="en-US" b="0" dirty="0"/>
              <a:t>Show the slide.</a:t>
            </a:r>
            <a:r>
              <a:rPr lang="en-US" dirty="0"/>
              <a:t> </a:t>
            </a:r>
          </a:p>
          <a:p>
            <a:pPr marL="286607" indent="-286607">
              <a:buFont typeface="Arial" panose="020B0604020202020204" pitchFamily="34" charset="0"/>
              <a:buChar char="•"/>
            </a:pPr>
            <a:r>
              <a:rPr lang="en-US" dirty="0"/>
              <a:t>Link is “live”</a:t>
            </a:r>
          </a:p>
          <a:p>
            <a:endParaRPr lang="en-US" sz="800" b="1" dirty="0"/>
          </a:p>
          <a:p>
            <a:r>
              <a:rPr lang="en-US" sz="1600" b="1" dirty="0"/>
              <a:t>Presenter Notes:</a:t>
            </a:r>
          </a:p>
          <a:p>
            <a:pPr marL="171964" indent="-171964" defTabSz="917143" fontAlgn="base">
              <a:buFont typeface="Arial" panose="020B0604020202020204" pitchFamily="34" charset="0"/>
              <a:buChar char="•"/>
              <a:defRPr/>
            </a:pPr>
            <a:r>
              <a:rPr lang="en-US" sz="1600" dirty="0"/>
              <a:t>I want to share with you a great resource  - </a:t>
            </a:r>
            <a:r>
              <a:rPr lang="en-US" sz="1600" b="1" i="1" dirty="0"/>
              <a:t>Leading by Convening: A Blueprint for Authentic Engagement</a:t>
            </a:r>
          </a:p>
          <a:p>
            <a:pPr marL="171964" indent="-171964" defTabSz="917143" fontAlgn="base">
              <a:buFont typeface="Arial" panose="020B0604020202020204" pitchFamily="34" charset="0"/>
              <a:buChar char="•"/>
              <a:defRPr/>
            </a:pPr>
            <a:r>
              <a:rPr lang="en-US" sz="1600" b="1" dirty="0"/>
              <a:t>S</a:t>
            </a:r>
            <a:r>
              <a:rPr lang="en-US" sz="1600" b="1" i="1" dirty="0"/>
              <a:t>erving on Groups</a:t>
            </a:r>
            <a:r>
              <a:rPr lang="en-US" sz="1600" b="1" dirty="0"/>
              <a:t> and </a:t>
            </a:r>
            <a:r>
              <a:rPr lang="en-US" sz="1600" b="1" i="1" dirty="0"/>
              <a:t>Leading by Convening</a:t>
            </a:r>
            <a:r>
              <a:rPr lang="en-US" sz="1600" b="1" dirty="0"/>
              <a:t> are considered "both sides of the coin." </a:t>
            </a:r>
          </a:p>
          <a:p>
            <a:pPr marL="171964" indent="-171964" fontAlgn="base">
              <a:buFont typeface="Arial" panose="020B0604020202020204" pitchFamily="34" charset="0"/>
              <a:buChar char="•"/>
              <a:defRPr/>
            </a:pPr>
            <a:r>
              <a:rPr lang="en-US" sz="1600" dirty="0" err="1"/>
              <a:t>LbC</a:t>
            </a:r>
            <a:r>
              <a:rPr lang="en-US" sz="1600" dirty="0"/>
              <a:t> is a resource for reaching out to parents &amp; others at the front end to find &amp; invite anyone to the decision-making group that is important to the conversation &amp; the work of the group- </a:t>
            </a:r>
            <a:r>
              <a:rPr lang="en-US" sz="1600" dirty="0" err="1"/>
              <a:t>ie</a:t>
            </a:r>
            <a:r>
              <a:rPr lang="en-US" sz="1600" dirty="0"/>
              <a:t>, getting the right people on the group</a:t>
            </a:r>
          </a:p>
          <a:p>
            <a:pPr marL="171964" indent="-171964" fontAlgn="base">
              <a:buFont typeface="Arial" panose="020B0604020202020204" pitchFamily="34" charset="0"/>
              <a:buChar char="•"/>
              <a:defRPr/>
            </a:pPr>
            <a:r>
              <a:rPr lang="en-US" sz="1600" dirty="0"/>
              <a:t>SOG is a resource for supporting people once they are on a group so they can be more effective members </a:t>
            </a:r>
          </a:p>
          <a:p>
            <a:pPr marL="171964" indent="-171964" defTabSz="917143" fontAlgn="base">
              <a:buFont typeface="Arial" panose="020B0604020202020204" pitchFamily="34" charset="0"/>
              <a:buChar char="•"/>
              <a:defRPr/>
            </a:pPr>
            <a:r>
              <a:rPr lang="en-US" sz="1600" b="1" dirty="0"/>
              <a:t>Although it is not necessary to use both resources when serving on a group, it is highly recommended to utilize BOTH resources for producing the most positive and efficient outcomes when making decisions in a group setting.</a:t>
            </a:r>
          </a:p>
          <a:p>
            <a:pPr marL="171964" indent="-171964" defTabSz="917143" fontAlgn="base">
              <a:buFont typeface="Arial" panose="020B0604020202020204" pitchFamily="34" charset="0"/>
              <a:buChar char="•"/>
              <a:defRPr/>
            </a:pPr>
            <a:r>
              <a:rPr lang="en-US" sz="1600" dirty="0"/>
              <a:t>We think </a:t>
            </a:r>
            <a:r>
              <a:rPr lang="en-US" sz="1600" dirty="0" err="1"/>
              <a:t>LbC</a:t>
            </a:r>
            <a:r>
              <a:rPr lang="en-US" sz="1600" dirty="0"/>
              <a:t> is such an important resource and a great companion piece to Serving on Groups – that the 2 resources share the same WI FACETS’ website. </a:t>
            </a:r>
          </a:p>
          <a:p>
            <a:pPr marL="171964" indent="-171964" defTabSz="917143" fontAlgn="base">
              <a:buFont typeface="Arial" panose="020B0604020202020204" pitchFamily="34" charset="0"/>
              <a:buChar char="•"/>
              <a:defRPr/>
            </a:pPr>
            <a:r>
              <a:rPr lang="en-US" sz="1600" dirty="0" err="1"/>
              <a:t>LbC</a:t>
            </a:r>
            <a:r>
              <a:rPr lang="en-US" sz="1600" dirty="0"/>
              <a:t> was developed by the IDEA Partnership, U.S. Dept. of Education/Office of Special Education Programs funding. </a:t>
            </a:r>
          </a:p>
          <a:p>
            <a:pPr marL="171964" indent="-171964" defTabSz="917143" fontAlgn="base">
              <a:buFont typeface="Arial" panose="020B0604020202020204" pitchFamily="34" charset="0"/>
              <a:buChar char="•"/>
              <a:defRPr/>
            </a:pPr>
            <a:r>
              <a:rPr lang="en-US" sz="1600" dirty="0"/>
              <a:t>Over 100 stakeholders nationwide worked together to develop a “blueprint for authentic engagement”–a process for </a:t>
            </a:r>
            <a:r>
              <a:rPr lang="en-US" sz="1600" dirty="0" err="1"/>
              <a:t>stkhldrs</a:t>
            </a:r>
            <a:r>
              <a:rPr lang="en-US" sz="1600" dirty="0"/>
              <a:t> to work thru together to turn participants into partners &amp; to move teams to deeper levels of collaboration. </a:t>
            </a:r>
          </a:p>
          <a:p>
            <a:pPr marL="171964" indent="-171964" fontAlgn="base">
              <a:buFont typeface="Arial" panose="020B0604020202020204" pitchFamily="34" charset="0"/>
              <a:buChar char="•"/>
            </a:pPr>
            <a:r>
              <a:rPr lang="en-US" sz="1600" dirty="0"/>
              <a:t>The website link shown includes many resources. It has a .</a:t>
            </a:r>
            <a:r>
              <a:rPr lang="en-US" sz="1600" b="1" dirty="0"/>
              <a:t>pdf copy of </a:t>
            </a:r>
            <a:r>
              <a:rPr lang="en-US" sz="1600" b="1" i="1" dirty="0"/>
              <a:t>Leading by Convening</a:t>
            </a:r>
            <a:r>
              <a:rPr lang="en-US" sz="1600" b="1" dirty="0"/>
              <a:t> – a great resource for you if you are convening a decision-making group.  </a:t>
            </a:r>
            <a:r>
              <a:rPr lang="en-US" sz="1600" b="1" dirty="0">
                <a:solidFill>
                  <a:srgbClr val="FF0000"/>
                </a:solidFill>
                <a:highlight>
                  <a:srgbClr val="FFFF00"/>
                </a:highlight>
              </a:rPr>
              <a:t>The link is also on the Resources slide that comes next.</a:t>
            </a:r>
            <a:endParaRPr lang="en-US" sz="1600" b="1" i="1" dirty="0">
              <a:solidFill>
                <a:srgbClr val="FF0000"/>
              </a:solidFill>
              <a:highlight>
                <a:srgbClr val="FFFF00"/>
              </a:highlight>
            </a:endParaRPr>
          </a:p>
          <a:p>
            <a:pPr marL="171964" indent="-171964" defTabSz="917143" fontAlgn="base">
              <a:buFont typeface="Arial" panose="020B0604020202020204" pitchFamily="34" charset="0"/>
              <a:buChar char="•"/>
              <a:defRPr/>
            </a:pPr>
            <a:r>
              <a:rPr lang="en-US" sz="1600" dirty="0"/>
              <a:t>We are not going to go in depth on </a:t>
            </a:r>
            <a:r>
              <a:rPr lang="en-US" sz="1600" dirty="0" err="1"/>
              <a:t>LbC</a:t>
            </a:r>
            <a:r>
              <a:rPr lang="en-US" sz="1600" dirty="0"/>
              <a:t> today;, but know that The National Center for Systemic Improvement took the </a:t>
            </a:r>
            <a:r>
              <a:rPr lang="en-US" sz="1600" i="1" dirty="0"/>
              <a:t>Leading by Convening</a:t>
            </a:r>
            <a:r>
              <a:rPr lang="en-US" sz="1600" dirty="0"/>
              <a:t> publication and developed </a:t>
            </a:r>
            <a:r>
              <a:rPr lang="en-US" sz="1600" b="1" dirty="0"/>
              <a:t>5 self-study modules </a:t>
            </a:r>
            <a:r>
              <a:rPr lang="en-US" sz="1600" dirty="0"/>
              <a:t>to help states increase stakeholder participation and build active engagement in decision-making groups.  </a:t>
            </a:r>
          </a:p>
          <a:p>
            <a:pPr marL="171964" indent="-171964" defTabSz="917143" fontAlgn="base">
              <a:buFont typeface="Arial" panose="020B0604020202020204" pitchFamily="34" charset="0"/>
              <a:buChar char="•"/>
              <a:defRPr/>
            </a:pPr>
            <a:r>
              <a:rPr lang="en-US" sz="1600" dirty="0"/>
              <a:t>This website also has </a:t>
            </a:r>
            <a:r>
              <a:rPr lang="en-US" sz="1600" b="1" dirty="0"/>
              <a:t>all 5 of these modules </a:t>
            </a:r>
            <a:r>
              <a:rPr lang="en-US" sz="1600" dirty="0"/>
              <a:t>along with a bunch of nifty tools.. We strongly urge you to take the time to go thru these 5 modules!  About 45 min. each with lots of tools to use.</a:t>
            </a:r>
          </a:p>
          <a:p>
            <a:pPr marL="171964" indent="-171964" defTabSz="917143" fontAlgn="base">
              <a:buFont typeface="Arial" panose="020B0604020202020204" pitchFamily="34" charset="0"/>
              <a:buChar char="•"/>
              <a:defRPr/>
            </a:pPr>
            <a:r>
              <a:rPr lang="en-US" sz="1800" dirty="0"/>
              <a:t>This slide shows just 2 of the tools available in </a:t>
            </a:r>
            <a:r>
              <a:rPr lang="en-US" sz="1800" dirty="0" err="1"/>
              <a:t>LbC</a:t>
            </a:r>
            <a:r>
              <a:rPr lang="en-US" sz="1800" dirty="0"/>
              <a:t> to help people think through how to best organize a group on the front end………</a:t>
            </a:r>
          </a:p>
          <a:p>
            <a:pPr marL="171964" indent="-171964" defTabSz="917143" fontAlgn="base">
              <a:buFont typeface="Arial" panose="020B0604020202020204" pitchFamily="34" charset="0"/>
              <a:buChar char="•"/>
              <a:defRPr/>
            </a:pPr>
            <a:endParaRPr lang="en-US" sz="1600" dirty="0"/>
          </a:p>
          <a:p>
            <a:pPr marL="171964" indent="-171964" defTabSz="917143" fontAlgn="base">
              <a:buFont typeface="Arial" panose="020B0604020202020204" pitchFamily="34" charset="0"/>
              <a:buChar char="•"/>
              <a:defRPr/>
            </a:pPr>
            <a:endParaRPr lang="en-US" sz="1600" dirty="0"/>
          </a:p>
          <a:p>
            <a:pPr defTabSz="949305" fontAlgn="base">
              <a:spcAft>
                <a:spcPct val="0"/>
              </a:spcAft>
              <a:defRPr/>
            </a:pPr>
            <a:r>
              <a:rPr lang="en-US" sz="1800" b="1" dirty="0">
                <a:highlight>
                  <a:srgbClr val="FFFF00"/>
                </a:highlight>
                <a:cs typeface="Arial" panose="020B0604020202020204" pitchFamily="34" charset="0"/>
              </a:rPr>
              <a:t>4 Simple Questions </a:t>
            </a:r>
            <a:r>
              <a:rPr lang="en-US" sz="1800" dirty="0">
                <a:highlight>
                  <a:srgbClr val="FFFF00"/>
                </a:highlight>
                <a:cs typeface="Arial" panose="020B0604020202020204" pitchFamily="34" charset="0"/>
              </a:rPr>
              <a:t>Is a worksheet available in </a:t>
            </a:r>
            <a:r>
              <a:rPr lang="en-US" sz="1800" dirty="0" err="1">
                <a:highlight>
                  <a:srgbClr val="FFFF00"/>
                </a:highlight>
                <a:cs typeface="Arial" panose="020B0604020202020204" pitchFamily="34" charset="0"/>
              </a:rPr>
              <a:t>LbC</a:t>
            </a:r>
            <a:endParaRPr lang="en-US" sz="1800" b="1" dirty="0">
              <a:highlight>
                <a:srgbClr val="FFFF00"/>
              </a:highlight>
              <a:cs typeface="Arial" panose="020B0604020202020204" pitchFamily="34" charset="0"/>
            </a:endParaRPr>
          </a:p>
          <a:p>
            <a:pPr marL="286607" indent="-286607" defTabSz="949305" fontAlgn="base">
              <a:spcAft>
                <a:spcPct val="0"/>
              </a:spcAft>
              <a:buFont typeface="Arial" panose="020B0604020202020204" pitchFamily="34" charset="0"/>
              <a:buChar char="•"/>
              <a:defRPr/>
            </a:pPr>
            <a:r>
              <a:rPr lang="en-US" sz="1800" dirty="0">
                <a:cs typeface="Arial" panose="020B0604020202020204" pitchFamily="34" charset="0"/>
              </a:rPr>
              <a:t>Who cares about the issue &amp; why? These Qs let groups get beyond their personal or professional role to get a big picture of the issue in practice/reality</a:t>
            </a:r>
          </a:p>
          <a:p>
            <a:pPr marL="286607" indent="-286607" defTabSz="949305" fontAlgn="base">
              <a:spcAft>
                <a:spcPct val="0"/>
              </a:spcAft>
              <a:buFont typeface="Arial" panose="020B0604020202020204" pitchFamily="34" charset="0"/>
              <a:buChar char="•"/>
              <a:defRPr/>
            </a:pPr>
            <a:r>
              <a:rPr lang="en-US" sz="1800" dirty="0">
                <a:cs typeface="Arial" panose="020B0604020202020204" pitchFamily="34" charset="0"/>
              </a:rPr>
              <a:t>What work already underway? – recognizes the work of others; respecting the history that others have on the issue</a:t>
            </a:r>
          </a:p>
          <a:p>
            <a:pPr marL="286607" indent="-286607" defTabSz="949305" fontAlgn="base">
              <a:spcAft>
                <a:spcPct val="0"/>
              </a:spcAft>
              <a:buFont typeface="Arial" panose="020B0604020202020204" pitchFamily="34" charset="0"/>
              <a:buChar char="•"/>
              <a:defRPr/>
            </a:pPr>
            <a:r>
              <a:rPr lang="en-US" sz="1800" dirty="0">
                <a:cs typeface="Arial" panose="020B0604020202020204" pitchFamily="34" charset="0"/>
              </a:rPr>
              <a:t>What shared work could unite us? Relationships take time; shared activities make a start &amp; lead to bigger </a:t>
            </a:r>
            <a:r>
              <a:rPr lang="en-US" sz="1800" dirty="0" err="1">
                <a:cs typeface="Arial" panose="020B0604020202020204" pitchFamily="34" charset="0"/>
              </a:rPr>
              <a:t>oppties</a:t>
            </a:r>
            <a:r>
              <a:rPr lang="en-US" sz="1800" dirty="0">
                <a:cs typeface="Arial" panose="020B0604020202020204" pitchFamily="34" charset="0"/>
              </a:rPr>
              <a:t>?</a:t>
            </a:r>
          </a:p>
          <a:p>
            <a:pPr marL="286607" indent="-286607" defTabSz="949305" fontAlgn="base">
              <a:spcAft>
                <a:spcPct val="0"/>
              </a:spcAft>
              <a:buFont typeface="Arial" panose="020B0604020202020204" pitchFamily="34" charset="0"/>
              <a:buChar char="•"/>
              <a:defRPr/>
            </a:pPr>
            <a:r>
              <a:rPr lang="en-US" sz="1800" dirty="0">
                <a:cs typeface="Arial" panose="020B0604020202020204" pitchFamily="34" charset="0"/>
              </a:rPr>
              <a:t>How can we deepen our connections? as, beyond just 1 single outreach, but how can you connect &amp; support other already working on the issue &amp; how can the group support your work</a:t>
            </a:r>
          </a:p>
          <a:p>
            <a:pPr defTabSz="949305" fontAlgn="base">
              <a:spcAft>
                <a:spcPct val="0"/>
              </a:spcAft>
              <a:defRPr/>
            </a:pPr>
            <a:r>
              <a:rPr lang="en-US" sz="1800" b="1" dirty="0">
                <a:highlight>
                  <a:srgbClr val="FFFF00"/>
                </a:highlight>
                <a:cs typeface="Arial" panose="020B0604020202020204" pitchFamily="34" charset="0"/>
              </a:rPr>
              <a:t>Engaging Everybody </a:t>
            </a:r>
            <a:r>
              <a:rPr lang="en-US" sz="1800" dirty="0">
                <a:highlight>
                  <a:srgbClr val="FFFF00"/>
                </a:highlight>
                <a:cs typeface="Arial" panose="020B0604020202020204" pitchFamily="34" charset="0"/>
              </a:rPr>
              <a:t>is another worksheet </a:t>
            </a:r>
            <a:r>
              <a:rPr lang="en-US" sz="1800" dirty="0">
                <a:cs typeface="Arial" panose="020B0604020202020204" pitchFamily="34" charset="0"/>
              </a:rPr>
              <a:t>available in </a:t>
            </a:r>
            <a:r>
              <a:rPr lang="en-US" sz="1800" dirty="0" err="1">
                <a:cs typeface="Arial" panose="020B0604020202020204" pitchFamily="34" charset="0"/>
              </a:rPr>
              <a:t>Lbc</a:t>
            </a:r>
            <a:r>
              <a:rPr lang="en-US" sz="1800" dirty="0">
                <a:cs typeface="Arial" panose="020B0604020202020204" pitchFamily="34" charset="0"/>
              </a:rPr>
              <a:t>. </a:t>
            </a:r>
          </a:p>
          <a:p>
            <a:pPr marL="286607" indent="-286607" defTabSz="949305" fontAlgn="base">
              <a:spcAft>
                <a:spcPct val="0"/>
              </a:spcAft>
              <a:buFont typeface="Arial" panose="020B0604020202020204" pitchFamily="34" charset="0"/>
              <a:buChar char="•"/>
              <a:defRPr/>
            </a:pPr>
            <a:r>
              <a:rPr lang="en-US" sz="1800" dirty="0" err="1">
                <a:cs typeface="Arial" panose="020B0604020202020204" pitchFamily="34" charset="0"/>
              </a:rPr>
              <a:t>Impt</a:t>
            </a:r>
            <a:r>
              <a:rPr lang="en-US" sz="1800" dirty="0">
                <a:cs typeface="Arial" panose="020B0604020202020204" pitchFamily="34" charset="0"/>
              </a:rPr>
              <a:t> to engage the full range of stakeholders – but for most issues, people may want to be involved but not all at the same level or time commitment.  </a:t>
            </a:r>
          </a:p>
          <a:p>
            <a:pPr marL="286607" indent="-286607" defTabSz="949305" fontAlgn="base">
              <a:spcAft>
                <a:spcPct val="0"/>
              </a:spcAft>
              <a:buFontTx/>
              <a:buChar char="-"/>
              <a:defRPr/>
            </a:pPr>
            <a:r>
              <a:rPr lang="en-US" sz="1800" dirty="0">
                <a:cs typeface="Arial" panose="020B0604020202020204" pitchFamily="34" charset="0"/>
              </a:rPr>
              <a:t>Use the circles to send </a:t>
            </a:r>
            <a:r>
              <a:rPr lang="en-US" sz="1800" dirty="0" err="1">
                <a:cs typeface="Arial" panose="020B0604020202020204" pitchFamily="34" charset="0"/>
              </a:rPr>
              <a:t>impt</a:t>
            </a:r>
            <a:r>
              <a:rPr lang="en-US" sz="1800" dirty="0">
                <a:cs typeface="Arial" panose="020B0604020202020204" pitchFamily="34" charset="0"/>
              </a:rPr>
              <a:t> messages or invite certain participation\</a:t>
            </a:r>
          </a:p>
          <a:p>
            <a:pPr marL="286607" indent="-286607" defTabSz="949305" fontAlgn="base">
              <a:spcAft>
                <a:spcPct val="0"/>
              </a:spcAft>
              <a:buFontTx/>
              <a:buChar char="-"/>
              <a:defRPr/>
            </a:pPr>
            <a:r>
              <a:rPr lang="en-US" sz="1800" dirty="0">
                <a:cs typeface="Arial" panose="020B0604020202020204" pitchFamily="34" charset="0"/>
              </a:rPr>
              <a:t>Core Team; Key </a:t>
            </a:r>
            <a:r>
              <a:rPr lang="en-US" sz="1800" dirty="0" err="1">
                <a:cs typeface="Arial" panose="020B0604020202020204" pitchFamily="34" charset="0"/>
              </a:rPr>
              <a:t>Partic</a:t>
            </a:r>
            <a:r>
              <a:rPr lang="en-US" sz="1800" dirty="0">
                <a:cs typeface="Arial" panose="020B0604020202020204" pitchFamily="34" charset="0"/>
              </a:rPr>
              <a:t>; Extended </a:t>
            </a:r>
            <a:r>
              <a:rPr lang="en-US" sz="1800" dirty="0" err="1">
                <a:cs typeface="Arial" panose="020B0604020202020204" pitchFamily="34" charset="0"/>
              </a:rPr>
              <a:t>partic</a:t>
            </a:r>
            <a:r>
              <a:rPr lang="en-US" sz="1800" dirty="0">
                <a:cs typeface="Arial" panose="020B0604020202020204" pitchFamily="34" charset="0"/>
              </a:rPr>
              <a:t>; Dissemination networks -  </a:t>
            </a:r>
          </a:p>
          <a:p>
            <a:pPr marL="286607" indent="-286607" defTabSz="949305" fontAlgn="base">
              <a:spcAft>
                <a:spcPct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304282" y="8114582"/>
            <a:ext cx="796549" cy="427162"/>
          </a:xfrm>
          <a:prstGeom prst="rect">
            <a:avLst/>
          </a:prstGeom>
        </p:spPr>
        <p:txBody>
          <a:bodyPr/>
          <a:lstStyle/>
          <a:p>
            <a:fld id="{E47A0219-52C6-4F38-8398-29CC82D2A3E1}" type="slidenum">
              <a:rPr lang="en-US" smtClean="0"/>
              <a:t>124</a:t>
            </a:fld>
            <a:endParaRPr lang="en-US" dirty="0"/>
          </a:p>
        </p:txBody>
      </p:sp>
    </p:spTree>
    <p:extLst>
      <p:ext uri="{BB962C8B-B14F-4D97-AF65-F5344CB8AC3E}">
        <p14:creationId xmlns:p14="http://schemas.microsoft.com/office/powerpoint/2010/main" val="91460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6413" y="176213"/>
            <a:ext cx="2346325" cy="1758950"/>
          </a:xfrm>
        </p:spPr>
      </p:sp>
      <p:sp>
        <p:nvSpPr>
          <p:cNvPr id="3" name="Notes Placeholder 2"/>
          <p:cNvSpPr>
            <a:spLocks noGrp="1"/>
          </p:cNvSpPr>
          <p:nvPr>
            <p:ph type="body" idx="1"/>
          </p:nvPr>
        </p:nvSpPr>
        <p:spPr>
          <a:xfrm>
            <a:off x="186403" y="154550"/>
            <a:ext cx="6729667" cy="8971276"/>
          </a:xfrm>
        </p:spPr>
        <p:txBody>
          <a:bodyPr/>
          <a:lstStyle/>
          <a:p>
            <a:r>
              <a:rPr lang="en-US" sz="1800" b="1" dirty="0"/>
              <a:t>Slide #13: Resources</a:t>
            </a:r>
            <a:endParaRPr lang="en-US" sz="1800" dirty="0"/>
          </a:p>
          <a:p>
            <a:r>
              <a:rPr lang="en-US" sz="1800" dirty="0"/>
              <a:t>  </a:t>
            </a:r>
          </a:p>
          <a:p>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171964" indent="-171964">
              <a:buFont typeface="Arial" panose="020B0604020202020204" pitchFamily="34" charset="0"/>
              <a:buChar char="•"/>
            </a:pPr>
            <a:r>
              <a:rPr lang="en-US" sz="1800" dirty="0"/>
              <a:t>Finally, here are some of the resources for Section 7. </a:t>
            </a:r>
          </a:p>
          <a:p>
            <a:pPr marL="171964" indent="-171964">
              <a:buFont typeface="Arial" panose="020B0604020202020204" pitchFamily="34" charset="0"/>
              <a:buChar char="•"/>
            </a:pPr>
            <a:r>
              <a:rPr lang="en-US" sz="1800" dirty="0"/>
              <a:t>There is information on including parents and about parents serving on boards. </a:t>
            </a:r>
          </a:p>
          <a:p>
            <a:pPr marL="171964" indent="-171964">
              <a:buFont typeface="Arial" panose="020B0604020202020204" pitchFamily="34" charset="0"/>
              <a:buChar char="•"/>
            </a:pPr>
            <a:r>
              <a:rPr lang="en-US" sz="1800" b="1" dirty="0"/>
              <a:t>The first one, </a:t>
            </a:r>
            <a:r>
              <a:rPr lang="en-US" sz="1800" b="1" i="1" dirty="0"/>
              <a:t>Leading by Convening</a:t>
            </a:r>
            <a:r>
              <a:rPr lang="en-US" sz="1800" b="1" dirty="0"/>
              <a:t>, </a:t>
            </a:r>
            <a:r>
              <a:rPr lang="en-US" sz="1800" dirty="0"/>
              <a:t>of course, we just mentioned.</a:t>
            </a:r>
          </a:p>
          <a:p>
            <a:pPr marL="171964" indent="-171964">
              <a:buFont typeface="Arial" panose="020B0604020202020204" pitchFamily="34" charset="0"/>
              <a:buChar char="•"/>
            </a:pPr>
            <a:r>
              <a:rPr lang="en-US" sz="1800" dirty="0"/>
              <a:t>In WI, parents of children with disabilities are important members of the State Superintendent’s Special Education Advisory Council.  </a:t>
            </a:r>
            <a:r>
              <a:rPr lang="en-US" sz="1800" dirty="0">
                <a:highlight>
                  <a:srgbClr val="FFFF00"/>
                </a:highlight>
              </a:rPr>
              <a:t>So, the 3rd resource </a:t>
            </a:r>
            <a:r>
              <a:rPr lang="en-US" sz="1800" b="1" dirty="0">
                <a:highlight>
                  <a:srgbClr val="FFFF00"/>
                </a:highlight>
              </a:rPr>
              <a:t>- Advocacy in Action Guide </a:t>
            </a:r>
            <a:r>
              <a:rPr lang="en-US" sz="1800" dirty="0"/>
              <a:t>– is a really good  resource for someone thinking of serving on that group.</a:t>
            </a:r>
          </a:p>
          <a:p>
            <a:r>
              <a:rPr lang="en-US" sz="1800" b="1" dirty="0"/>
              <a:t>-------------------------------------------------------------------</a:t>
            </a:r>
          </a:p>
          <a:p>
            <a:r>
              <a:rPr lang="en-US" sz="1600" b="1" dirty="0"/>
              <a:t>Leading by Convening </a:t>
            </a:r>
          </a:p>
          <a:p>
            <a:pPr marL="68786"/>
            <a:r>
              <a:rPr lang="en-US" sz="1600" b="1" dirty="0">
                <a:hlinkClick r:id="rId3"/>
              </a:rPr>
              <a:t>www.servingongroups.org/leading-by-convening</a:t>
            </a:r>
            <a:endParaRPr lang="en-US" sz="1600" b="1" dirty="0"/>
          </a:p>
          <a:p>
            <a:pPr marL="68786"/>
            <a:r>
              <a:rPr lang="en-US" sz="1600" b="1" dirty="0"/>
              <a:t>EPIC– Every Person Influences Children </a:t>
            </a:r>
            <a:r>
              <a:rPr lang="en-US" sz="1600" dirty="0"/>
              <a:t>(video-20:26)</a:t>
            </a:r>
          </a:p>
          <a:p>
            <a:pPr marL="68786"/>
            <a:r>
              <a:rPr lang="en-US" sz="1600" b="1" u="sng" dirty="0">
                <a:hlinkClick r:id="rId4"/>
              </a:rPr>
              <a:t>http://www.youtube.com/watch?v=BI4rqX_F69c</a:t>
            </a:r>
            <a:endParaRPr lang="en-US" sz="1600" b="1" dirty="0"/>
          </a:p>
          <a:p>
            <a:pPr marL="68786"/>
            <a:r>
              <a:rPr lang="en-US" sz="1600" b="1" dirty="0">
                <a:highlight>
                  <a:srgbClr val="FFFF00"/>
                </a:highlight>
              </a:rPr>
              <a:t>Advocacy in Action: A Guide to State Education Parent Advisory Councils  </a:t>
            </a:r>
            <a:r>
              <a:rPr lang="en-US" sz="1600" b="1" dirty="0">
                <a:highlight>
                  <a:srgbClr val="FFFF00"/>
                </a:highlight>
                <a:hlinkClick r:id="rId5"/>
              </a:rPr>
              <a:t>https://www.parentcenterhub.org/wp-content/uploads/repo_items/National_SEPAC_Guide_120218.pdf</a:t>
            </a:r>
            <a:endParaRPr lang="en-US" sz="1600" b="1" dirty="0">
              <a:highlight>
                <a:srgbClr val="FFFF00"/>
              </a:highlight>
            </a:endParaRPr>
          </a:p>
          <a:p>
            <a:pPr marL="68786"/>
            <a:r>
              <a:rPr lang="en-US" sz="1600" b="1" dirty="0"/>
              <a:t>Home and Community Positive Behavior Support Network (HCPBS) </a:t>
            </a:r>
            <a:r>
              <a:rPr lang="en-US" sz="1600" b="1" dirty="0">
                <a:hlinkClick r:id="rId6"/>
              </a:rPr>
              <a:t>https://hcpbs.org/</a:t>
            </a:r>
            <a:endParaRPr lang="en-US" sz="1600" b="1" dirty="0"/>
          </a:p>
          <a:p>
            <a:pPr marL="68786"/>
            <a:r>
              <a:rPr lang="en-US" sz="1600" b="1" dirty="0"/>
              <a:t>Tips for Recruiting Patients &amp; Families to Serve in Advisory Roles</a:t>
            </a:r>
          </a:p>
          <a:p>
            <a:pPr marL="68786"/>
            <a:r>
              <a:rPr lang="en-US" sz="1600" b="1" u="sng" dirty="0">
                <a:hlinkClick r:id="rId7"/>
              </a:rPr>
              <a:t>http://www.ipfcc.org/resources/Tips_For_Recruiting.pdf</a:t>
            </a:r>
            <a:endParaRPr lang="en-US" sz="1600" b="1" u="sng" dirty="0"/>
          </a:p>
          <a:p>
            <a:pPr marL="68786"/>
            <a:r>
              <a:rPr lang="en-US" sz="1600" b="1" dirty="0"/>
              <a:t>Diverse Voices Matter: Improving Diversity in Patient &amp; Family Advisory Councils</a:t>
            </a:r>
          </a:p>
          <a:p>
            <a:pPr marL="68786"/>
            <a:r>
              <a:rPr lang="en-US" sz="1600" b="1" dirty="0">
                <a:solidFill>
                  <a:srgbClr val="FFC000"/>
                </a:solidFill>
                <a:hlinkClick r:id="rId8"/>
              </a:rPr>
              <a:t>https://www.ipfcc.org/resources/Diverse-Voices-Matter.pdf</a:t>
            </a:r>
            <a:endParaRPr lang="en-US" sz="1600" b="1" dirty="0">
              <a:solidFill>
                <a:srgbClr val="FFC000"/>
              </a:solidFill>
            </a:endParaRPr>
          </a:p>
          <a:p>
            <a:endParaRPr lang="en-US" sz="1800" u="sng" dirty="0"/>
          </a:p>
        </p:txBody>
      </p:sp>
      <p:sp>
        <p:nvSpPr>
          <p:cNvPr id="4" name="Slide Number Placeholder 3"/>
          <p:cNvSpPr>
            <a:spLocks noGrp="1"/>
          </p:cNvSpPr>
          <p:nvPr>
            <p:ph type="sldNum" sz="quarter" idx="10"/>
          </p:nvPr>
        </p:nvSpPr>
        <p:spPr/>
        <p:txBody>
          <a:bodyPr/>
          <a:lstStyle/>
          <a:p>
            <a:fld id="{1D94A9CC-91BA-4D30-8CFB-B7A6E1279EEA}" type="slidenum">
              <a:rPr lang="en-US" smtClean="0"/>
              <a:t>125</a:t>
            </a:fld>
            <a:endParaRPr lang="en-US"/>
          </a:p>
        </p:txBody>
      </p:sp>
    </p:spTree>
    <p:extLst>
      <p:ext uri="{BB962C8B-B14F-4D97-AF65-F5344CB8AC3E}">
        <p14:creationId xmlns:p14="http://schemas.microsoft.com/office/powerpoint/2010/main" val="383465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05225" y="176213"/>
            <a:ext cx="2955925" cy="2217737"/>
          </a:xfrm>
        </p:spPr>
      </p:sp>
      <p:sp>
        <p:nvSpPr>
          <p:cNvPr id="3" name="Notes Placeholder 2"/>
          <p:cNvSpPr>
            <a:spLocks noGrp="1"/>
          </p:cNvSpPr>
          <p:nvPr>
            <p:ph type="body" idx="1"/>
          </p:nvPr>
        </p:nvSpPr>
        <p:spPr>
          <a:xfrm>
            <a:off x="274090" y="797495"/>
            <a:ext cx="6565507" cy="7717078"/>
          </a:xfrm>
        </p:spPr>
        <p:txBody>
          <a:bodyPr/>
          <a:lstStyle/>
          <a:p>
            <a:r>
              <a:rPr lang="en-US" sz="1800" b="1" dirty="0"/>
              <a:t>Slide #14: Resources</a:t>
            </a:r>
            <a:endParaRPr lang="en-US" sz="1800" dirty="0"/>
          </a:p>
          <a:p>
            <a:r>
              <a:rPr lang="en-US" sz="1800" dirty="0"/>
              <a:t>  </a:t>
            </a:r>
          </a:p>
          <a:p>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171964" indent="-171964">
              <a:buFont typeface="Arial" panose="020B0604020202020204" pitchFamily="34" charset="0"/>
              <a:buChar char="•"/>
            </a:pPr>
            <a:r>
              <a:rPr lang="en-US" sz="1800" dirty="0"/>
              <a:t>Here are more resources related to Section 7.</a:t>
            </a:r>
          </a:p>
          <a:p>
            <a:pPr marL="171964" indent="-171964">
              <a:buFont typeface="Arial" panose="020B0604020202020204" pitchFamily="34" charset="0"/>
              <a:buChar char="•"/>
            </a:pPr>
            <a:r>
              <a:rPr lang="en-US" sz="1800" dirty="0"/>
              <a:t>I should point out the </a:t>
            </a:r>
            <a:r>
              <a:rPr lang="en-US" sz="1800" dirty="0" err="1"/>
              <a:t>Ntl</a:t>
            </a:r>
            <a:r>
              <a:rPr lang="en-US" sz="1800" dirty="0"/>
              <a:t> Assoc for Family, School,  &amp; Community Engagement resource – really has some great information on it.</a:t>
            </a:r>
          </a:p>
          <a:p>
            <a:pPr marL="171964" indent="-171964">
              <a:buFont typeface="Arial" panose="020B0604020202020204" pitchFamily="34" charset="0"/>
              <a:buChar char="•"/>
            </a:pPr>
            <a:endParaRPr lang="en-US" sz="1800" dirty="0"/>
          </a:p>
          <a:p>
            <a:pPr marL="68786"/>
            <a:r>
              <a:rPr lang="en-US" sz="1800" b="1" dirty="0"/>
              <a:t>Guidelines for Exploring Interagency Opportunities </a:t>
            </a:r>
            <a:r>
              <a:rPr lang="en-US" sz="1800" b="1" dirty="0" err="1"/>
              <a:t>ACTion</a:t>
            </a:r>
            <a:r>
              <a:rPr lang="en-US" sz="1800" b="1" dirty="0"/>
              <a:t> Sheet </a:t>
            </a:r>
            <a:r>
              <a:rPr lang="en-US" sz="1800" b="1" u="sng" dirty="0">
                <a:hlinkClick r:id="rId3"/>
              </a:rPr>
              <a:t>http://www.pacer.org/Parent/php/PHP-c99.pdf</a:t>
            </a:r>
            <a:endParaRPr lang="en-US" sz="1800" b="1" dirty="0"/>
          </a:p>
          <a:p>
            <a:pPr marL="68786"/>
            <a:r>
              <a:rPr lang="en-US" sz="1800" b="1" dirty="0"/>
              <a:t>From Experience to Influence:  The Power of a Parent’s Story </a:t>
            </a:r>
            <a:r>
              <a:rPr lang="en-US" sz="1800" b="1" dirty="0" err="1"/>
              <a:t>ACTion</a:t>
            </a:r>
            <a:r>
              <a:rPr lang="en-US" sz="1800" b="1" dirty="0"/>
              <a:t> Sheet </a:t>
            </a:r>
            <a:r>
              <a:rPr lang="en-US" sz="1800" b="1" u="sng" dirty="0">
                <a:hlinkClick r:id="rId4"/>
              </a:rPr>
              <a:t>http://www.pacer.org/parent/php/php-c121.pdf</a:t>
            </a:r>
            <a:endParaRPr lang="en-US" sz="1800" b="1" u="sng" dirty="0"/>
          </a:p>
          <a:p>
            <a:pPr marL="68786"/>
            <a:r>
              <a:rPr lang="en-US" sz="1800" b="1" dirty="0">
                <a:solidFill>
                  <a:srgbClr val="444444"/>
                </a:solidFill>
                <a:latin typeface="Century Gothic" panose="020B0502020202020204" pitchFamily="34" charset="0"/>
              </a:rPr>
              <a:t>Five Top Tips for Engaging Families in Advisory Roles: Advice from a Family Leader</a:t>
            </a:r>
          </a:p>
          <a:p>
            <a:pPr marL="68786"/>
            <a:r>
              <a:rPr lang="en-US" sz="1800" b="1" dirty="0">
                <a:hlinkClick r:id="rId5"/>
              </a:rPr>
              <a:t>https://www.lpfch.org/publication/five-top-tips-engaging-families-advisory-roles-advice-family-leader</a:t>
            </a:r>
            <a:endParaRPr lang="en-US" sz="1800" b="1" dirty="0"/>
          </a:p>
          <a:p>
            <a:pPr marL="68786"/>
            <a:r>
              <a:rPr lang="en-US" sz="1800" b="1" dirty="0">
                <a:highlight>
                  <a:srgbClr val="FFFF00"/>
                </a:highlight>
              </a:rPr>
              <a:t>National Association for Family, School, and Community Engagement  </a:t>
            </a:r>
            <a:r>
              <a:rPr lang="en-US" sz="1800" b="1" dirty="0">
                <a:hlinkClick r:id="rId6"/>
              </a:rPr>
              <a:t>https://nafsce.org/page/About</a:t>
            </a:r>
            <a:endParaRPr lang="en-US" sz="1800" b="1" dirty="0"/>
          </a:p>
          <a:p>
            <a:pPr marL="68786"/>
            <a:r>
              <a:rPr lang="en-US" sz="1800" b="1" dirty="0"/>
              <a:t>WI DPI Community of Practice Group on Assistive Technology </a:t>
            </a:r>
            <a:r>
              <a:rPr lang="en-US" sz="1800" b="1" dirty="0">
                <a:hlinkClick r:id="rId7"/>
              </a:rPr>
              <a:t>https://dpi.wi.gov/sped/educators/consultation/assistive-technology/at-forward</a:t>
            </a:r>
            <a:endParaRPr lang="en-US" sz="1800" b="1" dirty="0"/>
          </a:p>
          <a:p>
            <a:endParaRPr lang="en-US" sz="1800" u="sng" dirty="0"/>
          </a:p>
        </p:txBody>
      </p:sp>
      <p:sp>
        <p:nvSpPr>
          <p:cNvPr id="4" name="Slide Number Placeholder 3"/>
          <p:cNvSpPr>
            <a:spLocks noGrp="1"/>
          </p:cNvSpPr>
          <p:nvPr>
            <p:ph type="sldNum" sz="quarter" idx="10"/>
          </p:nvPr>
        </p:nvSpPr>
        <p:spPr/>
        <p:txBody>
          <a:bodyPr/>
          <a:lstStyle/>
          <a:p>
            <a:fld id="{1D94A9CC-91BA-4D30-8CFB-B7A6E1279EEA}" type="slidenum">
              <a:rPr lang="en-US" smtClean="0"/>
              <a:t>126</a:t>
            </a:fld>
            <a:endParaRPr lang="en-US"/>
          </a:p>
        </p:txBody>
      </p:sp>
    </p:spTree>
    <p:extLst>
      <p:ext uri="{BB962C8B-B14F-4D97-AF65-F5344CB8AC3E}">
        <p14:creationId xmlns:p14="http://schemas.microsoft.com/office/powerpoint/2010/main" val="335583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7925" y="109538"/>
            <a:ext cx="2955925" cy="2217737"/>
          </a:xfrm>
        </p:spPr>
      </p:sp>
      <p:sp>
        <p:nvSpPr>
          <p:cNvPr id="3" name="Notes Placeholder 2"/>
          <p:cNvSpPr>
            <a:spLocks noGrp="1"/>
          </p:cNvSpPr>
          <p:nvPr>
            <p:ph type="body" idx="1"/>
          </p:nvPr>
        </p:nvSpPr>
        <p:spPr>
          <a:xfrm>
            <a:off x="109930" y="1026715"/>
            <a:ext cx="6729667" cy="7182231"/>
          </a:xfrm>
        </p:spPr>
        <p:txBody>
          <a:bodyPr/>
          <a:lstStyle/>
          <a:p>
            <a:r>
              <a:rPr lang="en-US" sz="1800" b="1" dirty="0"/>
              <a:t>Slide #15: Section 8-Skills for Serving on Groups</a:t>
            </a:r>
            <a:endParaRPr lang="en-US" sz="1800" dirty="0"/>
          </a:p>
          <a:p>
            <a:r>
              <a:rPr lang="en-US" sz="1800" dirty="0"/>
              <a:t> </a:t>
            </a:r>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286607" indent="-286607">
              <a:buFont typeface="Arial" panose="020B0604020202020204" pitchFamily="34" charset="0"/>
              <a:buChar char="•"/>
            </a:pPr>
            <a:r>
              <a:rPr lang="en-US" sz="1800" dirty="0">
                <a:latin typeface="Arial" panose="020B0604020202020204" pitchFamily="34" charset="0"/>
                <a:cs typeface="Arial" panose="020B0604020202020204" pitchFamily="34" charset="0"/>
              </a:rPr>
              <a:t>We are now going to cover </a:t>
            </a:r>
            <a:r>
              <a:rPr lang="en-US" sz="1800" b="1" dirty="0">
                <a:latin typeface="Arial" panose="020B0604020202020204" pitchFamily="34" charset="0"/>
                <a:cs typeface="Arial" panose="020B0604020202020204" pitchFamily="34" charset="0"/>
              </a:rPr>
              <a:t>Section 8 –Skills for Serving on Groups.</a:t>
            </a:r>
          </a:p>
          <a:p>
            <a:pPr marL="286607" indent="-286607">
              <a:buFont typeface="Arial" panose="020B0604020202020204" pitchFamily="34" charset="0"/>
              <a:buChar char="•"/>
            </a:pPr>
            <a:r>
              <a:rPr lang="en-US" sz="1800" dirty="0">
                <a:latin typeface="Arial" panose="020B0604020202020204" pitchFamily="34" charset="0"/>
                <a:cs typeface="Arial" panose="020B0604020202020204" pitchFamily="34" charset="0"/>
              </a:rPr>
              <a:t>One of your Handouts is Section 8 from the Guidebook.  </a:t>
            </a:r>
            <a:endParaRPr lang="en-US" sz="1800" b="1" dirty="0">
              <a:latin typeface="Arial" panose="020B0604020202020204" pitchFamily="34" charset="0"/>
              <a:cs typeface="Arial" panose="020B0604020202020204" pitchFamily="34" charset="0"/>
            </a:endParaRPr>
          </a:p>
          <a:p>
            <a:pPr marL="167940" indent="-167940"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Remember that the most effective teamwork starts with well-prepared members! </a:t>
            </a:r>
          </a:p>
          <a:p>
            <a:pPr marL="167940" indent="-167940"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So, we are going to talk about the skills that are necessary for serving on groups.  These include skills that will help when you are;</a:t>
            </a:r>
          </a:p>
          <a:p>
            <a:pPr marL="626512" lvl="1" indent="-167940" fontAlgn="base">
              <a:buFont typeface="Arial" panose="020B0604020202020204" pitchFamily="34" charset="0"/>
              <a:buChar char="•"/>
            </a:pPr>
            <a:r>
              <a:rPr lang="en-US" sz="1800" b="1" dirty="0">
                <a:latin typeface="Arial" panose="020B0604020202020204" pitchFamily="34" charset="0"/>
                <a:cs typeface="Arial" panose="020B0604020202020204" pitchFamily="34" charset="0"/>
              </a:rPr>
              <a:t> preparing for a meeting, </a:t>
            </a:r>
          </a:p>
          <a:p>
            <a:pPr marL="626512" lvl="1" indent="-167940" fontAlgn="base">
              <a:buFont typeface="Arial" panose="020B0604020202020204" pitchFamily="34" charset="0"/>
              <a:buChar char="•"/>
            </a:pPr>
            <a:r>
              <a:rPr lang="en-US" sz="1800" b="1" dirty="0">
                <a:latin typeface="Arial" panose="020B0604020202020204" pitchFamily="34" charset="0"/>
                <a:cs typeface="Arial" panose="020B0604020202020204" pitchFamily="34" charset="0"/>
              </a:rPr>
              <a:t>Participating in a mtg, </a:t>
            </a:r>
          </a:p>
          <a:p>
            <a:pPr marL="626512" lvl="1" indent="-167940" fontAlgn="base">
              <a:buFont typeface="Arial" panose="020B0604020202020204" pitchFamily="34" charset="0"/>
              <a:buChar char="•"/>
            </a:pPr>
            <a:r>
              <a:rPr lang="en-US" sz="1800" b="1" dirty="0">
                <a:latin typeface="Arial" panose="020B0604020202020204" pitchFamily="34" charset="0"/>
                <a:cs typeface="Arial" panose="020B0604020202020204" pitchFamily="34" charset="0"/>
              </a:rPr>
              <a:t>follow-up after the mtg</a:t>
            </a:r>
            <a:r>
              <a:rPr lang="en-US" sz="1800" dirty="0">
                <a:latin typeface="Arial" panose="020B0604020202020204" pitchFamily="34" charset="0"/>
                <a:cs typeface="Arial" panose="020B0604020202020204" pitchFamily="34" charset="0"/>
              </a:rPr>
              <a:t>, </a:t>
            </a:r>
          </a:p>
          <a:p>
            <a:pPr marL="167940" indent="-167940"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We are also going to discuss </a:t>
            </a:r>
            <a:r>
              <a:rPr lang="en-US" sz="1800" b="1" dirty="0">
                <a:latin typeface="Arial" panose="020B0604020202020204" pitchFamily="34" charset="0"/>
                <a:cs typeface="Arial" panose="020B0604020202020204" pitchFamily="34" charset="0"/>
              </a:rPr>
              <a:t>Dealing with conflict </a:t>
            </a:r>
            <a:r>
              <a:rPr lang="en-US" sz="1800" dirty="0">
                <a:latin typeface="Arial" panose="020B0604020202020204" pitchFamily="34" charset="0"/>
                <a:cs typeface="Arial" panose="020B0604020202020204" pitchFamily="34" charset="0"/>
              </a:rPr>
              <a:t>&amp; then also a little about how to </a:t>
            </a:r>
            <a:r>
              <a:rPr lang="en-US" sz="1800" b="1" dirty="0">
                <a:latin typeface="Arial" panose="020B0604020202020204" pitchFamily="34" charset="0"/>
                <a:cs typeface="Arial" panose="020B0604020202020204" pitchFamily="34" charset="0"/>
              </a:rPr>
              <a:t>facilitate a meeting</a:t>
            </a:r>
          </a:p>
          <a:p>
            <a:pPr marL="167940" indent="-167940"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We’ll take a look at each one of these areas in more detail &amp; provide tips &amp; strategies to help you be the best group member that you can be. </a:t>
            </a:r>
          </a:p>
          <a:p>
            <a:pPr marL="167940" indent="-167940"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For those of you who have been on the first 4 webinars, some of that information will be in this final Section also.</a:t>
            </a:r>
          </a:p>
          <a:p>
            <a:endParaRPr lang="en-US" dirty="0"/>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127</a:t>
            </a:fld>
            <a:endParaRPr lang="en-US"/>
          </a:p>
        </p:txBody>
      </p:sp>
    </p:spTree>
    <p:extLst>
      <p:ext uri="{BB962C8B-B14F-4D97-AF65-F5344CB8AC3E}">
        <p14:creationId xmlns:p14="http://schemas.microsoft.com/office/powerpoint/2010/main" val="324445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51300" y="185738"/>
            <a:ext cx="2651125" cy="1989137"/>
          </a:xfrm>
        </p:spPr>
      </p:sp>
      <p:sp>
        <p:nvSpPr>
          <p:cNvPr id="3" name="Notes Placeholder 2"/>
          <p:cNvSpPr>
            <a:spLocks noGrp="1"/>
          </p:cNvSpPr>
          <p:nvPr>
            <p:ph type="body" idx="1"/>
          </p:nvPr>
        </p:nvSpPr>
        <p:spPr>
          <a:xfrm>
            <a:off x="181654" y="797495"/>
            <a:ext cx="6739166" cy="8251925"/>
          </a:xfrm>
        </p:spPr>
        <p:txBody>
          <a:bodyPr/>
          <a:lstStyle/>
          <a:p>
            <a:r>
              <a:rPr lang="en-US" sz="1800" b="1" dirty="0"/>
              <a:t>Slide #16: Prepare for a Meeting</a:t>
            </a:r>
            <a:endParaRPr lang="en-US" sz="1800" dirty="0"/>
          </a:p>
          <a:p>
            <a:r>
              <a:rPr lang="en-US" sz="1800" dirty="0"/>
              <a:t> </a:t>
            </a:r>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r>
              <a:rPr lang="en-US" sz="1600" dirty="0">
                <a:latin typeface="Arial" panose="020B0604020202020204" pitchFamily="34" charset="0"/>
                <a:cs typeface="Arial" panose="020B0604020202020204" pitchFamily="34" charset="0"/>
              </a:rPr>
              <a:t>The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skill that is </a:t>
            </a:r>
            <a:r>
              <a:rPr lang="en-US" sz="1600" dirty="0" err="1">
                <a:latin typeface="Arial" panose="020B0604020202020204" pitchFamily="34" charset="0"/>
                <a:cs typeface="Arial" panose="020B0604020202020204" pitchFamily="34" charset="0"/>
              </a:rPr>
              <a:t>impt</a:t>
            </a:r>
            <a:r>
              <a:rPr lang="en-US" sz="1600" dirty="0">
                <a:latin typeface="Arial" panose="020B0604020202020204" pitchFamily="34" charset="0"/>
                <a:cs typeface="Arial" panose="020B0604020202020204" pitchFamily="34" charset="0"/>
              </a:rPr>
              <a:t> is learning to </a:t>
            </a:r>
            <a:r>
              <a:rPr lang="en-US" sz="1600" b="1" dirty="0">
                <a:latin typeface="Arial" panose="020B0604020202020204" pitchFamily="34" charset="0"/>
                <a:cs typeface="Arial" panose="020B0604020202020204" pitchFamily="34" charset="0"/>
              </a:rPr>
              <a:t>Prepare for a meeting</a:t>
            </a:r>
            <a:r>
              <a:rPr lang="en-US" sz="1600" dirty="0">
                <a:latin typeface="Arial" panose="020B0604020202020204" pitchFamily="34" charset="0"/>
                <a:cs typeface="Arial" panose="020B0604020202020204" pitchFamily="34" charset="0"/>
              </a:rPr>
              <a:t>.  Some tips for doing this are: </a:t>
            </a:r>
            <a:endParaRPr lang="en-US" sz="1600" dirty="0">
              <a:latin typeface="Arial" panose="020B0604020202020204" pitchFamily="34" charset="0"/>
              <a:ea typeface="Times New Roman"/>
              <a:cs typeface="Arial" panose="020B0604020202020204" pitchFamily="34" charset="0"/>
            </a:endParaRPr>
          </a:p>
          <a:p>
            <a:pPr marL="157210" indent="-167940">
              <a:lnSpc>
                <a:spcPct val="115000"/>
              </a:lnSpc>
              <a:buFont typeface="Arial" panose="020B0604020202020204" pitchFamily="34" charset="0"/>
              <a:buChar char="•"/>
            </a:pPr>
            <a:r>
              <a:rPr lang="en-US" sz="1600" b="1" dirty="0">
                <a:solidFill>
                  <a:srgbClr val="000000"/>
                </a:solidFill>
                <a:latin typeface="Arial" panose="020B0604020202020204" pitchFamily="34" charset="0"/>
                <a:ea typeface="Times New Roman"/>
                <a:cs typeface="Arial" panose="020B0604020202020204" pitchFamily="34" charset="0"/>
              </a:rPr>
              <a:t>Keep a calendar. </a:t>
            </a:r>
            <a:r>
              <a:rPr lang="en-US" sz="1600" dirty="0">
                <a:solidFill>
                  <a:srgbClr val="000000"/>
                </a:solidFill>
                <a:latin typeface="Arial" panose="020B0604020202020204" pitchFamily="34" charset="0"/>
                <a:ea typeface="Times New Roman"/>
                <a:cs typeface="Arial" panose="020B0604020202020204" pitchFamily="34" charset="0"/>
              </a:rPr>
              <a:t>Where you record the mtg dates &amp; times, including small grp mtgs or </a:t>
            </a:r>
            <a:r>
              <a:rPr lang="en-US" sz="1600" dirty="0" err="1">
                <a:solidFill>
                  <a:srgbClr val="000000"/>
                </a:solidFill>
                <a:latin typeface="Arial" panose="020B0604020202020204" pitchFamily="34" charset="0"/>
                <a:ea typeface="Times New Roman"/>
                <a:cs typeface="Arial" panose="020B0604020202020204" pitchFamily="34" charset="0"/>
              </a:rPr>
              <a:t>cmtee</a:t>
            </a:r>
            <a:r>
              <a:rPr lang="en-US" sz="1600" dirty="0">
                <a:solidFill>
                  <a:srgbClr val="000000"/>
                </a:solidFill>
                <a:latin typeface="Arial" panose="020B0604020202020204" pitchFamily="34" charset="0"/>
                <a:ea typeface="Times New Roman"/>
                <a:cs typeface="Arial" panose="020B0604020202020204" pitchFamily="34" charset="0"/>
              </a:rPr>
              <a:t> mtgs that may be scheduled in between regular mtgs of the whole grp  You can also include due dates for review the materials for your meetings.</a:t>
            </a:r>
            <a:endParaRPr lang="en-US" sz="1600" dirty="0">
              <a:latin typeface="Arial" panose="020B0604020202020204" pitchFamily="34" charset="0"/>
              <a:ea typeface="Times New Roman"/>
              <a:cs typeface="Arial" panose="020B0604020202020204" pitchFamily="34" charset="0"/>
            </a:endParaRPr>
          </a:p>
          <a:p>
            <a:pPr marL="157210" indent="-167940">
              <a:lnSpc>
                <a:spcPct val="115000"/>
              </a:lnSpc>
              <a:buFont typeface="Arial" panose="020B0604020202020204" pitchFamily="34" charset="0"/>
              <a:buChar char="•"/>
            </a:pPr>
            <a:r>
              <a:rPr lang="en-US" sz="1600" b="1" dirty="0">
                <a:solidFill>
                  <a:srgbClr val="000000"/>
                </a:solidFill>
                <a:latin typeface="Arial" panose="020B0604020202020204" pitchFamily="34" charset="0"/>
                <a:ea typeface="Times New Roman"/>
                <a:cs typeface="Arial" panose="020B0604020202020204" pitchFamily="34" charset="0"/>
              </a:rPr>
              <a:t>Read the agenda </a:t>
            </a:r>
            <a:r>
              <a:rPr lang="en-US" sz="1600" dirty="0">
                <a:solidFill>
                  <a:srgbClr val="000000"/>
                </a:solidFill>
                <a:latin typeface="Arial" panose="020B0604020202020204" pitchFamily="34" charset="0"/>
                <a:ea typeface="Times New Roman"/>
                <a:cs typeface="Arial" panose="020B0604020202020204" pitchFamily="34" charset="0"/>
              </a:rPr>
              <a:t>&amp; all other items sent for the meeting.   Always try to get the agenda ahead of time so you can prepare for the mtg.  Even if there is no written agenda, you can ask the grp leader to list the major topics. </a:t>
            </a:r>
          </a:p>
          <a:p>
            <a:pPr marL="157210" indent="-167940">
              <a:lnSpc>
                <a:spcPct val="115000"/>
              </a:lnSpc>
              <a:buFont typeface="Arial" panose="020B0604020202020204" pitchFamily="34" charset="0"/>
              <a:buChar char="•"/>
            </a:pPr>
            <a:r>
              <a:rPr lang="en-US" sz="1600" b="1" dirty="0">
                <a:solidFill>
                  <a:srgbClr val="000000"/>
                </a:solidFill>
                <a:latin typeface="Arial" panose="020B0604020202020204" pitchFamily="34" charset="0"/>
                <a:ea typeface="Times New Roman"/>
                <a:cs typeface="Arial" panose="020B0604020202020204" pitchFamily="34" charset="0"/>
              </a:rPr>
              <a:t>Review past mtg minutes </a:t>
            </a:r>
            <a:r>
              <a:rPr lang="en-US" sz="1600" dirty="0">
                <a:solidFill>
                  <a:srgbClr val="000000"/>
                </a:solidFill>
                <a:latin typeface="Arial" panose="020B0604020202020204" pitchFamily="34" charset="0"/>
                <a:ea typeface="Times New Roman"/>
                <a:cs typeface="Arial" panose="020B0604020202020204" pitchFamily="34" charset="0"/>
              </a:rPr>
              <a:t>- read the minutes through for accuracy &amp; to make sure they accurately recorded all </a:t>
            </a:r>
            <a:r>
              <a:rPr lang="en-US" sz="1600" dirty="0" err="1">
                <a:solidFill>
                  <a:srgbClr val="000000"/>
                </a:solidFill>
                <a:latin typeface="Arial" panose="020B0604020202020204" pitchFamily="34" charset="0"/>
                <a:ea typeface="Times New Roman"/>
                <a:cs typeface="Arial" panose="020B0604020202020204" pitchFamily="34" charset="0"/>
              </a:rPr>
              <a:t>impt</a:t>
            </a:r>
            <a:r>
              <a:rPr lang="en-US" sz="1600" dirty="0">
                <a:solidFill>
                  <a:srgbClr val="000000"/>
                </a:solidFill>
                <a:latin typeface="Arial" panose="020B0604020202020204" pitchFamily="34" charset="0"/>
                <a:ea typeface="Times New Roman"/>
                <a:cs typeface="Arial" panose="020B0604020202020204" pitchFamily="34" charset="0"/>
              </a:rPr>
              <a:t> info. Sometimes if you took your own notes, you may find discrepancies.  In many </a:t>
            </a:r>
            <a:r>
              <a:rPr lang="en-US" sz="1600" dirty="0" err="1">
                <a:solidFill>
                  <a:srgbClr val="000000"/>
                </a:solidFill>
                <a:latin typeface="Arial" panose="020B0604020202020204" pitchFamily="34" charset="0"/>
                <a:ea typeface="Times New Roman"/>
                <a:cs typeface="Arial" panose="020B0604020202020204" pitchFamily="34" charset="0"/>
              </a:rPr>
              <a:t>grps</a:t>
            </a:r>
            <a:r>
              <a:rPr lang="en-US" sz="1600" dirty="0">
                <a:solidFill>
                  <a:srgbClr val="000000"/>
                </a:solidFill>
                <a:latin typeface="Arial" panose="020B0604020202020204" pitchFamily="34" charset="0"/>
                <a:ea typeface="Times New Roman"/>
                <a:cs typeface="Arial" panose="020B0604020202020204" pitchFamily="34" charset="0"/>
              </a:rPr>
              <a:t>, you will have a chance to add/change something in the minutes if needed before the minutes are approved at the mtg.</a:t>
            </a:r>
          </a:p>
          <a:p>
            <a:pPr marL="157210" indent="-167940">
              <a:lnSpc>
                <a:spcPct val="115000"/>
              </a:lnSpc>
              <a:buFont typeface="Arial" panose="020B0604020202020204" pitchFamily="34" charset="0"/>
              <a:buChar char="•"/>
            </a:pPr>
            <a:r>
              <a:rPr lang="en-US" sz="1600" b="1" dirty="0">
                <a:solidFill>
                  <a:srgbClr val="000000"/>
                </a:solidFill>
                <a:latin typeface="Arial" panose="020B0604020202020204" pitchFamily="34" charset="0"/>
                <a:ea typeface="Times New Roman"/>
                <a:cs typeface="Arial" panose="020B0604020202020204" pitchFamily="34" charset="0"/>
              </a:rPr>
              <a:t>Organize your thoughts before the mtg.</a:t>
            </a:r>
            <a:r>
              <a:rPr lang="en-US" sz="1600" dirty="0">
                <a:solidFill>
                  <a:srgbClr val="000000"/>
                </a:solidFill>
                <a:latin typeface="Arial" panose="020B0604020202020204" pitchFamily="34" charset="0"/>
                <a:ea typeface="Times New Roman"/>
                <a:cs typeface="Arial" panose="020B0604020202020204" pitchFamily="34" charset="0"/>
              </a:rPr>
              <a:t>  Think about &amp; write down your comments ahead of time so that you’ll be prepared to discuss the agenda items &amp; </a:t>
            </a:r>
            <a:r>
              <a:rPr lang="en-US" sz="1600" dirty="0" err="1">
                <a:solidFill>
                  <a:srgbClr val="000000"/>
                </a:solidFill>
                <a:latin typeface="Arial" panose="020B0604020202020204" pitchFamily="34" charset="0"/>
                <a:ea typeface="Times New Roman"/>
                <a:cs typeface="Arial" panose="020B0604020202020204" pitchFamily="34" charset="0"/>
              </a:rPr>
              <a:t>addtl</a:t>
            </a:r>
            <a:r>
              <a:rPr lang="en-US" sz="1600" dirty="0">
                <a:solidFill>
                  <a:srgbClr val="000000"/>
                </a:solidFill>
                <a:latin typeface="Arial" panose="020B0604020202020204" pitchFamily="34" charset="0"/>
                <a:ea typeface="Times New Roman"/>
                <a:cs typeface="Arial" panose="020B0604020202020204" pitchFamily="34" charset="0"/>
              </a:rPr>
              <a:t> materials.  Remember, you are an </a:t>
            </a:r>
            <a:r>
              <a:rPr lang="en-US" sz="1600" u="sng" dirty="0">
                <a:solidFill>
                  <a:srgbClr val="000000"/>
                </a:solidFill>
                <a:latin typeface="Arial" panose="020B0604020202020204" pitchFamily="34" charset="0"/>
                <a:ea typeface="Times New Roman"/>
                <a:cs typeface="Arial" panose="020B0604020202020204" pitchFamily="34" charset="0"/>
              </a:rPr>
              <a:t>equal member of the group </a:t>
            </a:r>
            <a:r>
              <a:rPr lang="en-US" sz="1600" dirty="0">
                <a:solidFill>
                  <a:srgbClr val="000000"/>
                </a:solidFill>
                <a:latin typeface="Arial" panose="020B0604020202020204" pitchFamily="34" charset="0"/>
                <a:ea typeface="Times New Roman"/>
                <a:cs typeface="Arial" panose="020B0604020202020204" pitchFamily="34" charset="0"/>
              </a:rPr>
              <a:t>&amp; it is </a:t>
            </a:r>
            <a:r>
              <a:rPr lang="en-US" sz="1600" dirty="0" err="1">
                <a:solidFill>
                  <a:srgbClr val="000000"/>
                </a:solidFill>
                <a:latin typeface="Arial" panose="020B0604020202020204" pitchFamily="34" charset="0"/>
                <a:ea typeface="Times New Roman"/>
                <a:cs typeface="Arial" panose="020B0604020202020204" pitchFamily="34" charset="0"/>
              </a:rPr>
              <a:t>impt</a:t>
            </a:r>
            <a:r>
              <a:rPr lang="en-US" sz="1600" dirty="0">
                <a:solidFill>
                  <a:srgbClr val="000000"/>
                </a:solidFill>
                <a:latin typeface="Arial" panose="020B0604020202020204" pitchFamily="34" charset="0"/>
                <a:ea typeface="Times New Roman"/>
                <a:cs typeface="Arial" panose="020B0604020202020204" pitchFamily="34" charset="0"/>
              </a:rPr>
              <a:t> for you to offer not only your thoughts, </a:t>
            </a:r>
            <a:r>
              <a:rPr lang="en-US" sz="1600" b="1" dirty="0">
                <a:solidFill>
                  <a:srgbClr val="000000"/>
                </a:solidFill>
                <a:latin typeface="Arial" panose="020B0604020202020204" pitchFamily="34" charset="0"/>
                <a:ea typeface="Times New Roman"/>
                <a:cs typeface="Arial" panose="020B0604020202020204" pitchFamily="34" charset="0"/>
              </a:rPr>
              <a:t>but also the ideas &amp; perspectives of all those you represent.  </a:t>
            </a:r>
          </a:p>
          <a:p>
            <a:pPr marL="157210" indent="-167940">
              <a:lnSpc>
                <a:spcPct val="115000"/>
              </a:lnSpc>
              <a:buFont typeface="Arial" panose="020B0604020202020204" pitchFamily="34" charset="0"/>
              <a:buChar char="•"/>
              <a:defRPr/>
            </a:pPr>
            <a:r>
              <a:rPr lang="en-US" sz="1600" b="1" dirty="0">
                <a:solidFill>
                  <a:srgbClr val="000000"/>
                </a:solidFill>
                <a:latin typeface="Arial" panose="020B0604020202020204" pitchFamily="34" charset="0"/>
                <a:ea typeface="Times New Roman"/>
                <a:cs typeface="Arial" panose="020B0604020202020204" pitchFamily="34" charset="0"/>
              </a:rPr>
              <a:t>Keep learning </a:t>
            </a:r>
            <a:r>
              <a:rPr lang="en-US" sz="1600" dirty="0">
                <a:solidFill>
                  <a:srgbClr val="000000"/>
                </a:solidFill>
                <a:latin typeface="Arial" panose="020B0604020202020204" pitchFamily="34" charset="0"/>
                <a:ea typeface="Times New Roman"/>
                <a:cs typeface="Arial" panose="020B0604020202020204" pitchFamily="34" charset="0"/>
              </a:rPr>
              <a:t>by </a:t>
            </a:r>
            <a:r>
              <a:rPr lang="en-US" sz="1600" b="1" dirty="0">
                <a:solidFill>
                  <a:srgbClr val="000000"/>
                </a:solidFill>
                <a:latin typeface="Arial" panose="020B0604020202020204" pitchFamily="34" charset="0"/>
                <a:ea typeface="Times New Roman"/>
                <a:cs typeface="Arial" panose="020B0604020202020204" pitchFamily="34" charset="0"/>
              </a:rPr>
              <a:t>researching items </a:t>
            </a:r>
            <a:r>
              <a:rPr lang="en-US" sz="1600" dirty="0">
                <a:solidFill>
                  <a:srgbClr val="000000"/>
                </a:solidFill>
                <a:latin typeface="Arial" panose="020B0604020202020204" pitchFamily="34" charset="0"/>
                <a:ea typeface="Times New Roman"/>
                <a:cs typeface="Arial" panose="020B0604020202020204" pitchFamily="34" charset="0"/>
              </a:rPr>
              <a:t>listed in the agenda &amp; in the additional materials sent </a:t>
            </a:r>
            <a:r>
              <a:rPr lang="en-US" sz="1600" b="1" dirty="0">
                <a:solidFill>
                  <a:srgbClr val="000000"/>
                </a:solidFill>
                <a:latin typeface="Arial" panose="020B0604020202020204" pitchFamily="34" charset="0"/>
                <a:ea typeface="Times New Roman"/>
                <a:cs typeface="Arial" panose="020B0604020202020204" pitchFamily="34" charset="0"/>
              </a:rPr>
              <a:t>before the mtg </a:t>
            </a:r>
            <a:r>
              <a:rPr lang="en-US" sz="1600" dirty="0">
                <a:solidFill>
                  <a:srgbClr val="000000"/>
                </a:solidFill>
                <a:latin typeface="Arial" panose="020B0604020202020204" pitchFamily="34" charset="0"/>
                <a:ea typeface="Times New Roman"/>
                <a:cs typeface="Arial" panose="020B0604020202020204" pitchFamily="34" charset="0"/>
              </a:rPr>
              <a:t>– especially if it is something you are not that familiar with.  Build an in-depth understanding of issues, the budgeting process, policy, etc. before the meeting. </a:t>
            </a:r>
          </a:p>
          <a:p>
            <a:pPr marL="157210" indent="-167940">
              <a:lnSpc>
                <a:spcPct val="115000"/>
              </a:lnSpc>
              <a:buFont typeface="Arial" panose="020B0604020202020204" pitchFamily="34" charset="0"/>
              <a:buChar char="•"/>
              <a:defRPr/>
            </a:pPr>
            <a:endParaRPr lang="en-US" sz="1600" dirty="0">
              <a:solidFill>
                <a:srgbClr val="000000"/>
              </a:solidFill>
              <a:latin typeface="Arial" panose="020B0604020202020204" pitchFamily="34" charset="0"/>
              <a:ea typeface="Times New Roman"/>
              <a:cs typeface="Arial" panose="020B0604020202020204" pitchFamily="34" charset="0"/>
            </a:endParaRPr>
          </a:p>
          <a:p>
            <a:pPr marL="157210" indent="-167940">
              <a:lnSpc>
                <a:spcPct val="115000"/>
              </a:lnSpc>
              <a:buFont typeface="Arial" panose="020B0604020202020204" pitchFamily="34" charset="0"/>
              <a:buChar char="•"/>
              <a:defRPr/>
            </a:pPr>
            <a:endParaRPr lang="en-US" sz="1600" dirty="0">
              <a:solidFill>
                <a:srgbClr val="000000"/>
              </a:solidFill>
              <a:latin typeface="Arial" panose="020B0604020202020204" pitchFamily="34" charset="0"/>
              <a:ea typeface="Times New Roman"/>
              <a:cs typeface="Arial" panose="020B0604020202020204" pitchFamily="34" charset="0"/>
            </a:endParaRPr>
          </a:p>
          <a:p>
            <a:pPr marL="157210" indent="-167940">
              <a:lnSpc>
                <a:spcPct val="115000"/>
              </a:lnSpc>
              <a:buFont typeface="Arial" panose="020B0604020202020204" pitchFamily="34" charset="0"/>
              <a:buChar char="•"/>
              <a:defRPr/>
            </a:pPr>
            <a:r>
              <a:rPr lang="en-US" sz="1800" dirty="0">
                <a:solidFill>
                  <a:srgbClr val="000000"/>
                </a:solidFill>
                <a:ea typeface="Times New Roman"/>
                <a:cs typeface="Arial" panose="020B0604020202020204" pitchFamily="34" charset="0"/>
              </a:rPr>
              <a:t>A few good ways to find more info. are to:</a:t>
            </a:r>
            <a:endParaRPr lang="en-US" sz="1800" dirty="0">
              <a:ea typeface="Times New Roman"/>
              <a:cs typeface="Arial" panose="020B0604020202020204" pitchFamily="34" charset="0"/>
            </a:endParaRPr>
          </a:p>
          <a:p>
            <a:pPr marL="605051" lvl="1"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Go online &amp; research resources </a:t>
            </a:r>
            <a:r>
              <a:rPr lang="en-US" sz="1800" dirty="0">
                <a:solidFill>
                  <a:srgbClr val="000000"/>
                </a:solidFill>
                <a:ea typeface="Times New Roman"/>
                <a:cs typeface="Arial" panose="020B0604020202020204" pitchFamily="34" charset="0"/>
              </a:rPr>
              <a:t>about the group’s topic, or maybe about things like how to prepare budgets, or read financial reports</a:t>
            </a:r>
          </a:p>
          <a:p>
            <a:pPr marL="605051" lvl="1" indent="-167940">
              <a:lnSpc>
                <a:spcPct val="115000"/>
              </a:lnSpc>
              <a:buFont typeface="Arial" panose="020B0604020202020204" pitchFamily="34" charset="0"/>
              <a:buChar char="•"/>
            </a:pPr>
            <a:r>
              <a:rPr lang="en-US" sz="1800" dirty="0">
                <a:solidFill>
                  <a:srgbClr val="000000"/>
                </a:solidFill>
                <a:ea typeface="Times New Roman"/>
                <a:cs typeface="Arial" panose="020B0604020202020204" pitchFamily="34" charset="0"/>
              </a:rPr>
              <a:t>Visit your </a:t>
            </a:r>
            <a:r>
              <a:rPr lang="en-US" sz="1800" b="1" dirty="0">
                <a:solidFill>
                  <a:srgbClr val="000000"/>
                </a:solidFill>
                <a:ea typeface="Times New Roman"/>
                <a:cs typeface="Arial" panose="020B0604020202020204" pitchFamily="34" charset="0"/>
              </a:rPr>
              <a:t>library</a:t>
            </a:r>
            <a:r>
              <a:rPr lang="en-US" sz="1800" dirty="0">
                <a:solidFill>
                  <a:srgbClr val="000000"/>
                </a:solidFill>
                <a:ea typeface="Times New Roman"/>
                <a:cs typeface="Arial" panose="020B0604020202020204" pitchFamily="34" charset="0"/>
              </a:rPr>
              <a:t> </a:t>
            </a:r>
          </a:p>
          <a:p>
            <a:pPr marL="605051" lvl="1" indent="-167940">
              <a:lnSpc>
                <a:spcPct val="115000"/>
              </a:lnSpc>
              <a:buFont typeface="Arial" panose="020B0604020202020204" pitchFamily="34" charset="0"/>
              <a:buChar char="•"/>
            </a:pPr>
            <a:r>
              <a:rPr lang="en-US" sz="1800" dirty="0">
                <a:solidFill>
                  <a:srgbClr val="000000"/>
                </a:solidFill>
                <a:ea typeface="Times New Roman"/>
                <a:cs typeface="Arial" panose="020B0604020202020204" pitchFamily="34" charset="0"/>
              </a:rPr>
              <a:t>Practice good listening skills &amp; communication skills when you are getting ready for a meeting. </a:t>
            </a:r>
            <a:r>
              <a:rPr lang="en-US" sz="1800" b="1" dirty="0">
                <a:solidFill>
                  <a:srgbClr val="000000"/>
                </a:solidFill>
                <a:ea typeface="Times New Roman"/>
                <a:cs typeface="Arial" panose="020B0604020202020204" pitchFamily="34" charset="0"/>
              </a:rPr>
              <a:t>Talk to other people on your group or other </a:t>
            </a:r>
            <a:r>
              <a:rPr lang="en-US" sz="1800" b="1" dirty="0" err="1">
                <a:solidFill>
                  <a:srgbClr val="000000"/>
                </a:solidFill>
                <a:ea typeface="Times New Roman"/>
                <a:cs typeface="Arial" panose="020B0604020202020204" pitchFamily="34" charset="0"/>
              </a:rPr>
              <a:t>grps</a:t>
            </a:r>
            <a:r>
              <a:rPr lang="en-US" sz="1800" b="1" dirty="0">
                <a:solidFill>
                  <a:srgbClr val="000000"/>
                </a:solidFill>
                <a:ea typeface="Times New Roman"/>
                <a:cs typeface="Arial" panose="020B0604020202020204" pitchFamily="34" charset="0"/>
              </a:rPr>
              <a:t> or other stakeholders</a:t>
            </a:r>
            <a:r>
              <a:rPr lang="en-US" sz="1800" dirty="0">
                <a:solidFill>
                  <a:srgbClr val="000000"/>
                </a:solidFill>
                <a:ea typeface="Times New Roman"/>
                <a:cs typeface="Arial" panose="020B0604020202020204" pitchFamily="34" charset="0"/>
              </a:rPr>
              <a:t>– ask them how they prepare and where they find information about topics &amp; issues you care about</a:t>
            </a:r>
          </a:p>
          <a:p>
            <a:pPr marL="605051" lvl="1"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Social media </a:t>
            </a:r>
            <a:r>
              <a:rPr lang="en-US" sz="1800" dirty="0">
                <a:solidFill>
                  <a:srgbClr val="000000"/>
                </a:solidFill>
                <a:ea typeface="Times New Roman"/>
                <a:cs typeface="Arial" panose="020B0604020202020204" pitchFamily="34" charset="0"/>
              </a:rPr>
              <a:t>is a great place to look.  Follow other groups that are similar to yours &amp; doing related things, or local/state/</a:t>
            </a:r>
            <a:r>
              <a:rPr lang="en-US" sz="1800" dirty="0" err="1">
                <a:solidFill>
                  <a:srgbClr val="000000"/>
                </a:solidFill>
                <a:ea typeface="Times New Roman"/>
                <a:cs typeface="Arial" panose="020B0604020202020204" pitchFamily="34" charset="0"/>
              </a:rPr>
              <a:t>ntl</a:t>
            </a:r>
            <a:r>
              <a:rPr lang="en-US" sz="1800" dirty="0">
                <a:solidFill>
                  <a:srgbClr val="000000"/>
                </a:solidFill>
                <a:ea typeface="Times New Roman"/>
                <a:cs typeface="Arial" panose="020B0604020202020204" pitchFamily="34" charset="0"/>
              </a:rPr>
              <a:t> </a:t>
            </a:r>
            <a:r>
              <a:rPr lang="en-US" sz="1800" dirty="0" err="1">
                <a:solidFill>
                  <a:srgbClr val="000000"/>
                </a:solidFill>
                <a:ea typeface="Times New Roman"/>
                <a:cs typeface="Arial" panose="020B0604020202020204" pitchFamily="34" charset="0"/>
              </a:rPr>
              <a:t>grps</a:t>
            </a:r>
            <a:r>
              <a:rPr lang="en-US" sz="1800" dirty="0">
                <a:solidFill>
                  <a:srgbClr val="000000"/>
                </a:solidFill>
                <a:ea typeface="Times New Roman"/>
                <a:cs typeface="Arial" panose="020B0604020202020204" pitchFamily="34" charset="0"/>
              </a:rPr>
              <a:t> that are dealing with issues similar to those you care about. That way you can stay up-to-date on new developments in the field and make sure you are in the loop on what is current about your group’s issues.</a:t>
            </a:r>
          </a:p>
          <a:p>
            <a:pPr defTabSz="949305" fontAlgn="base">
              <a:spcAft>
                <a:spcPct val="0"/>
              </a:spcAft>
              <a:defRPr/>
            </a:pPr>
            <a:r>
              <a:rPr lang="en-US" sz="1800" dirty="0">
                <a:solidFill>
                  <a:srgbClr val="000000"/>
                </a:solidFill>
                <a:ea typeface="Times New Roman"/>
                <a:cs typeface="Calibri"/>
              </a:rPr>
              <a:t>.</a:t>
            </a:r>
            <a:endParaRPr lang="en-US" sz="1800" dirty="0">
              <a:ea typeface="Times New Roman"/>
              <a:cs typeface="Times New Roman"/>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128</a:t>
            </a:fld>
            <a:endParaRPr lang="en-US"/>
          </a:p>
        </p:txBody>
      </p:sp>
    </p:spTree>
    <p:extLst>
      <p:ext uri="{BB962C8B-B14F-4D97-AF65-F5344CB8AC3E}">
        <p14:creationId xmlns:p14="http://schemas.microsoft.com/office/powerpoint/2010/main" val="329110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5013" y="90488"/>
            <a:ext cx="2371725" cy="1778000"/>
          </a:xfrm>
        </p:spPr>
      </p:sp>
      <p:sp>
        <p:nvSpPr>
          <p:cNvPr id="3" name="Notes Placeholder 2"/>
          <p:cNvSpPr>
            <a:spLocks noGrp="1"/>
          </p:cNvSpPr>
          <p:nvPr>
            <p:ph type="body" idx="1"/>
          </p:nvPr>
        </p:nvSpPr>
        <p:spPr>
          <a:xfrm>
            <a:off x="227443" y="186242"/>
            <a:ext cx="6688628" cy="9086030"/>
          </a:xfrm>
        </p:spPr>
        <p:txBody>
          <a:bodyPr>
            <a:noAutofit/>
          </a:bodyPr>
          <a:lstStyle/>
          <a:p>
            <a:r>
              <a:rPr lang="en-US" sz="1400" b="1" dirty="0"/>
              <a:t>Slide #17: Participate in a Meeting</a:t>
            </a:r>
            <a:endParaRPr lang="en-US" sz="1400" dirty="0"/>
          </a:p>
          <a:p>
            <a:r>
              <a:rPr lang="en-US" sz="1400" dirty="0"/>
              <a:t> </a:t>
            </a:r>
            <a:r>
              <a:rPr lang="en-US" sz="1400" b="1" dirty="0"/>
              <a:t>Procedural Directions:</a:t>
            </a:r>
          </a:p>
          <a:p>
            <a:pPr marL="286607" indent="-286607">
              <a:buFont typeface="Arial" panose="020B0604020202020204" pitchFamily="34" charset="0"/>
              <a:buChar char="•"/>
            </a:pPr>
            <a:r>
              <a:rPr lang="en-US" sz="1400" dirty="0"/>
              <a:t>Show the slide. </a:t>
            </a:r>
          </a:p>
          <a:p>
            <a:r>
              <a:rPr lang="en-US" sz="1800" b="1" dirty="0"/>
              <a:t>Presenter Notes:</a:t>
            </a:r>
          </a:p>
          <a:p>
            <a:pPr marL="167940" indent="-167940">
              <a:buFont typeface="Arial" panose="020B0604020202020204" pitchFamily="34" charset="0"/>
              <a:buChar char="•"/>
            </a:pPr>
            <a:r>
              <a:rPr lang="en-US" sz="1800" dirty="0">
                <a:solidFill>
                  <a:srgbClr val="000000"/>
                </a:solidFill>
                <a:ea typeface="Times New Roman"/>
                <a:cs typeface="Calibri"/>
              </a:rPr>
              <a:t>So now you have done a lot of work in                                              Step 1 to Prepare for your Meeting.</a:t>
            </a:r>
          </a:p>
          <a:p>
            <a:pPr marL="167940" indent="-167940" defTabSz="917143">
              <a:buFont typeface="Arial" panose="020B0604020202020204" pitchFamily="34" charset="0"/>
              <a:buChar char="•"/>
              <a:defRPr/>
            </a:pPr>
            <a:r>
              <a:rPr lang="en-US" sz="1800" dirty="0">
                <a:solidFill>
                  <a:srgbClr val="000000"/>
                </a:solidFill>
                <a:ea typeface="Times New Roman"/>
                <a:cs typeface="Arial" panose="020B0604020202020204" pitchFamily="34" charset="0"/>
              </a:rPr>
              <a:t>So, </a:t>
            </a:r>
            <a:r>
              <a:rPr lang="en-US" sz="1800" b="1" dirty="0">
                <a:solidFill>
                  <a:srgbClr val="000000"/>
                </a:solidFill>
                <a:ea typeface="Times New Roman"/>
                <a:cs typeface="Arial" panose="020B0604020202020204" pitchFamily="34" charset="0"/>
              </a:rPr>
              <a:t>Step 2 </a:t>
            </a:r>
            <a:r>
              <a:rPr lang="en-US" sz="1800" dirty="0">
                <a:solidFill>
                  <a:srgbClr val="000000"/>
                </a:solidFill>
                <a:ea typeface="Times New Roman"/>
                <a:cs typeface="Arial" panose="020B0604020202020204" pitchFamily="34" charset="0"/>
              </a:rPr>
              <a:t>is to </a:t>
            </a:r>
            <a:r>
              <a:rPr lang="en-US" sz="1800" b="1" dirty="0">
                <a:solidFill>
                  <a:srgbClr val="000000"/>
                </a:solidFill>
                <a:ea typeface="Times New Roman"/>
                <a:cs typeface="Arial" panose="020B0604020202020204" pitchFamily="34" charset="0"/>
              </a:rPr>
              <a:t>Participate in the Meeting.</a:t>
            </a:r>
          </a:p>
          <a:p>
            <a:pPr marL="167940" indent="-167940">
              <a:buFont typeface="Arial" panose="020B0604020202020204" pitchFamily="34" charset="0"/>
              <a:buChar char="•"/>
            </a:pPr>
            <a:r>
              <a:rPr lang="en-US" sz="1800" b="1" dirty="0">
                <a:cs typeface="Arial" panose="020B0604020202020204" pitchFamily="34" charset="0"/>
              </a:rPr>
              <a:t>Participating a mtg </a:t>
            </a:r>
            <a:r>
              <a:rPr lang="en-US" sz="1800" dirty="0">
                <a:cs typeface="Arial" panose="020B0604020202020204" pitchFamily="34" charset="0"/>
              </a:rPr>
              <a:t>can be difficult if you are not used to being part of a group (&amp; sometimes even if you are used to it! )</a:t>
            </a: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When we are members of a group, it is important to participate &amp; </a:t>
            </a:r>
            <a:r>
              <a:rPr lang="en-US" sz="1800" b="1" u="sng" dirty="0">
                <a:solidFill>
                  <a:srgbClr val="000000"/>
                </a:solidFill>
                <a:ea typeface="Times New Roman"/>
                <a:cs typeface="Arial" panose="020B0604020202020204" pitchFamily="34" charset="0"/>
              </a:rPr>
              <a:t>attend ALL mtgs</a:t>
            </a:r>
            <a:r>
              <a:rPr lang="en-US" sz="1800" b="1" dirty="0">
                <a:solidFill>
                  <a:srgbClr val="000000"/>
                </a:solidFill>
                <a:ea typeface="Times New Roman"/>
                <a:cs typeface="Arial" panose="020B0604020202020204" pitchFamily="34" charset="0"/>
              </a:rPr>
              <a:t>.  </a:t>
            </a:r>
            <a:r>
              <a:rPr lang="en-US" sz="1800" dirty="0">
                <a:solidFill>
                  <a:srgbClr val="000000"/>
                </a:solidFill>
                <a:ea typeface="Times New Roman"/>
                <a:cs typeface="Arial" panose="020B0604020202020204" pitchFamily="34" charset="0"/>
              </a:rPr>
              <a:t>Find out if all mtgs are in-person or if there are alternative methods for </a:t>
            </a:r>
            <a:r>
              <a:rPr lang="en-US" sz="1800" dirty="0" err="1">
                <a:solidFill>
                  <a:srgbClr val="000000"/>
                </a:solidFill>
                <a:ea typeface="Times New Roman"/>
                <a:cs typeface="Arial" panose="020B0604020202020204" pitchFamily="34" charset="0"/>
              </a:rPr>
              <a:t>partic</a:t>
            </a:r>
            <a:r>
              <a:rPr lang="en-US" sz="1800" dirty="0">
                <a:solidFill>
                  <a:srgbClr val="000000"/>
                </a:solidFill>
                <a:ea typeface="Times New Roman"/>
                <a:cs typeface="Arial" panose="020B0604020202020204" pitchFamily="34" charset="0"/>
              </a:rPr>
              <a:t>. such as Zoom, Skype, conf. calls, GTM or other kind of online or virtual type of participation mode.</a:t>
            </a: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 Attending meetings helps build relationships &amp; your own understanding of what the group is about &amp; what the group is trying to do.  It shows a commitment to the group. It is hard to stay up to date on the group &amp; what they are doing &amp; being part of the dec-</a:t>
            </a:r>
            <a:r>
              <a:rPr lang="en-US" sz="1800" dirty="0" err="1">
                <a:solidFill>
                  <a:srgbClr val="000000"/>
                </a:solidFill>
                <a:ea typeface="Times New Roman"/>
                <a:cs typeface="Arial" panose="020B0604020202020204" pitchFamily="34" charset="0"/>
              </a:rPr>
              <a:t>mkg</a:t>
            </a:r>
            <a:r>
              <a:rPr lang="en-US" sz="1800" dirty="0">
                <a:solidFill>
                  <a:srgbClr val="000000"/>
                </a:solidFill>
                <a:ea typeface="Times New Roman"/>
                <a:cs typeface="Arial" panose="020B0604020202020204" pitchFamily="34" charset="0"/>
              </a:rPr>
              <a:t> process if you aren’t there.</a:t>
            </a: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If you can’t attend, be sure to let the leader know ahead of time &amp; make sure to get the notes or mtg minutes as soon as possible for your review. If you can’t participate live, you might want to ask if the meeting can be recorded. Or, after the meeting, try to talk to someone who was there so you can really get an idea of what took place in the meeting.</a:t>
            </a: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When you do attend the meeting, make sure that you </a:t>
            </a:r>
            <a:r>
              <a:rPr lang="en-US" sz="1800" b="1" dirty="0">
                <a:solidFill>
                  <a:srgbClr val="000000"/>
                </a:solidFill>
                <a:ea typeface="Times New Roman"/>
                <a:cs typeface="Arial" panose="020B0604020202020204" pitchFamily="34" charset="0"/>
              </a:rPr>
              <a:t>take your OWN NOTES </a:t>
            </a:r>
            <a:r>
              <a:rPr lang="en-US" sz="1800" dirty="0">
                <a:solidFill>
                  <a:srgbClr val="000000"/>
                </a:solidFill>
                <a:ea typeface="Times New Roman"/>
                <a:cs typeface="Arial" panose="020B0604020202020204" pitchFamily="34" charset="0"/>
              </a:rPr>
              <a:t>(rather than just relying on the minutes).</a:t>
            </a:r>
          </a:p>
          <a:p>
            <a:pPr marL="626512" lvl="1" indent="-167940" defTabSz="949305" fontAlgn="base">
              <a:buFont typeface="Arial" panose="020B0604020202020204" pitchFamily="34" charset="0"/>
              <a:buChar char="•"/>
              <a:defRPr/>
            </a:pPr>
            <a:r>
              <a:rPr lang="en-US" sz="1800" dirty="0">
                <a:solidFill>
                  <a:srgbClr val="000000"/>
                </a:solidFill>
                <a:ea typeface="Times New Roman"/>
                <a:cs typeface="Arial" panose="020B0604020202020204" pitchFamily="34" charset="0"/>
              </a:rPr>
              <a:t>That is because minutes often have minimal detail about the discussion &amp; info that went into a final decision.</a:t>
            </a:r>
          </a:p>
          <a:p>
            <a:pPr marL="626512" lvl="1" indent="-167940" defTabSz="949305" fontAlgn="base">
              <a:buFont typeface="Arial" panose="020B0604020202020204" pitchFamily="34" charset="0"/>
              <a:buChar char="•"/>
              <a:defRPr/>
            </a:pPr>
            <a:r>
              <a:rPr lang="en-US" sz="1800" dirty="0">
                <a:solidFill>
                  <a:srgbClr val="000000"/>
                </a:solidFill>
                <a:ea typeface="Times New Roman"/>
                <a:cs typeface="Arial" panose="020B0604020202020204" pitchFamily="34" charset="0"/>
              </a:rPr>
              <a:t>By taking your own notes, you’ll be able to do it in a way that is meaningful to you.  And, if you need to look back for something that was discussed or decided, you’ll be able to find it.  It will also help you check that mtg minutes are accurate &amp; complete (include all </a:t>
            </a:r>
            <a:r>
              <a:rPr lang="en-US" sz="1800" dirty="0" err="1">
                <a:solidFill>
                  <a:srgbClr val="000000"/>
                </a:solidFill>
                <a:ea typeface="Times New Roman"/>
                <a:cs typeface="Arial" panose="020B0604020202020204" pitchFamily="34" charset="0"/>
              </a:rPr>
              <a:t>impt</a:t>
            </a:r>
            <a:r>
              <a:rPr lang="en-US" sz="1800" dirty="0">
                <a:solidFill>
                  <a:srgbClr val="000000"/>
                </a:solidFill>
                <a:ea typeface="Times New Roman"/>
                <a:cs typeface="Arial" panose="020B0604020202020204" pitchFamily="34" charset="0"/>
              </a:rPr>
              <a:t> things that were discussed)</a:t>
            </a:r>
          </a:p>
          <a:p>
            <a:pPr marL="626512" lvl="1" indent="-167940" defTabSz="949305" fontAlgn="base">
              <a:buFont typeface="Arial" panose="020B0604020202020204" pitchFamily="34" charset="0"/>
              <a:buChar char="•"/>
              <a:defRPr/>
            </a:pPr>
            <a:endParaRPr lang="en-US" sz="1800" dirty="0">
              <a:solidFill>
                <a:srgbClr val="000000"/>
              </a:solidFill>
              <a:ea typeface="Times New Roman"/>
              <a:cs typeface="Arial" panose="020B0604020202020204" pitchFamily="34" charset="0"/>
            </a:endParaRPr>
          </a:p>
          <a:p>
            <a:pPr marL="286607" indent="-286607" defTabSz="949305" fontAlgn="base">
              <a:buFont typeface="Arial" panose="020B0604020202020204" pitchFamily="34" charset="0"/>
              <a:buChar char="•"/>
              <a:defRPr/>
            </a:pPr>
            <a:r>
              <a:rPr lang="en-US" sz="1800" dirty="0">
                <a:solidFill>
                  <a:srgbClr val="000000"/>
                </a:solidFill>
                <a:ea typeface="Times New Roman"/>
                <a:cs typeface="Arial" panose="020B0604020202020204" pitchFamily="34" charset="0"/>
              </a:rPr>
              <a:t> Make sure you </a:t>
            </a:r>
            <a:r>
              <a:rPr lang="en-US" sz="1800" b="1" dirty="0">
                <a:solidFill>
                  <a:srgbClr val="000000"/>
                </a:solidFill>
                <a:ea typeface="Times New Roman"/>
                <a:cs typeface="Arial" panose="020B0604020202020204" pitchFamily="34" charset="0"/>
              </a:rPr>
              <a:t>Learn the lingo that is used in the mtg. - l</a:t>
            </a:r>
            <a:r>
              <a:rPr lang="en-US" sz="1800" dirty="0">
                <a:solidFill>
                  <a:srgbClr val="000000"/>
                </a:solidFill>
                <a:ea typeface="Times New Roman"/>
                <a:cs typeface="Arial" panose="020B0604020202020204" pitchFamily="34" charset="0"/>
              </a:rPr>
              <a:t>ike specific words, acronyms &amp; abbreviations used.  You can ask group if  they have a “cheat sheet” or create your own as you go along.  Any type of grp will have their own special vocabulary, &amp; we know there are lots of  acronyms in </a:t>
            </a:r>
            <a:r>
              <a:rPr lang="en-US" sz="1800" dirty="0" err="1">
                <a:solidFill>
                  <a:srgbClr val="000000"/>
                </a:solidFill>
                <a:ea typeface="Times New Roman"/>
                <a:cs typeface="Arial" panose="020B0604020202020204" pitchFamily="34" charset="0"/>
              </a:rPr>
              <a:t>spec.ed</a:t>
            </a:r>
            <a:r>
              <a:rPr lang="en-US" sz="1800" dirty="0">
                <a:solidFill>
                  <a:srgbClr val="000000"/>
                </a:solidFill>
                <a:ea typeface="Times New Roman"/>
                <a:cs typeface="Arial" panose="020B0604020202020204" pitchFamily="34" charset="0"/>
              </a:rPr>
              <a:t>.</a:t>
            </a: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Don’t get too comfortable in one role on your group. Think about </a:t>
            </a:r>
            <a:r>
              <a:rPr lang="en-US" sz="1800" b="1" dirty="0">
                <a:solidFill>
                  <a:srgbClr val="000000"/>
                </a:solidFill>
                <a:ea typeface="Times New Roman"/>
                <a:cs typeface="Arial" panose="020B0604020202020204" pitchFamily="34" charset="0"/>
              </a:rPr>
              <a:t>Trying a new role in the group - </a:t>
            </a:r>
            <a:r>
              <a:rPr lang="en-US" sz="1800" dirty="0">
                <a:solidFill>
                  <a:srgbClr val="000000"/>
                </a:solidFill>
                <a:ea typeface="Times New Roman"/>
                <a:cs typeface="Arial" panose="020B0604020202020204" pitchFamily="34" charset="0"/>
              </a:rPr>
              <a:t>like leading the discussion, recording the mtg minutes, or being the timekeeper.  </a:t>
            </a:r>
          </a:p>
          <a:p>
            <a:pPr marL="615782" lvl="1" indent="-167940">
              <a:buFont typeface="Arial" panose="020B0604020202020204" pitchFamily="34" charset="0"/>
              <a:buChar char="•"/>
            </a:pPr>
            <a:r>
              <a:rPr lang="en-US" sz="1800" dirty="0">
                <a:solidFill>
                  <a:srgbClr val="000000"/>
                </a:solidFill>
                <a:ea typeface="Times New Roman"/>
                <a:cs typeface="Arial" panose="020B0604020202020204" pitchFamily="34" charset="0"/>
              </a:rPr>
              <a:t>Some groups use a </a:t>
            </a:r>
            <a:r>
              <a:rPr lang="en-US" sz="1800" u="sng" dirty="0">
                <a:solidFill>
                  <a:srgbClr val="000000"/>
                </a:solidFill>
                <a:ea typeface="Times New Roman"/>
                <a:cs typeface="Arial" panose="020B0604020202020204" pitchFamily="34" charset="0"/>
              </a:rPr>
              <a:t>rotating facilitator role </a:t>
            </a:r>
            <a:r>
              <a:rPr lang="en-US" sz="1800" dirty="0">
                <a:solidFill>
                  <a:srgbClr val="000000"/>
                </a:solidFill>
                <a:ea typeface="Times New Roman"/>
                <a:cs typeface="Arial" panose="020B0604020202020204" pitchFamily="34" charset="0"/>
              </a:rPr>
              <a:t>so everyone has the opportunity to facilitate a mtg. This helps the group dynamics so 1 person doesn't dominate the </a:t>
            </a:r>
            <a:r>
              <a:rPr lang="en-US" sz="1800" dirty="0" err="1">
                <a:solidFill>
                  <a:srgbClr val="000000"/>
                </a:solidFill>
                <a:ea typeface="Times New Roman"/>
                <a:cs typeface="Arial" panose="020B0604020202020204" pitchFamily="34" charset="0"/>
              </a:rPr>
              <a:t>leadrship</a:t>
            </a:r>
            <a:r>
              <a:rPr lang="en-US" sz="1800" dirty="0">
                <a:solidFill>
                  <a:srgbClr val="000000"/>
                </a:solidFill>
                <a:ea typeface="Times New Roman"/>
                <a:cs typeface="Arial" panose="020B0604020202020204" pitchFamily="34" charset="0"/>
              </a:rPr>
              <a:t> of the group</a:t>
            </a: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Once you feel comfortable in your group, you may want to consider </a:t>
            </a:r>
            <a:r>
              <a:rPr lang="en-US" sz="1800" b="1" dirty="0">
                <a:solidFill>
                  <a:srgbClr val="000000"/>
                </a:solidFill>
                <a:ea typeface="Times New Roman"/>
                <a:cs typeface="Arial" panose="020B0604020202020204" pitchFamily="34" charset="0"/>
              </a:rPr>
              <a:t>Being a mentor to new members</a:t>
            </a:r>
            <a:r>
              <a:rPr lang="en-US" sz="1800" dirty="0">
                <a:solidFill>
                  <a:srgbClr val="000000"/>
                </a:solidFill>
                <a:ea typeface="Times New Roman"/>
                <a:cs typeface="Arial" panose="020B0604020202020204" pitchFamily="34" charset="0"/>
              </a:rPr>
              <a:t>.</a:t>
            </a:r>
            <a:endParaRPr lang="en-US" sz="1800" dirty="0">
              <a:ea typeface="Times New Roman"/>
              <a:cs typeface="Arial" panose="020B0604020202020204" pitchFamily="34" charset="0"/>
            </a:endParaRP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Make sure that, during the meeting, that you </a:t>
            </a:r>
            <a:r>
              <a:rPr lang="en-US" sz="1800" b="1" dirty="0">
                <a:solidFill>
                  <a:srgbClr val="000000"/>
                </a:solidFill>
                <a:ea typeface="Times New Roman"/>
                <a:cs typeface="Arial" panose="020B0604020202020204" pitchFamily="34" charset="0"/>
              </a:rPr>
              <a:t>Listen for understanding</a:t>
            </a:r>
            <a:r>
              <a:rPr lang="en-US" sz="1800" dirty="0">
                <a:solidFill>
                  <a:srgbClr val="000000"/>
                </a:solidFill>
                <a:ea typeface="Times New Roman"/>
                <a:cs typeface="Arial" panose="020B0604020202020204" pitchFamily="34" charset="0"/>
              </a:rPr>
              <a:t>.  When you do not understand what is being said, ask “</a:t>
            </a:r>
            <a:r>
              <a:rPr lang="en-US" sz="1800" b="1" dirty="0">
                <a:solidFill>
                  <a:srgbClr val="000000"/>
                </a:solidFill>
                <a:ea typeface="Times New Roman"/>
                <a:cs typeface="Arial" panose="020B0604020202020204" pitchFamily="34" charset="0"/>
              </a:rPr>
              <a:t>What I think I hear you saying is…” </a:t>
            </a:r>
            <a:r>
              <a:rPr lang="en-US" sz="1800" dirty="0">
                <a:solidFill>
                  <a:srgbClr val="000000"/>
                </a:solidFill>
                <a:ea typeface="Times New Roman"/>
                <a:cs typeface="Arial" panose="020B0604020202020204" pitchFamily="34" charset="0"/>
              </a:rPr>
              <a:t>which is also known as </a:t>
            </a:r>
            <a:r>
              <a:rPr lang="en-US" sz="1800" u="sng" dirty="0">
                <a:solidFill>
                  <a:srgbClr val="000000"/>
                </a:solidFill>
                <a:ea typeface="Times New Roman"/>
                <a:cs typeface="Arial" panose="020B0604020202020204" pitchFamily="34" charset="0"/>
              </a:rPr>
              <a:t>restating</a:t>
            </a:r>
            <a:r>
              <a:rPr lang="en-US" sz="1800" dirty="0">
                <a:solidFill>
                  <a:srgbClr val="000000"/>
                </a:solidFill>
                <a:ea typeface="Times New Roman"/>
                <a:cs typeface="Arial" panose="020B0604020202020204" pitchFamily="34" charset="0"/>
              </a:rPr>
              <a:t> what you heard.  Then ask, “Is that right?”  This gives the speaker a chance to clarify and add more information, if needed.</a:t>
            </a:r>
          </a:p>
          <a:p>
            <a:r>
              <a:rPr lang="en-US" sz="1800" b="1" dirty="0">
                <a:solidFill>
                  <a:srgbClr val="FF0000"/>
                </a:solidFill>
                <a:cs typeface="Arial" panose="020B0604020202020204" pitchFamily="34" charset="0"/>
              </a:rPr>
              <a:t>POLL#3- </a:t>
            </a:r>
            <a:r>
              <a:rPr lang="en-US" sz="1800" b="1" dirty="0">
                <a:highlight>
                  <a:srgbClr val="FFFF00"/>
                </a:highlight>
                <a:cs typeface="Arial" panose="020B0604020202020204" pitchFamily="34" charset="0"/>
              </a:rPr>
              <a:t>In the mtgs in which you have participated, which of these strategies or other strategies have you used? </a:t>
            </a:r>
            <a:r>
              <a:rPr lang="en-US" sz="1800" dirty="0">
                <a:solidFill>
                  <a:srgbClr val="FF0000"/>
                </a:solidFill>
                <a:cs typeface="Arial" panose="020B0604020202020204" pitchFamily="34" charset="0"/>
              </a:rPr>
              <a:t>(set for Multiple Choice/Multiple 	Answers)</a:t>
            </a:r>
            <a:endParaRPr lang="en-US" sz="1800" b="1" dirty="0">
              <a:solidFill>
                <a:srgbClr val="FF0000"/>
              </a:solidFill>
              <a:cs typeface="Arial" panose="020B0604020202020204" pitchFamily="34" charset="0"/>
            </a:endParaRPr>
          </a:p>
          <a:p>
            <a:pPr marL="745179" lvl="1" indent="-286607">
              <a:buFont typeface="Wingdings" panose="05000000000000000000" pitchFamily="2" charset="2"/>
              <a:buChar char="q"/>
              <a:defRPr/>
            </a:pPr>
            <a:r>
              <a:rPr lang="en-US" sz="1600" b="1" dirty="0">
                <a:highlight>
                  <a:srgbClr val="FFFF00"/>
                </a:highlight>
                <a:cs typeface="Arial" panose="020B0604020202020204" pitchFamily="34" charset="0"/>
              </a:rPr>
              <a:t>Attend all </a:t>
            </a:r>
            <a:r>
              <a:rPr lang="en-US" sz="1600" b="1" dirty="0">
                <a:cs typeface="Arial" panose="020B0604020202020204" pitchFamily="34" charset="0"/>
              </a:rPr>
              <a:t>meetings            </a:t>
            </a:r>
            <a:r>
              <a:rPr lang="en-US" sz="1600" dirty="0">
                <a:solidFill>
                  <a:srgbClr val="FF0000"/>
                </a:solidFill>
                <a:cs typeface="Arial" panose="020B0604020202020204" pitchFamily="34" charset="0"/>
              </a:rPr>
              <a:t>	</a:t>
            </a:r>
            <a:endParaRPr lang="en-US" sz="1600" b="1" dirty="0">
              <a:highlight>
                <a:srgbClr val="FFFF00"/>
              </a:highlight>
              <a:cs typeface="Arial" panose="020B0604020202020204" pitchFamily="34" charset="0"/>
            </a:endParaRPr>
          </a:p>
          <a:p>
            <a:pPr marL="745179" lvl="1" indent="-286607">
              <a:buFont typeface="Wingdings" panose="05000000000000000000" pitchFamily="2" charset="2"/>
              <a:buChar char="q"/>
              <a:defRPr/>
            </a:pPr>
            <a:r>
              <a:rPr lang="en-US" sz="1600" b="1" dirty="0">
                <a:highlight>
                  <a:srgbClr val="FFFF00"/>
                </a:highlight>
                <a:cs typeface="Arial" panose="020B0604020202020204" pitchFamily="34" charset="0"/>
              </a:rPr>
              <a:t>Use Restatement to clarify</a:t>
            </a:r>
          </a:p>
          <a:p>
            <a:pPr marL="745179" lvl="1" indent="-286607">
              <a:buFont typeface="Wingdings" panose="05000000000000000000" pitchFamily="2" charset="2"/>
              <a:buChar char="q"/>
              <a:defRPr/>
            </a:pPr>
            <a:r>
              <a:rPr lang="en-US" sz="1600" b="1" dirty="0">
                <a:highlight>
                  <a:srgbClr val="FFFF00"/>
                </a:highlight>
                <a:cs typeface="Arial" panose="020B0604020202020204" pitchFamily="34" charset="0"/>
              </a:rPr>
              <a:t>Take own notes</a:t>
            </a:r>
          </a:p>
          <a:p>
            <a:pPr marL="745179" lvl="1" indent="-286607">
              <a:buFont typeface="Wingdings" panose="05000000000000000000" pitchFamily="2" charset="2"/>
              <a:buChar char="q"/>
            </a:pPr>
            <a:r>
              <a:rPr lang="en-US" sz="1600" b="1" dirty="0">
                <a:highlight>
                  <a:srgbClr val="FFFF00"/>
                </a:highlight>
                <a:cs typeface="Arial" panose="020B0604020202020204" pitchFamily="34" charset="0"/>
              </a:rPr>
              <a:t>Learn acronyms/use cheat sheet</a:t>
            </a:r>
          </a:p>
          <a:p>
            <a:pPr marL="745179" lvl="1" indent="-286607">
              <a:buFont typeface="Wingdings" panose="05000000000000000000" pitchFamily="2" charset="2"/>
              <a:buChar char="q"/>
            </a:pPr>
            <a:r>
              <a:rPr lang="en-US" sz="1600" b="1" dirty="0">
                <a:highlight>
                  <a:srgbClr val="FFFF00"/>
                </a:highlight>
                <a:cs typeface="Arial" panose="020B0604020202020204" pitchFamily="34" charset="0"/>
              </a:rPr>
              <a:t>Mentor new group members</a:t>
            </a:r>
          </a:p>
          <a:p>
            <a:pPr marL="167940" indent="-167940">
              <a:buFont typeface="Arial" panose="020B0604020202020204" pitchFamily="34" charset="0"/>
              <a:buChar char="•"/>
            </a:pPr>
            <a:r>
              <a:rPr lang="en-US" sz="1800" b="1" dirty="0">
                <a:ea typeface="Times New Roman"/>
                <a:cs typeface="Calibri"/>
              </a:rPr>
              <a:t>If there are any other strategies that you have used, feel free to share them in the Chat Box.</a:t>
            </a:r>
          </a:p>
          <a:p>
            <a:endParaRPr lang="en-US" sz="1800"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129</a:t>
            </a:fld>
            <a:endParaRPr lang="en-US" dirty="0"/>
          </a:p>
        </p:txBody>
      </p:sp>
    </p:spTree>
    <p:extLst>
      <p:ext uri="{BB962C8B-B14F-4D97-AF65-F5344CB8AC3E}">
        <p14:creationId xmlns:p14="http://schemas.microsoft.com/office/powerpoint/2010/main" val="58469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1400" y="0"/>
            <a:ext cx="2081213" cy="1560513"/>
          </a:xfrm>
        </p:spPr>
      </p:sp>
      <p:sp>
        <p:nvSpPr>
          <p:cNvPr id="3" name="Notes Placeholder 2"/>
          <p:cNvSpPr>
            <a:spLocks noGrp="1"/>
          </p:cNvSpPr>
          <p:nvPr>
            <p:ph type="body" idx="1"/>
          </p:nvPr>
        </p:nvSpPr>
        <p:spPr>
          <a:xfrm>
            <a:off x="170472" y="212548"/>
            <a:ext cx="6821217" cy="9066091"/>
          </a:xfrm>
        </p:spPr>
        <p:txBody>
          <a:bodyPr/>
          <a:lstStyle/>
          <a:p>
            <a:r>
              <a:rPr lang="en-US" b="1" dirty="0"/>
              <a:t>Slide #18: Follow-up After a Meeting</a:t>
            </a:r>
            <a:endParaRPr lang="en-US" dirty="0"/>
          </a:p>
          <a:p>
            <a:r>
              <a:rPr lang="en-US" dirty="0"/>
              <a:t> </a:t>
            </a:r>
            <a:r>
              <a:rPr lang="en-US" b="1" dirty="0"/>
              <a:t>Procedural Directions:</a:t>
            </a:r>
          </a:p>
          <a:p>
            <a:pPr marL="286607" indent="-286607">
              <a:buFont typeface="Arial" panose="020B0604020202020204" pitchFamily="34" charset="0"/>
              <a:buChar char="•"/>
            </a:pPr>
            <a:r>
              <a:rPr lang="en-US" b="0" dirty="0"/>
              <a:t>Show the slide.</a:t>
            </a:r>
            <a:r>
              <a:rPr lang="en-US" dirty="0"/>
              <a:t> </a:t>
            </a:r>
          </a:p>
          <a:p>
            <a:r>
              <a:rPr lang="en-US" sz="1800" b="1" dirty="0"/>
              <a:t>Presenter Notes:</a:t>
            </a:r>
          </a:p>
          <a:p>
            <a:r>
              <a:rPr lang="en-US" sz="1800" dirty="0">
                <a:solidFill>
                  <a:srgbClr val="000000"/>
                </a:solidFill>
                <a:ea typeface="Times New Roman"/>
                <a:cs typeface="Arial" panose="020B0604020202020204" pitchFamily="34" charset="0"/>
              </a:rPr>
              <a:t>So. when the mtg is over, that doesn’t mean the work is done. </a:t>
            </a:r>
          </a:p>
          <a:p>
            <a:pPr marL="286607" indent="-286607">
              <a:buFont typeface="Arial" panose="020B0604020202020204" pitchFamily="34" charset="0"/>
              <a:buChar char="•"/>
            </a:pPr>
            <a:r>
              <a:rPr lang="en-US" sz="1800" dirty="0">
                <a:solidFill>
                  <a:srgbClr val="000000"/>
                </a:solidFill>
                <a:ea typeface="Times New Roman"/>
                <a:cs typeface="Arial" panose="020B0604020202020204" pitchFamily="34" charset="0"/>
              </a:rPr>
              <a:t>After a mtg, there will typically be materials to read &amp; activities between meetings.  Some groups have sub-groups that meet to carry out a specific task for the group.  </a:t>
            </a:r>
          </a:p>
          <a:p>
            <a:pPr marL="167940" indent="-167940" fontAlgn="base">
              <a:buFont typeface="Arial" panose="020B0604020202020204" pitchFamily="34" charset="0"/>
              <a:buChar char="•"/>
            </a:pPr>
            <a:r>
              <a:rPr lang="en-US" sz="1800" dirty="0">
                <a:cs typeface="Arial" panose="020B0604020202020204" pitchFamily="34" charset="0"/>
              </a:rPr>
              <a:t>A great habit to get into is to do a </a:t>
            </a:r>
            <a:r>
              <a:rPr lang="en-US" sz="1800" b="1" dirty="0">
                <a:cs typeface="Arial" panose="020B0604020202020204" pitchFamily="34" charset="0"/>
              </a:rPr>
              <a:t>follow-up after the mtg.  </a:t>
            </a:r>
            <a:r>
              <a:rPr lang="en-US" sz="1800" dirty="0">
                <a:cs typeface="Arial" panose="020B0604020202020204" pitchFamily="34" charset="0"/>
              </a:rPr>
              <a:t>You can do this by: </a:t>
            </a:r>
          </a:p>
          <a:p>
            <a:pPr marL="157210"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Referring to your notes</a:t>
            </a:r>
            <a:r>
              <a:rPr lang="en-US" sz="1800" dirty="0">
                <a:solidFill>
                  <a:srgbClr val="000000"/>
                </a:solidFill>
                <a:ea typeface="Times New Roman"/>
                <a:cs typeface="Arial" panose="020B0604020202020204" pitchFamily="34" charset="0"/>
              </a:rPr>
              <a:t>.  Either during or after the mtg,  make a list of follow-up items &amp; Qs to ask.  This will help you keep track of </a:t>
            </a:r>
            <a:r>
              <a:rPr lang="en-US" sz="1800" dirty="0" err="1">
                <a:solidFill>
                  <a:srgbClr val="000000"/>
                </a:solidFill>
                <a:ea typeface="Times New Roman"/>
                <a:cs typeface="Arial" panose="020B0604020202020204" pitchFamily="34" charset="0"/>
              </a:rPr>
              <a:t>impt</a:t>
            </a:r>
            <a:r>
              <a:rPr lang="en-US" sz="1800" dirty="0">
                <a:solidFill>
                  <a:srgbClr val="000000"/>
                </a:solidFill>
                <a:ea typeface="Times New Roman"/>
                <a:cs typeface="Arial" panose="020B0604020202020204" pitchFamily="34" charset="0"/>
              </a:rPr>
              <a:t>. Info. to refer to after the meeting.</a:t>
            </a:r>
            <a:endParaRPr lang="en-US" sz="1800" dirty="0">
              <a:ea typeface="Times New Roman"/>
              <a:cs typeface="Arial" panose="020B0604020202020204" pitchFamily="34" charset="0"/>
            </a:endParaRPr>
          </a:p>
          <a:p>
            <a:pPr marL="157210" indent="-167940" fontAlgn="base">
              <a:buFont typeface="Arial" panose="020B0604020202020204" pitchFamily="34" charset="0"/>
              <a:buChar char="•"/>
            </a:pPr>
            <a:r>
              <a:rPr lang="en-US" sz="1800" dirty="0">
                <a:solidFill>
                  <a:srgbClr val="000000"/>
                </a:solidFill>
                <a:ea typeface="Times New Roman"/>
                <a:cs typeface="Arial" panose="020B0604020202020204" pitchFamily="34" charset="0"/>
              </a:rPr>
              <a:t>Make sure that you </a:t>
            </a:r>
            <a:r>
              <a:rPr lang="en-US" sz="1800" b="1" dirty="0">
                <a:solidFill>
                  <a:srgbClr val="000000"/>
                </a:solidFill>
                <a:ea typeface="Times New Roman"/>
                <a:cs typeface="Arial" panose="020B0604020202020204" pitchFamily="34" charset="0"/>
              </a:rPr>
              <a:t>Stay organized.  </a:t>
            </a:r>
            <a:r>
              <a:rPr lang="en-US" sz="1800" dirty="0">
                <a:solidFill>
                  <a:srgbClr val="000000"/>
                </a:solidFill>
                <a:ea typeface="Times New Roman"/>
                <a:cs typeface="Arial" panose="020B0604020202020204" pitchFamily="34" charset="0"/>
              </a:rPr>
              <a:t>Use a binder to store all material so it is easier to locate info. during the mtg.  Make a separate labeled divider for: contacts, by-laws, ground rules, agendas, meeting notes, reports, projects, and reference materials. </a:t>
            </a:r>
          </a:p>
          <a:p>
            <a:pPr marL="157210" indent="-167940">
              <a:lnSpc>
                <a:spcPct val="115000"/>
              </a:lnSpc>
              <a:buFont typeface="Arial" panose="020B0604020202020204" pitchFamily="34" charset="0"/>
              <a:buChar char="•"/>
            </a:pPr>
            <a:r>
              <a:rPr lang="en-US" sz="1800" dirty="0">
                <a:solidFill>
                  <a:srgbClr val="000000"/>
                </a:solidFill>
                <a:ea typeface="Times New Roman"/>
                <a:cs typeface="Arial" panose="020B0604020202020204" pitchFamily="34" charset="0"/>
              </a:rPr>
              <a:t>You can also </a:t>
            </a:r>
            <a:r>
              <a:rPr lang="en-US" sz="1800" b="1" dirty="0">
                <a:solidFill>
                  <a:srgbClr val="000000"/>
                </a:solidFill>
                <a:ea typeface="Times New Roman"/>
                <a:cs typeface="Arial" panose="020B0604020202020204" pitchFamily="34" charset="0"/>
              </a:rPr>
              <a:t>Use technology</a:t>
            </a:r>
            <a:r>
              <a:rPr lang="en-US" sz="1800" dirty="0">
                <a:solidFill>
                  <a:srgbClr val="000000"/>
                </a:solidFill>
                <a:ea typeface="Times New Roman"/>
                <a:cs typeface="Arial" panose="020B0604020202020204" pitchFamily="34" charset="0"/>
              </a:rPr>
              <a:t>.  Electronic files that are sent to you ahead of a mtg can be stored in a folder on your laptop for easy access.  If you have a laptop/tablet or use the notes area of your mobile phone, you can type notes during the meeting and add them to that meeting folder, so it is easier to search them later</a:t>
            </a:r>
            <a:endParaRPr lang="en-US" sz="1800" dirty="0">
              <a:ea typeface="Times New Roman"/>
              <a:cs typeface="Arial" panose="020B0604020202020204" pitchFamily="34" charset="0"/>
            </a:endParaRPr>
          </a:p>
          <a:p>
            <a:pPr marL="157210" indent="-167940">
              <a:lnSpc>
                <a:spcPct val="115000"/>
              </a:lnSpc>
              <a:buFont typeface="Arial" panose="020B0604020202020204" pitchFamily="34" charset="0"/>
              <a:buChar char="•"/>
            </a:pPr>
            <a:r>
              <a:rPr lang="en-US" sz="1800" dirty="0">
                <a:solidFill>
                  <a:srgbClr val="000000"/>
                </a:solidFill>
                <a:ea typeface="Times New Roman"/>
                <a:cs typeface="Arial" panose="020B0604020202020204" pitchFamily="34" charset="0"/>
              </a:rPr>
              <a:t>After the mtg, it is </a:t>
            </a:r>
            <a:r>
              <a:rPr lang="en-US" sz="1800" dirty="0" err="1">
                <a:solidFill>
                  <a:srgbClr val="000000"/>
                </a:solidFill>
                <a:ea typeface="Times New Roman"/>
                <a:cs typeface="Arial" panose="020B0604020202020204" pitchFamily="34" charset="0"/>
              </a:rPr>
              <a:t>impt</a:t>
            </a:r>
            <a:r>
              <a:rPr lang="en-US" sz="1800" dirty="0">
                <a:solidFill>
                  <a:srgbClr val="000000"/>
                </a:solidFill>
                <a:ea typeface="Times New Roman"/>
                <a:cs typeface="Arial" panose="020B0604020202020204" pitchFamily="34" charset="0"/>
              </a:rPr>
              <a:t> to </a:t>
            </a:r>
            <a:r>
              <a:rPr lang="en-US" sz="1800" b="1" dirty="0">
                <a:solidFill>
                  <a:srgbClr val="000000"/>
                </a:solidFill>
                <a:ea typeface="Times New Roman"/>
                <a:cs typeface="Arial" panose="020B0604020202020204" pitchFamily="34" charset="0"/>
              </a:rPr>
              <a:t>check back on the grp’s written guidance, </a:t>
            </a:r>
            <a:r>
              <a:rPr lang="en-US" sz="1800" dirty="0">
                <a:solidFill>
                  <a:srgbClr val="000000"/>
                </a:solidFill>
                <a:ea typeface="Times New Roman"/>
                <a:cs typeface="Arial" panose="020B0604020202020204" pitchFamily="34" charset="0"/>
              </a:rPr>
              <a:t>as grp’s bylaws, procedures,</a:t>
            </a:r>
          </a:p>
          <a:p>
            <a:pPr marL="157210"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Reflect on what you learned </a:t>
            </a:r>
            <a:r>
              <a:rPr lang="en-US" sz="1800" dirty="0">
                <a:solidFill>
                  <a:srgbClr val="000000"/>
                </a:solidFill>
                <a:ea typeface="Times New Roman"/>
                <a:cs typeface="Arial" panose="020B0604020202020204" pitchFamily="34" charset="0"/>
              </a:rPr>
              <a:t>&amp; what was discussed in the mtg </a:t>
            </a:r>
          </a:p>
          <a:p>
            <a:pPr marL="157210"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Connect with a mentor </a:t>
            </a:r>
            <a:r>
              <a:rPr lang="en-US" sz="1800" dirty="0">
                <a:solidFill>
                  <a:srgbClr val="000000"/>
                </a:solidFill>
                <a:ea typeface="Times New Roman"/>
                <a:cs typeface="Arial" panose="020B0604020202020204" pitchFamily="34" charset="0"/>
              </a:rPr>
              <a:t>to debrief the mtg. &amp; ask Qs.</a:t>
            </a:r>
          </a:p>
          <a:p>
            <a:pPr marL="157210"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Review data.  </a:t>
            </a:r>
            <a:r>
              <a:rPr lang="en-US" sz="1800" dirty="0">
                <a:solidFill>
                  <a:srgbClr val="000000"/>
                </a:solidFill>
                <a:ea typeface="Times New Roman"/>
                <a:cs typeface="Arial" panose="020B0604020202020204" pitchFamily="34" charset="0"/>
              </a:rPr>
              <a:t>Take time to study the info &amp; understand what the group is trying to do.</a:t>
            </a:r>
            <a:endParaRPr lang="en-US" sz="1800" dirty="0">
              <a:ea typeface="Times New Roman"/>
              <a:cs typeface="Arial" panose="020B0604020202020204" pitchFamily="34" charset="0"/>
            </a:endParaRPr>
          </a:p>
          <a:p>
            <a:pPr marL="157210"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Keep learning by researching the topics in other areas</a:t>
            </a:r>
            <a:r>
              <a:rPr lang="en-US" sz="1800" dirty="0">
                <a:solidFill>
                  <a:srgbClr val="000000"/>
                </a:solidFill>
                <a:ea typeface="Times New Roman"/>
                <a:cs typeface="Arial" panose="020B0604020202020204" pitchFamily="34" charset="0"/>
              </a:rPr>
              <a:t>, states, organizations, and the like. Great ideas might come from looking at the work of others. </a:t>
            </a:r>
          </a:p>
          <a:p>
            <a:pPr marL="157210" indent="-167940">
              <a:lnSpc>
                <a:spcPct val="115000"/>
              </a:lnSpc>
              <a:buFont typeface="Arial" panose="020B0604020202020204" pitchFamily="34" charset="0"/>
              <a:buChar char="•"/>
            </a:pPr>
            <a:r>
              <a:rPr lang="en-US" sz="1800" dirty="0">
                <a:solidFill>
                  <a:srgbClr val="000000"/>
                </a:solidFill>
                <a:ea typeface="Times New Roman"/>
                <a:cs typeface="Arial" panose="020B0604020202020204" pitchFamily="34" charset="0"/>
              </a:rPr>
              <a:t> </a:t>
            </a:r>
            <a:endParaRPr lang="en-US" sz="1800" dirty="0"/>
          </a:p>
          <a:p>
            <a:r>
              <a:rPr lang="en-US" sz="1800" b="1" dirty="0">
                <a:solidFill>
                  <a:srgbClr val="FF0000"/>
                </a:solidFill>
                <a:cs typeface="Arial" panose="020B0604020202020204" pitchFamily="34" charset="0"/>
              </a:rPr>
              <a:t>POLL#4- </a:t>
            </a:r>
            <a:r>
              <a:rPr lang="en-US" sz="1800" b="1" dirty="0">
                <a:highlight>
                  <a:srgbClr val="FFFF00"/>
                </a:highlight>
                <a:cs typeface="Arial" panose="020B0604020202020204" pitchFamily="34" charset="0"/>
              </a:rPr>
              <a:t>In the mtgs in which you have participated, which of these strategies have you used to follow-up your meeting? </a:t>
            </a:r>
            <a:r>
              <a:rPr lang="en-US" sz="1800" dirty="0">
                <a:solidFill>
                  <a:srgbClr val="FF0000"/>
                </a:solidFill>
                <a:cs typeface="Arial" panose="020B0604020202020204" pitchFamily="34" charset="0"/>
              </a:rPr>
              <a:t>(</a:t>
            </a:r>
            <a:r>
              <a:rPr lang="en-US" sz="1800" dirty="0" err="1">
                <a:solidFill>
                  <a:srgbClr val="FF0000"/>
                </a:solidFill>
                <a:cs typeface="Arial" panose="020B0604020202020204" pitchFamily="34" charset="0"/>
              </a:rPr>
              <a:t>Mult.Choice</a:t>
            </a:r>
            <a:r>
              <a:rPr lang="en-US" sz="1800" dirty="0">
                <a:solidFill>
                  <a:srgbClr val="FF0000"/>
                </a:solidFill>
                <a:cs typeface="Arial" panose="020B0604020202020204" pitchFamily="34" charset="0"/>
              </a:rPr>
              <a:t>/</a:t>
            </a:r>
            <a:r>
              <a:rPr lang="en-US" sz="1800" dirty="0" err="1">
                <a:solidFill>
                  <a:srgbClr val="FF0000"/>
                </a:solidFill>
                <a:cs typeface="Arial" panose="020B0604020202020204" pitchFamily="34" charset="0"/>
              </a:rPr>
              <a:t>Mult.Answers</a:t>
            </a:r>
            <a:r>
              <a:rPr lang="en-US" sz="1800" dirty="0">
                <a:solidFill>
                  <a:srgbClr val="FF0000"/>
                </a:solidFill>
                <a:cs typeface="Arial" panose="020B0604020202020204" pitchFamily="34" charset="0"/>
              </a:rPr>
              <a:t>)</a:t>
            </a:r>
          </a:p>
          <a:p>
            <a:pPr marL="745179" lvl="1" indent="-286607" defTabSz="917143">
              <a:buFont typeface="Wingdings" panose="05000000000000000000" pitchFamily="2" charset="2"/>
              <a:buChar char="q"/>
              <a:defRPr/>
            </a:pPr>
            <a:r>
              <a:rPr lang="en-US" sz="1800" b="1" dirty="0">
                <a:cs typeface="Arial" panose="020B0604020202020204" pitchFamily="34" charset="0"/>
              </a:rPr>
              <a:t>Use binder/computer files to organize meeting materials</a:t>
            </a:r>
          </a:p>
          <a:p>
            <a:pPr marL="745179" lvl="1" indent="-286607" defTabSz="917143">
              <a:buFont typeface="Wingdings" panose="05000000000000000000" pitchFamily="2" charset="2"/>
              <a:buChar char="q"/>
              <a:defRPr/>
            </a:pPr>
            <a:r>
              <a:rPr lang="en-US" sz="1800" b="1" dirty="0">
                <a:cs typeface="Arial" panose="020B0604020202020204" pitchFamily="34" charset="0"/>
              </a:rPr>
              <a:t>Review written guidance (as, bylaws)</a:t>
            </a:r>
          </a:p>
          <a:p>
            <a:pPr marL="745179" lvl="1" indent="-286607" defTabSz="917143">
              <a:buFont typeface="Wingdings" panose="05000000000000000000" pitchFamily="2" charset="2"/>
              <a:buChar char="q"/>
              <a:defRPr/>
            </a:pPr>
            <a:r>
              <a:rPr lang="en-US" sz="1800" b="1" dirty="0">
                <a:cs typeface="Arial" panose="020B0604020202020204" pitchFamily="34" charset="0"/>
              </a:rPr>
              <a:t>Debrief with another group member           </a:t>
            </a:r>
          </a:p>
          <a:p>
            <a:pPr marL="745179" lvl="1" indent="-286607" defTabSz="917143">
              <a:buFont typeface="Wingdings" panose="05000000000000000000" pitchFamily="2" charset="2"/>
              <a:buChar char="q"/>
              <a:defRPr/>
            </a:pPr>
            <a:r>
              <a:rPr lang="en-US" sz="1800" b="1" dirty="0">
                <a:cs typeface="Arial" panose="020B0604020202020204" pitchFamily="34" charset="0"/>
              </a:rPr>
              <a:t>Review data shared in meeting </a:t>
            </a:r>
          </a:p>
          <a:p>
            <a:pPr marL="745179" lvl="1" indent="-286607" defTabSz="917143">
              <a:buFont typeface="Wingdings" panose="05000000000000000000" pitchFamily="2" charset="2"/>
              <a:buChar char="q"/>
              <a:defRPr/>
            </a:pPr>
            <a:r>
              <a:rPr lang="en-US" sz="1800" b="1" dirty="0">
                <a:cs typeface="Arial" panose="020B0604020202020204" pitchFamily="34" charset="0"/>
              </a:rPr>
              <a:t>Do more research on the topics discussed</a:t>
            </a:r>
          </a:p>
          <a:p>
            <a:pPr marL="167940" indent="-167940">
              <a:buFont typeface="Arial" panose="020B0604020202020204" pitchFamily="34" charset="0"/>
              <a:buChar char="•"/>
            </a:pPr>
            <a:r>
              <a:rPr lang="en-US" sz="1800" dirty="0">
                <a:solidFill>
                  <a:srgbClr val="FF0000"/>
                </a:solidFill>
                <a:ea typeface="Times New Roman"/>
                <a:cs typeface="Calibri"/>
              </a:rPr>
              <a:t>If there are any other strategies that you have used, please share them in the Chat or Q Box.</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err="1"/>
              <a:t>ztns</a:t>
            </a:r>
            <a:endParaRPr lang="en-US" dirty="0"/>
          </a:p>
        </p:txBody>
      </p:sp>
    </p:spTree>
    <p:extLst>
      <p:ext uri="{BB962C8B-B14F-4D97-AF65-F5344CB8AC3E}">
        <p14:creationId xmlns:p14="http://schemas.microsoft.com/office/powerpoint/2010/main" val="195658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3800" y="82550"/>
            <a:ext cx="2070100" cy="1552575"/>
          </a:xfrm>
        </p:spPr>
      </p:sp>
      <p:sp>
        <p:nvSpPr>
          <p:cNvPr id="3" name="Notes Placeholder 2"/>
          <p:cNvSpPr>
            <a:spLocks noGrp="1"/>
          </p:cNvSpPr>
          <p:nvPr>
            <p:ph type="body" idx="1"/>
          </p:nvPr>
        </p:nvSpPr>
        <p:spPr>
          <a:xfrm>
            <a:off x="262877" y="82773"/>
            <a:ext cx="6576720" cy="8966646"/>
          </a:xfrm>
        </p:spPr>
        <p:txBody>
          <a:bodyPr/>
          <a:lstStyle/>
          <a:p>
            <a:r>
              <a:rPr lang="en-US" sz="1600" b="1" dirty="0"/>
              <a:t>Slide #19: Dealing with Conflict </a:t>
            </a:r>
            <a:endParaRPr lang="en-US" sz="1600" dirty="0"/>
          </a:p>
          <a:p>
            <a:r>
              <a:rPr lang="en-US" sz="1600" dirty="0"/>
              <a:t> </a:t>
            </a:r>
            <a:r>
              <a:rPr lang="en-US" sz="1600" b="1" dirty="0"/>
              <a:t>Procedural Directions:</a:t>
            </a:r>
          </a:p>
          <a:p>
            <a:pPr marL="286607" indent="-286607">
              <a:buFont typeface="Arial" panose="020B0604020202020204" pitchFamily="34" charset="0"/>
              <a:buChar char="•"/>
            </a:pPr>
            <a:r>
              <a:rPr lang="en-US" sz="1600" dirty="0"/>
              <a:t>Show the slide. </a:t>
            </a:r>
          </a:p>
          <a:p>
            <a:endParaRPr lang="en-US" b="1" dirty="0"/>
          </a:p>
          <a:p>
            <a:r>
              <a:rPr lang="en-US" sz="1800" b="1" dirty="0"/>
              <a:t>Presenter Notes:</a:t>
            </a:r>
          </a:p>
          <a:p>
            <a:pPr marL="167940" indent="-167940">
              <a:lnSpc>
                <a:spcPct val="115000"/>
              </a:lnSpc>
              <a:buFont typeface="Arial" panose="020B0604020202020204" pitchFamily="34" charset="0"/>
              <a:buChar char="•"/>
            </a:pPr>
            <a:r>
              <a:rPr lang="en-US" sz="1800" dirty="0">
                <a:solidFill>
                  <a:srgbClr val="000000"/>
                </a:solidFill>
                <a:ea typeface="Times New Roman"/>
                <a:cs typeface="Calibri"/>
              </a:rPr>
              <a:t>Not all meetings go smoothly. Sometimes you                                                have to deal with conflict.</a:t>
            </a:r>
          </a:p>
          <a:p>
            <a:pPr marL="167940" indent="-167940">
              <a:lnSpc>
                <a:spcPct val="115000"/>
              </a:lnSpc>
              <a:buFont typeface="Arial" panose="020B0604020202020204" pitchFamily="34" charset="0"/>
              <a:buChar char="•"/>
            </a:pPr>
            <a:r>
              <a:rPr lang="en-US" sz="1800" b="1" dirty="0">
                <a:solidFill>
                  <a:srgbClr val="000000"/>
                </a:solidFill>
                <a:ea typeface="Times New Roman"/>
                <a:cs typeface="Arial" panose="020B0604020202020204" pitchFamily="34" charset="0"/>
              </a:rPr>
              <a:t>Conflict is a natural part of grp dynamics; </a:t>
            </a:r>
            <a:r>
              <a:rPr lang="en-US" sz="1800" dirty="0">
                <a:solidFill>
                  <a:srgbClr val="000000"/>
                </a:solidFill>
                <a:ea typeface="Times New Roman"/>
                <a:cs typeface="Arial" panose="020B0604020202020204" pitchFamily="34" charset="0"/>
              </a:rPr>
              <a:t>but it can be very complex &amp; hard to deal with  </a:t>
            </a:r>
          </a:p>
          <a:p>
            <a:pPr marL="167940" indent="-167940">
              <a:lnSpc>
                <a:spcPct val="115000"/>
              </a:lnSpc>
              <a:buFont typeface="Arial" panose="020B0604020202020204" pitchFamily="34" charset="0"/>
              <a:buChar char="•"/>
            </a:pPr>
            <a:r>
              <a:rPr lang="en-US" sz="1800" dirty="0">
                <a:solidFill>
                  <a:srgbClr val="000000"/>
                </a:solidFill>
                <a:ea typeface="Times New Roman"/>
                <a:cs typeface="Arial" panose="020B0604020202020204" pitchFamily="34" charset="0"/>
              </a:rPr>
              <a:t>It is </a:t>
            </a:r>
            <a:r>
              <a:rPr lang="en-US" sz="1800" dirty="0" err="1">
                <a:solidFill>
                  <a:srgbClr val="000000"/>
                </a:solidFill>
                <a:ea typeface="Times New Roman"/>
                <a:cs typeface="Arial" panose="020B0604020202020204" pitchFamily="34" charset="0"/>
              </a:rPr>
              <a:t>impt</a:t>
            </a:r>
            <a:r>
              <a:rPr lang="en-US" sz="1800" dirty="0">
                <a:solidFill>
                  <a:srgbClr val="000000"/>
                </a:solidFill>
                <a:ea typeface="Times New Roman"/>
                <a:cs typeface="Arial" panose="020B0604020202020204" pitchFamily="34" charset="0"/>
              </a:rPr>
              <a:t> to </a:t>
            </a:r>
            <a:r>
              <a:rPr lang="en-US" sz="1800" b="1" dirty="0">
                <a:solidFill>
                  <a:srgbClr val="000000"/>
                </a:solidFill>
                <a:ea typeface="Times New Roman"/>
                <a:cs typeface="Arial" panose="020B0604020202020204" pitchFamily="34" charset="0"/>
              </a:rPr>
              <a:t>Try to respect individual differences. </a:t>
            </a:r>
            <a:r>
              <a:rPr lang="en-US" sz="1800" dirty="0">
                <a:solidFill>
                  <a:srgbClr val="000000"/>
                </a:solidFill>
                <a:ea typeface="Times New Roman"/>
                <a:cs typeface="Arial" panose="020B0604020202020204" pitchFamily="34" charset="0"/>
              </a:rPr>
              <a:t>But it’s also </a:t>
            </a:r>
            <a:r>
              <a:rPr lang="en-US" sz="1800" dirty="0" err="1">
                <a:solidFill>
                  <a:srgbClr val="000000"/>
                </a:solidFill>
                <a:ea typeface="Times New Roman"/>
                <a:cs typeface="Arial" panose="020B0604020202020204" pitchFamily="34" charset="0"/>
              </a:rPr>
              <a:t>impt</a:t>
            </a:r>
            <a:r>
              <a:rPr lang="en-US" sz="1800" dirty="0">
                <a:solidFill>
                  <a:srgbClr val="000000"/>
                </a:solidFill>
                <a:ea typeface="Times New Roman"/>
                <a:cs typeface="Arial" panose="020B0604020202020204" pitchFamily="34" charset="0"/>
              </a:rPr>
              <a:t> to avoid becoming too entrenched in a fixed position. We usually can’t control other people’s behavior; but we can control our own..</a:t>
            </a:r>
            <a:endParaRPr lang="en-US" sz="1800" dirty="0">
              <a:ea typeface="Times New Roman"/>
              <a:cs typeface="Arial" panose="020B0604020202020204" pitchFamily="34" charset="0"/>
            </a:endParaRPr>
          </a:p>
          <a:p>
            <a:pPr marL="162332" indent="-173063">
              <a:lnSpc>
                <a:spcPct val="115000"/>
              </a:lnSpc>
              <a:buFont typeface="Arial" pitchFamily="34" charset="0"/>
              <a:buChar char="•"/>
            </a:pPr>
            <a:r>
              <a:rPr lang="en-US" sz="1800" b="1" dirty="0">
                <a:solidFill>
                  <a:srgbClr val="000000"/>
                </a:solidFill>
                <a:ea typeface="Times New Roman"/>
                <a:cs typeface="Arial" panose="020B0604020202020204" pitchFamily="34" charset="0"/>
              </a:rPr>
              <a:t>Keep an open mind - </a:t>
            </a:r>
            <a:r>
              <a:rPr lang="en-US" sz="1800" dirty="0">
                <a:solidFill>
                  <a:srgbClr val="000000"/>
                </a:solidFill>
                <a:ea typeface="Times New Roman"/>
                <a:cs typeface="Arial" panose="020B0604020202020204" pitchFamily="34" charset="0"/>
              </a:rPr>
              <a:t>You might learn something or increase your understanding of another’s point of view.</a:t>
            </a:r>
            <a:endParaRPr lang="en-US" sz="1800" dirty="0">
              <a:ea typeface="Times New Roman"/>
              <a:cs typeface="Arial" panose="020B0604020202020204" pitchFamily="34" charset="0"/>
            </a:endParaRPr>
          </a:p>
          <a:p>
            <a:pPr marL="162332" indent="-173063">
              <a:lnSpc>
                <a:spcPct val="115000"/>
              </a:lnSpc>
              <a:buFont typeface="Arial" pitchFamily="34" charset="0"/>
              <a:buChar char="•"/>
            </a:pPr>
            <a:r>
              <a:rPr lang="en-US" sz="1800" b="1" dirty="0">
                <a:solidFill>
                  <a:srgbClr val="000000"/>
                </a:solidFill>
                <a:ea typeface="Times New Roman"/>
                <a:cs typeface="Arial" panose="020B0604020202020204" pitchFamily="34" charset="0"/>
              </a:rPr>
              <a:t>Use “I” statements, not “you” statements. </a:t>
            </a:r>
            <a:r>
              <a:rPr lang="en-US" sz="1800" dirty="0">
                <a:solidFill>
                  <a:srgbClr val="000000"/>
                </a:solidFill>
                <a:ea typeface="Times New Roman"/>
                <a:cs typeface="Arial" panose="020B0604020202020204" pitchFamily="34" charset="0"/>
              </a:rPr>
              <a:t>Instead of saying, “</a:t>
            </a:r>
            <a:r>
              <a:rPr lang="en-US" sz="1800" b="1" i="1" dirty="0">
                <a:solidFill>
                  <a:srgbClr val="000000"/>
                </a:solidFill>
                <a:ea typeface="Times New Roman"/>
                <a:cs typeface="Arial" panose="020B0604020202020204" pitchFamily="34" charset="0"/>
              </a:rPr>
              <a:t>YOU</a:t>
            </a:r>
            <a:r>
              <a:rPr lang="en-US" sz="1800" i="1" dirty="0">
                <a:solidFill>
                  <a:srgbClr val="000000"/>
                </a:solidFill>
                <a:ea typeface="Times New Roman"/>
                <a:cs typeface="Arial" panose="020B0604020202020204" pitchFamily="34" charset="0"/>
              </a:rPr>
              <a:t> bring up the same dumb idea every time</a:t>
            </a:r>
            <a:r>
              <a:rPr lang="en-US" sz="1800" dirty="0">
                <a:solidFill>
                  <a:srgbClr val="000000"/>
                </a:solidFill>
                <a:ea typeface="Times New Roman"/>
                <a:cs typeface="Arial" panose="020B0604020202020204" pitchFamily="34" charset="0"/>
              </a:rPr>
              <a:t>… You could say, “I feel like we have discussed this option in the past &amp; I would like to hear some new ideas or options people have”</a:t>
            </a:r>
            <a:endParaRPr lang="en-US" sz="1800" b="1" dirty="0">
              <a:solidFill>
                <a:srgbClr val="000000"/>
              </a:solidFill>
              <a:ea typeface="Times New Roman"/>
              <a:cs typeface="Arial" panose="020B0604020202020204" pitchFamily="34" charset="0"/>
            </a:endParaRPr>
          </a:p>
          <a:p>
            <a:pPr marL="162332" indent="-173063">
              <a:lnSpc>
                <a:spcPct val="115000"/>
              </a:lnSpc>
              <a:buFont typeface="Arial" pitchFamily="34" charset="0"/>
              <a:buChar char="•"/>
            </a:pPr>
            <a:r>
              <a:rPr lang="en-US" sz="1800" b="1" dirty="0">
                <a:solidFill>
                  <a:srgbClr val="000000"/>
                </a:solidFill>
                <a:ea typeface="Times New Roman"/>
                <a:cs typeface="Arial" panose="020B0604020202020204" pitchFamily="34" charset="0"/>
              </a:rPr>
              <a:t>Don't take things personally.</a:t>
            </a:r>
            <a:r>
              <a:rPr lang="en-US" sz="1800" dirty="0">
                <a:solidFill>
                  <a:srgbClr val="000000"/>
                </a:solidFill>
                <a:ea typeface="Times New Roman"/>
                <a:cs typeface="Arial" panose="020B0604020202020204" pitchFamily="34" charset="0"/>
              </a:rPr>
              <a:t> If you feel like grp should vote 1 way on an issue and other members think the grp should vote a different way, it doesn’t mean they think you are stupid or a bad person or anything negative about you, you just have a different opinion.  Try to see the person and not the position that they are taking.</a:t>
            </a:r>
            <a:endParaRPr lang="en-US" sz="1800" b="1" dirty="0">
              <a:ea typeface="Times New Roman"/>
              <a:cs typeface="Arial" panose="020B0604020202020204" pitchFamily="34" charset="0"/>
            </a:endParaRPr>
          </a:p>
          <a:p>
            <a:pPr marL="162332" indent="-173063">
              <a:lnSpc>
                <a:spcPct val="115000"/>
              </a:lnSpc>
              <a:buFont typeface="Arial" pitchFamily="34" charset="0"/>
              <a:buChar char="•"/>
            </a:pPr>
            <a:r>
              <a:rPr lang="en-US" sz="1800" b="1" dirty="0">
                <a:solidFill>
                  <a:srgbClr val="000000"/>
                </a:solidFill>
                <a:ea typeface="Times New Roman"/>
                <a:cs typeface="Arial" panose="020B0604020202020204" pitchFamily="34" charset="0"/>
              </a:rPr>
              <a:t>Ask questions </a:t>
            </a:r>
            <a:r>
              <a:rPr lang="en-US" sz="1800" dirty="0">
                <a:solidFill>
                  <a:srgbClr val="000000"/>
                </a:solidFill>
                <a:ea typeface="Times New Roman"/>
                <a:cs typeface="Arial" panose="020B0604020202020204" pitchFamily="34" charset="0"/>
              </a:rPr>
              <a:t>– Stay focused on the facts. If someone takes a position that you don’t agree with ask Qs &amp; find out the facts –Ask-Who? What? When? And Why? How much? Asking those kinds of Qs will really help flush out those answers.</a:t>
            </a:r>
          </a:p>
          <a:p>
            <a:pPr marL="162332" indent="-173063">
              <a:lnSpc>
                <a:spcPct val="115000"/>
              </a:lnSpc>
              <a:buFont typeface="Arial" pitchFamily="34" charset="0"/>
              <a:buChar char="•"/>
            </a:pPr>
            <a:endParaRPr lang="en-US" sz="1800" dirty="0">
              <a:solidFill>
                <a:srgbClr val="000000"/>
              </a:solidFill>
              <a:ea typeface="Times New Roman"/>
              <a:cs typeface="Arial" panose="020B0604020202020204" pitchFamily="34" charset="0"/>
            </a:endParaRPr>
          </a:p>
          <a:p>
            <a:pPr marL="162332" indent="-173063">
              <a:lnSpc>
                <a:spcPct val="115000"/>
              </a:lnSpc>
              <a:buFont typeface="Arial" pitchFamily="34" charset="0"/>
              <a:buChar char="•"/>
            </a:pPr>
            <a:r>
              <a:rPr lang="en-US" sz="1800" b="1" dirty="0">
                <a:solidFill>
                  <a:srgbClr val="000000"/>
                </a:solidFill>
                <a:ea typeface="Times New Roman"/>
                <a:cs typeface="Arial" panose="020B0604020202020204" pitchFamily="34" charset="0"/>
              </a:rPr>
              <a:t>Stay focused on the topic-</a:t>
            </a:r>
            <a:r>
              <a:rPr lang="en-US" sz="1800" dirty="0">
                <a:solidFill>
                  <a:srgbClr val="000000"/>
                </a:solidFill>
                <a:ea typeface="Times New Roman"/>
                <a:cs typeface="Arial" panose="020B0604020202020204" pitchFamily="34" charset="0"/>
              </a:rPr>
              <a:t>Refer back to the agenda as a reminder. That is why it is so </a:t>
            </a:r>
            <a:r>
              <a:rPr lang="en-US" sz="1800" dirty="0" err="1">
                <a:solidFill>
                  <a:srgbClr val="000000"/>
                </a:solidFill>
                <a:ea typeface="Times New Roman"/>
                <a:cs typeface="Arial" panose="020B0604020202020204" pitchFamily="34" charset="0"/>
              </a:rPr>
              <a:t>impt</a:t>
            </a:r>
            <a:r>
              <a:rPr lang="en-US" sz="1800" dirty="0">
                <a:solidFill>
                  <a:srgbClr val="000000"/>
                </a:solidFill>
                <a:ea typeface="Times New Roman"/>
                <a:cs typeface="Arial" panose="020B0604020202020204" pitchFamily="34" charset="0"/>
              </a:rPr>
              <a:t> to have a mtg agenda that describes what items the grp is going to talk about in the mtg. That way, if people get off topic &amp; into the weeds, you can say, “</a:t>
            </a:r>
            <a:r>
              <a:rPr lang="en-US" sz="1800" i="1" dirty="0">
                <a:solidFill>
                  <a:srgbClr val="000000"/>
                </a:solidFill>
                <a:ea typeface="Times New Roman"/>
                <a:cs typeface="Arial" panose="020B0604020202020204" pitchFamily="34" charset="0"/>
              </a:rPr>
              <a:t>We are on Item #4 right now, this conversation is unrelated we need to turn back &amp; focus on that topic.”</a:t>
            </a:r>
          </a:p>
          <a:p>
            <a:pPr marL="162332" indent="-173063">
              <a:lnSpc>
                <a:spcPct val="115000"/>
              </a:lnSpc>
              <a:buFont typeface="Arial" pitchFamily="34" charset="0"/>
              <a:buChar char="•"/>
            </a:pPr>
            <a:r>
              <a:rPr lang="en-US" sz="1800" b="1" dirty="0">
                <a:solidFill>
                  <a:srgbClr val="000000"/>
                </a:solidFill>
                <a:ea typeface="Times New Roman"/>
                <a:cs typeface="Arial" panose="020B0604020202020204" pitchFamily="34" charset="0"/>
              </a:rPr>
              <a:t>Focus on solutions.  </a:t>
            </a:r>
            <a:r>
              <a:rPr lang="en-US" sz="1800" dirty="0">
                <a:solidFill>
                  <a:srgbClr val="000000"/>
                </a:solidFill>
                <a:ea typeface="Times New Roman"/>
                <a:cs typeface="Arial" panose="020B0604020202020204" pitchFamily="34" charset="0"/>
              </a:rPr>
              <a:t>If you provide an issue or concern, try to offer a solution or potential options.</a:t>
            </a:r>
            <a:r>
              <a:rPr lang="en-US" sz="1800" dirty="0">
                <a:ea typeface="Times New Roman"/>
                <a:cs typeface="Arial" panose="020B0604020202020204" pitchFamily="34" charset="0"/>
              </a:rPr>
              <a:t> If your grp is planning an event on a Sat. morning, for example, don’t just say, </a:t>
            </a:r>
            <a:r>
              <a:rPr lang="en-US" sz="1800" i="1" dirty="0">
                <a:ea typeface="Times New Roman"/>
                <a:cs typeface="Arial" panose="020B0604020202020204" pitchFamily="34" charset="0"/>
              </a:rPr>
              <a:t>I think we should have it on Sat afternoon,” i</a:t>
            </a:r>
            <a:r>
              <a:rPr lang="en-US" sz="1800" dirty="0">
                <a:ea typeface="Times New Roman"/>
                <a:cs typeface="Arial" panose="020B0604020202020204" pitchFamily="34" charset="0"/>
              </a:rPr>
              <a:t>nstead also say, “</a:t>
            </a:r>
            <a:r>
              <a:rPr lang="en-US" sz="1800" b="1" dirty="0">
                <a:ea typeface="Times New Roman"/>
                <a:cs typeface="Arial" panose="020B0604020202020204" pitchFamily="34" charset="0"/>
              </a:rPr>
              <a:t>Because</a:t>
            </a:r>
            <a:r>
              <a:rPr lang="en-US" sz="1800" dirty="0">
                <a:ea typeface="Times New Roman"/>
                <a:cs typeface="Arial" panose="020B0604020202020204" pitchFamily="34" charset="0"/>
              </a:rPr>
              <a:t>… </a:t>
            </a:r>
            <a:r>
              <a:rPr lang="en-US" sz="1800" b="1" dirty="0">
                <a:ea typeface="Times New Roman"/>
                <a:cs typeface="Arial" panose="020B0604020202020204" pitchFamily="34" charset="0"/>
              </a:rPr>
              <a:t>and then give your reasons and backup for why you think it should be better at a different time.</a:t>
            </a:r>
          </a:p>
          <a:p>
            <a:pPr marL="162332" indent="-173063">
              <a:buFont typeface="Arial" pitchFamily="34" charset="0"/>
              <a:buChar char="•"/>
            </a:pPr>
            <a:r>
              <a:rPr lang="en-US" sz="1800" dirty="0">
                <a:solidFill>
                  <a:srgbClr val="000000"/>
                </a:solidFill>
                <a:latin typeface="Calibri" panose="020F0502020204030204" pitchFamily="34" charset="0"/>
                <a:ea typeface="Times New Roman"/>
                <a:cs typeface="Calibri" panose="020F0502020204030204" pitchFamily="34" charset="0"/>
              </a:rPr>
              <a:t>If the conflict is really escalating, make sure to </a:t>
            </a:r>
            <a:r>
              <a:rPr lang="en-US" sz="1800" b="1" dirty="0">
                <a:solidFill>
                  <a:srgbClr val="000000"/>
                </a:solidFill>
                <a:latin typeface="Calibri" panose="020F0502020204030204" pitchFamily="34" charset="0"/>
                <a:ea typeface="Times New Roman"/>
                <a:cs typeface="Calibri" panose="020F0502020204030204" pitchFamily="34" charset="0"/>
              </a:rPr>
              <a:t>Take a break </a:t>
            </a:r>
            <a:r>
              <a:rPr lang="en-US" sz="1800" dirty="0">
                <a:solidFill>
                  <a:srgbClr val="000000"/>
                </a:solidFill>
                <a:latin typeface="Calibri" panose="020F0502020204030204" pitchFamily="34" charset="0"/>
                <a:ea typeface="Times New Roman"/>
                <a:cs typeface="Calibri" panose="020F0502020204030204" pitchFamily="34" charset="0"/>
              </a:rPr>
              <a:t>– If you feel overwhelmed, excuse </a:t>
            </a:r>
            <a:r>
              <a:rPr lang="en-US" sz="1800" u="sng" dirty="0">
                <a:solidFill>
                  <a:srgbClr val="000000"/>
                </a:solidFill>
                <a:latin typeface="Calibri" panose="020F0502020204030204" pitchFamily="34" charset="0"/>
                <a:ea typeface="Times New Roman"/>
                <a:cs typeface="Calibri" panose="020F0502020204030204" pitchFamily="34" charset="0"/>
              </a:rPr>
              <a:t>yourself </a:t>
            </a:r>
            <a:r>
              <a:rPr lang="en-US" sz="1800" dirty="0">
                <a:solidFill>
                  <a:srgbClr val="000000"/>
                </a:solidFill>
                <a:latin typeface="Calibri" panose="020F0502020204030204" pitchFamily="34" charset="0"/>
                <a:ea typeface="Times New Roman"/>
                <a:cs typeface="Calibri" panose="020F0502020204030204" pitchFamily="34" charset="0"/>
              </a:rPr>
              <a:t>for a few minutes. Or, suggest the </a:t>
            </a:r>
            <a:r>
              <a:rPr lang="en-US" sz="1800" u="sng" dirty="0">
                <a:solidFill>
                  <a:srgbClr val="000000"/>
                </a:solidFill>
                <a:latin typeface="Calibri" panose="020F0502020204030204" pitchFamily="34" charset="0"/>
                <a:ea typeface="Times New Roman"/>
                <a:cs typeface="Calibri" panose="020F0502020204030204" pitchFamily="34" charset="0"/>
              </a:rPr>
              <a:t>whole group </a:t>
            </a:r>
            <a:r>
              <a:rPr lang="en-US" sz="1800" dirty="0">
                <a:solidFill>
                  <a:srgbClr val="000000"/>
                </a:solidFill>
                <a:latin typeface="Calibri" panose="020F0502020204030204" pitchFamily="34" charset="0"/>
                <a:ea typeface="Times New Roman"/>
                <a:cs typeface="Calibri" panose="020F0502020204030204" pitchFamily="34" charset="0"/>
              </a:rPr>
              <a:t>take a break. Sometimes, stepping away from the situation a few minutes gives everyone an </a:t>
            </a:r>
            <a:r>
              <a:rPr lang="en-US" sz="1800" dirty="0" err="1">
                <a:solidFill>
                  <a:srgbClr val="000000"/>
                </a:solidFill>
                <a:latin typeface="Calibri" panose="020F0502020204030204" pitchFamily="34" charset="0"/>
                <a:ea typeface="Times New Roman"/>
                <a:cs typeface="Calibri" panose="020F0502020204030204" pitchFamily="34" charset="0"/>
              </a:rPr>
              <a:t>oppty</a:t>
            </a:r>
            <a:r>
              <a:rPr lang="en-US" sz="1800" dirty="0">
                <a:solidFill>
                  <a:srgbClr val="000000"/>
                </a:solidFill>
                <a:latin typeface="Calibri" panose="020F0502020204030204" pitchFamily="34" charset="0"/>
                <a:ea typeface="Times New Roman"/>
                <a:cs typeface="Calibri" panose="020F0502020204030204" pitchFamily="34" charset="0"/>
              </a:rPr>
              <a:t> to calm down &amp; return their focus back to getting a good outcome.</a:t>
            </a:r>
            <a:endParaRPr lang="en-US" sz="1800" dirty="0">
              <a:latin typeface="Calibri" panose="020F0502020204030204" pitchFamily="34" charset="0"/>
              <a:ea typeface="Times New Roman"/>
              <a:cs typeface="Calibri" panose="020F0502020204030204" pitchFamily="34" charset="0"/>
            </a:endParaRPr>
          </a:p>
          <a:p>
            <a:pPr marL="162332" indent="-173063">
              <a:buFont typeface="Arial" pitchFamily="34" charset="0"/>
              <a:buChar char="•"/>
            </a:pPr>
            <a:r>
              <a:rPr lang="en-US" sz="1800" b="1" dirty="0">
                <a:solidFill>
                  <a:srgbClr val="000000"/>
                </a:solidFill>
                <a:latin typeface="Calibri" panose="020F0502020204030204" pitchFamily="34" charset="0"/>
                <a:ea typeface="Times New Roman"/>
                <a:cs typeface="Calibri" panose="020F0502020204030204" pitchFamily="34" charset="0"/>
              </a:rPr>
              <a:t>Remember the grp’s purpose - its mission &amp; vision statement - .keep that at the center of the conversation</a:t>
            </a:r>
            <a:r>
              <a:rPr lang="en-US" sz="1800" dirty="0">
                <a:solidFill>
                  <a:srgbClr val="000000"/>
                </a:solidFill>
                <a:latin typeface="Calibri" panose="020F0502020204030204" pitchFamily="34" charset="0"/>
                <a:ea typeface="Times New Roman"/>
                <a:cs typeface="Calibri" panose="020F0502020204030204" pitchFamily="34" charset="0"/>
              </a:rPr>
              <a:t>.</a:t>
            </a:r>
          </a:p>
          <a:p>
            <a:pPr marL="162332" indent="-173063">
              <a:buFont typeface="Arial" pitchFamily="34" charset="0"/>
              <a:buChar char="•"/>
            </a:pPr>
            <a:endParaRPr lang="en-US" sz="1800" dirty="0">
              <a:solidFill>
                <a:srgbClr val="000000"/>
              </a:solidFill>
              <a:latin typeface="Calibri" panose="020F0502020204030204" pitchFamily="34" charset="0"/>
              <a:cs typeface="Calibri" panose="020F0502020204030204" pitchFamily="34" charset="0"/>
            </a:endParaRPr>
          </a:p>
          <a:p>
            <a:pPr marL="162332" indent="-173063">
              <a:buFont typeface="Arial" pitchFamily="34" charset="0"/>
              <a:buChar char="•"/>
            </a:pPr>
            <a:endParaRPr lang="en-US" sz="1800" dirty="0">
              <a:latin typeface="Calibri" panose="020F0502020204030204" pitchFamily="34" charset="0"/>
              <a:cs typeface="Calibri" panose="020F0502020204030204" pitchFamily="34" charset="0"/>
            </a:endParaRPr>
          </a:p>
          <a:p>
            <a:pPr marL="162332" indent="-173063">
              <a:buFont typeface="Arial" pitchFamily="34" charset="0"/>
              <a:buChar char="•"/>
            </a:pPr>
            <a:endParaRPr lang="en-US" sz="1800" dirty="0">
              <a:latin typeface="Calibri" panose="020F0502020204030204" pitchFamily="34" charset="0"/>
              <a:cs typeface="Calibri" panose="020F0502020204030204" pitchFamily="34" charset="0"/>
            </a:endParaRPr>
          </a:p>
          <a:p>
            <a:pPr marL="162332" indent="-173063">
              <a:buFont typeface="Arial" pitchFamily="34" charset="0"/>
              <a:buChar char="•"/>
            </a:pPr>
            <a:endParaRPr lang="en-US" sz="1800" dirty="0">
              <a:latin typeface="Calibri" panose="020F0502020204030204" pitchFamily="34" charset="0"/>
              <a:cs typeface="Calibri" panose="020F0502020204030204" pitchFamily="34" charset="0"/>
            </a:endParaRPr>
          </a:p>
          <a:p>
            <a:r>
              <a:rPr lang="en-US" sz="1800" b="1" dirty="0">
                <a:solidFill>
                  <a:srgbClr val="FF0000"/>
                </a:solidFill>
                <a:highlight>
                  <a:srgbClr val="FFFF00"/>
                </a:highlight>
                <a:latin typeface="Calibri" panose="020F0502020204030204" pitchFamily="34" charset="0"/>
                <a:cs typeface="Calibri" panose="020F0502020204030204" pitchFamily="34" charset="0"/>
              </a:rPr>
              <a:t>Activity on </a:t>
            </a:r>
            <a:r>
              <a:rPr lang="en-US" sz="1800" b="1" dirty="0">
                <a:solidFill>
                  <a:srgbClr val="FF0000"/>
                </a:solidFill>
                <a:highlight>
                  <a:srgbClr val="FFFF00"/>
                </a:highlight>
                <a:latin typeface="Calibri" panose="020F0502020204030204" pitchFamily="34" charset="0"/>
                <a:ea typeface="Times New Roman"/>
                <a:cs typeface="Calibri" panose="020F0502020204030204" pitchFamily="34" charset="0"/>
              </a:rPr>
              <a:t>Conflict Management Styles </a:t>
            </a:r>
          </a:p>
          <a:p>
            <a:pPr marL="286607" indent="-286607">
              <a:buFont typeface="Arial" panose="020B0604020202020204" pitchFamily="34" charset="0"/>
              <a:buChar char="•"/>
            </a:pPr>
            <a:r>
              <a:rPr lang="en-US" sz="1800" dirty="0">
                <a:highlight>
                  <a:srgbClr val="FFFF00"/>
                </a:highlight>
                <a:latin typeface="Calibri" panose="020F0502020204030204" pitchFamily="34" charset="0"/>
                <a:cs typeface="Calibri" panose="020F0502020204030204" pitchFamily="34" charset="0"/>
              </a:rPr>
              <a:t>You have a HO – you can do this one on your own at home</a:t>
            </a:r>
            <a:r>
              <a:rPr lang="en-US" sz="1800" dirty="0">
                <a:latin typeface="Calibri" panose="020F0502020204030204" pitchFamily="34" charset="0"/>
                <a:cs typeface="Calibri" panose="020F0502020204030204" pitchFamily="34" charset="0"/>
              </a:rPr>
              <a:t>.  This Activity is to help you become aware of your own conflict management style.  If you do this with all the members in a group that you are on, it will also help everyone know the conflict management styles of others in the group so as  to better communicate together.</a:t>
            </a:r>
          </a:p>
          <a:p>
            <a:pPr marL="286607" indent="-286607">
              <a:buFont typeface="Arial" panose="020B0604020202020204" pitchFamily="34" charset="0"/>
              <a:buChar char="•"/>
            </a:pPr>
            <a:r>
              <a:rPr lang="en-US" sz="1800" dirty="0">
                <a:latin typeface="Calibri" panose="020F0502020204030204" pitchFamily="34" charset="0"/>
                <a:cs typeface="Calibri" panose="020F0502020204030204" pitchFamily="34" charset="0"/>
              </a:rPr>
              <a:t>We each have our own way of dealing with conflict. The techniques we use are based on many variables such as our basic underlying temperament, our personality, our environment and where we are in our professional career. </a:t>
            </a:r>
          </a:p>
          <a:p>
            <a:pPr marL="286607" indent="-286607">
              <a:buFont typeface="Arial" panose="020B0604020202020204" pitchFamily="34" charset="0"/>
              <a:buChar char="•"/>
            </a:pPr>
            <a:r>
              <a:rPr lang="en-US" sz="1800" dirty="0">
                <a:latin typeface="Calibri" panose="020F0502020204030204" pitchFamily="34" charset="0"/>
                <a:cs typeface="Calibri" panose="020F0502020204030204" pitchFamily="34" charset="0"/>
              </a:rPr>
              <a:t>However, by and large there are five major styles of conflict management techniques in our tool box. In order to address conflict we draw from a </a:t>
            </a:r>
            <a:r>
              <a:rPr lang="en-US" sz="1800" b="1" dirty="0">
                <a:latin typeface="Calibri" panose="020F0502020204030204" pitchFamily="34" charset="0"/>
                <a:cs typeface="Calibri" panose="020F0502020204030204" pitchFamily="34" charset="0"/>
              </a:rPr>
              <a:t>collaborating, competing, avoiding, harmonizing or compromising</a:t>
            </a:r>
            <a:r>
              <a:rPr lang="en-US" sz="1800" dirty="0">
                <a:latin typeface="Calibri" panose="020F0502020204030204" pitchFamily="34" charset="0"/>
                <a:cs typeface="Calibri" panose="020F0502020204030204" pitchFamily="34" charset="0"/>
              </a:rPr>
              <a:t> style of management. None of these strategies is superior in and of itself. How effective they are depends on the context in which they are used.</a:t>
            </a:r>
          </a:p>
          <a:p>
            <a:r>
              <a:rPr lang="en-US" sz="1800" dirty="0">
                <a:latin typeface="Calibri" panose="020F0502020204030204" pitchFamily="34" charset="0"/>
                <a:cs typeface="Calibri" panose="020F0502020204030204" pitchFamily="34" charset="0"/>
              </a:rPr>
              <a:t> In this Activity, just answer each statement for dealing with a conflict on a scale of 1 Rarely to 4 Always as to how likely you are to use these different strategies for dealing with a conflict.</a:t>
            </a:r>
          </a:p>
          <a:p>
            <a:r>
              <a:rPr lang="en-US" sz="1800" dirty="0">
                <a:latin typeface="Calibri" panose="020F0502020204030204" pitchFamily="34" charset="0"/>
                <a:cs typeface="Calibri" panose="020F0502020204030204" pitchFamily="34" charset="0"/>
              </a:rPr>
              <a:t> </a:t>
            </a:r>
          </a:p>
          <a:p>
            <a:endParaRPr lang="en-US" sz="1800" dirty="0">
              <a:solidFill>
                <a:srgbClr val="000000"/>
              </a:solidFill>
              <a:latin typeface="Calibri" panose="020F0502020204030204" pitchFamily="34" charset="0"/>
              <a:ea typeface="Times New Roman"/>
              <a:cs typeface="Calibri" panose="020F0502020204030204" pitchFamily="34" charset="0"/>
            </a:endParaRPr>
          </a:p>
          <a:p>
            <a:pPr marL="447841" lvl="1">
              <a:lnSpc>
                <a:spcPct val="115000"/>
              </a:lnSpc>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131</a:t>
            </a:fld>
            <a:endParaRPr lang="en-US" dirty="0"/>
          </a:p>
        </p:txBody>
      </p:sp>
    </p:spTree>
    <p:extLst>
      <p:ext uri="{BB962C8B-B14F-4D97-AF65-F5344CB8AC3E}">
        <p14:creationId xmlns:p14="http://schemas.microsoft.com/office/powerpoint/2010/main" val="97702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7438" y="109538"/>
            <a:ext cx="2792412" cy="2095500"/>
          </a:xfrm>
        </p:spPr>
      </p:sp>
      <p:sp>
        <p:nvSpPr>
          <p:cNvPr id="3" name="Notes Placeholder 2"/>
          <p:cNvSpPr>
            <a:spLocks noGrp="1"/>
          </p:cNvSpPr>
          <p:nvPr>
            <p:ph type="body" idx="1"/>
          </p:nvPr>
        </p:nvSpPr>
        <p:spPr>
          <a:xfrm>
            <a:off x="350564" y="1026715"/>
            <a:ext cx="6248400" cy="7388937"/>
          </a:xfrm>
        </p:spPr>
        <p:txBody>
          <a:bodyPr/>
          <a:lstStyle/>
          <a:p>
            <a:r>
              <a:rPr lang="en-US" sz="900" dirty="0"/>
              <a:t> </a:t>
            </a:r>
            <a:r>
              <a:rPr lang="en-US" sz="1600" b="1" dirty="0"/>
              <a:t>Slide #2:  </a:t>
            </a:r>
            <a:r>
              <a:rPr lang="en-US" sz="1600" dirty="0"/>
              <a:t>Agenda</a:t>
            </a:r>
          </a:p>
          <a:p>
            <a:r>
              <a:rPr lang="en-US" sz="1600" dirty="0"/>
              <a:t> </a:t>
            </a:r>
            <a:r>
              <a:rPr lang="en-US" sz="1600" b="1" dirty="0"/>
              <a:t>Procedural Directions:</a:t>
            </a:r>
          </a:p>
          <a:p>
            <a:pPr marL="171964" indent="-171964">
              <a:buFont typeface="Arial" panose="020B0604020202020204" pitchFamily="34" charset="0"/>
              <a:buChar char="•"/>
            </a:pPr>
            <a:r>
              <a:rPr lang="en-US" sz="1600" dirty="0"/>
              <a:t>Show the slide.</a:t>
            </a:r>
          </a:p>
          <a:p>
            <a:endParaRPr lang="en-US" sz="1600" b="1" dirty="0"/>
          </a:p>
          <a:p>
            <a:r>
              <a:rPr lang="en-US" sz="1800" b="1" dirty="0"/>
              <a:t>Presenter Notes:</a:t>
            </a:r>
          </a:p>
          <a:p>
            <a:pPr marL="167940" indent="-167940">
              <a:buFont typeface="Arial" panose="020B0604020202020204" pitchFamily="34" charset="0"/>
              <a:buChar char="•"/>
            </a:pPr>
            <a:r>
              <a:rPr lang="en-US" sz="1800" dirty="0"/>
              <a:t>Here’s the agenda for today: </a:t>
            </a:r>
          </a:p>
          <a:p>
            <a:pPr marL="167940" indent="-167940" defTabSz="917143">
              <a:buFont typeface="Arial" panose="020B0604020202020204" pitchFamily="34" charset="0"/>
              <a:buChar char="•"/>
              <a:defRPr/>
            </a:pPr>
            <a:r>
              <a:rPr lang="en-US" sz="1800" dirty="0"/>
              <a:t>We’ll do a quick overview of the Serving on Groups Guidebook resource. </a:t>
            </a:r>
          </a:p>
          <a:p>
            <a:pPr marL="167940" indent="-167940" defTabSz="917143">
              <a:buFont typeface="Arial" panose="020B0604020202020204" pitchFamily="34" charset="0"/>
              <a:buChar char="•"/>
              <a:defRPr/>
            </a:pPr>
            <a:r>
              <a:rPr lang="en-US" sz="1800" dirty="0"/>
              <a:t>There are 8 sections in the Guidebook. </a:t>
            </a:r>
            <a:r>
              <a:rPr lang="en-US" sz="1800" b="1" dirty="0"/>
              <a:t>Today we will cover Sections 7 and 8</a:t>
            </a:r>
          </a:p>
          <a:p>
            <a:pPr marL="167940" indent="-167940" defTabSz="917143">
              <a:buFont typeface="Arial" panose="020B0604020202020204" pitchFamily="34" charset="0"/>
              <a:buChar char="•"/>
              <a:defRPr/>
            </a:pPr>
            <a:r>
              <a:rPr lang="en-US" sz="1800" dirty="0"/>
              <a:t>We will end with some additional resources for you. </a:t>
            </a:r>
          </a:p>
          <a:p>
            <a:pPr marL="167940" indent="-167940">
              <a:buFont typeface="Arial" panose="020B0604020202020204" pitchFamily="34" charset="0"/>
              <a:buChar char="•"/>
            </a:pPr>
            <a:r>
              <a:rPr lang="en-US" sz="1800" dirty="0"/>
              <a:t>Your handouts include:</a:t>
            </a:r>
            <a:r>
              <a:rPr lang="en-US" sz="1800" b="1" dirty="0"/>
              <a:t> the PowerPoint slides </a:t>
            </a:r>
            <a:r>
              <a:rPr lang="en-US" sz="1800" dirty="0"/>
              <a:t>for today, the complete</a:t>
            </a:r>
            <a:r>
              <a:rPr lang="en-US" sz="1800" b="1" dirty="0"/>
              <a:t> Sections 7&amp; 8 from the Guidebook</a:t>
            </a:r>
            <a:r>
              <a:rPr lang="en-US" sz="1800" dirty="0"/>
              <a:t>, and a few more</a:t>
            </a:r>
            <a:r>
              <a:rPr lang="en-US" sz="1800" b="1" dirty="0"/>
              <a:t>. </a:t>
            </a:r>
          </a:p>
          <a:p>
            <a:endParaRPr lang="en-US" sz="1800" b="1" dirty="0"/>
          </a:p>
          <a:p>
            <a:pPr marL="171964" indent="-171964">
              <a:buFont typeface="Arial" panose="020B0604020202020204" pitchFamily="34" charset="0"/>
              <a:buChar char="•"/>
            </a:pPr>
            <a:r>
              <a:rPr lang="en-US" sz="1800" b="1" dirty="0"/>
              <a:t>First, as we have done in the other SOG webinars, here’s a quick Poll to see…</a:t>
            </a:r>
          </a:p>
          <a:p>
            <a:r>
              <a:rPr lang="en-US" sz="1800" b="1" dirty="0">
                <a:solidFill>
                  <a:srgbClr val="FF0000"/>
                </a:solidFill>
              </a:rPr>
              <a:t>POLL #1 - what experiences you have had serving on decision-making groups</a:t>
            </a:r>
            <a:r>
              <a:rPr lang="en-US" sz="1800" dirty="0">
                <a:solidFill>
                  <a:srgbClr val="FF0000"/>
                </a:solidFill>
              </a:rPr>
              <a:t>:         (Multiple Choice/Multiple Answers</a:t>
            </a:r>
            <a:r>
              <a:rPr lang="en-US" sz="1800" b="1" dirty="0"/>
              <a:t>)</a:t>
            </a:r>
            <a:endParaRPr lang="en-US" sz="1800" b="1" dirty="0">
              <a:solidFill>
                <a:srgbClr val="FF0000"/>
              </a:solidFill>
            </a:endParaRPr>
          </a:p>
          <a:p>
            <a:pPr marL="458572" lvl="1"/>
            <a:r>
              <a:rPr lang="en-US" sz="1800" b="1" dirty="0">
                <a:sym typeface="Wingdings" panose="05000000000000000000" pitchFamily="2" charset="2"/>
              </a:rPr>
              <a:t>	</a:t>
            </a:r>
            <a:r>
              <a:rPr lang="en-US" sz="1800" dirty="0"/>
              <a:t> I’ve never served on a decision-making group</a:t>
            </a:r>
          </a:p>
          <a:p>
            <a:r>
              <a:rPr lang="en-US" sz="1800" b="1" dirty="0">
                <a:sym typeface="Wingdings" panose="05000000000000000000" pitchFamily="2" charset="2"/>
              </a:rPr>
              <a:t>	</a:t>
            </a:r>
            <a:r>
              <a:rPr lang="en-US" sz="1800" dirty="0"/>
              <a:t> I have served on a decision-making group before</a:t>
            </a:r>
          </a:p>
          <a:p>
            <a:r>
              <a:rPr lang="en-US" sz="1800" dirty="0"/>
              <a:t>	</a:t>
            </a:r>
            <a:r>
              <a:rPr lang="en-US" sz="1800" b="1" dirty="0">
                <a:sym typeface="Wingdings" panose="05000000000000000000" pitchFamily="2" charset="2"/>
              </a:rPr>
              <a:t> </a:t>
            </a:r>
            <a:r>
              <a:rPr lang="en-US" sz="1800" dirty="0">
                <a:sym typeface="Wingdings" panose="05000000000000000000" pitchFamily="2" charset="2"/>
              </a:rPr>
              <a:t>I am thinking about joining a decision-making group</a:t>
            </a:r>
            <a:endParaRPr lang="en-US" sz="1800" dirty="0"/>
          </a:p>
          <a:p>
            <a:r>
              <a:rPr lang="en-US" sz="1800" b="1" dirty="0"/>
              <a:t>	</a:t>
            </a:r>
            <a:r>
              <a:rPr lang="en-US" sz="1800" b="1" dirty="0">
                <a:sym typeface="Wingdings" panose="05000000000000000000" pitchFamily="2" charset="2"/>
              </a:rPr>
              <a:t> </a:t>
            </a:r>
            <a:r>
              <a:rPr lang="en-US" sz="1800" dirty="0"/>
              <a:t>I am serving on a decision-making group/s now (write group name/s in the Chat Box)</a:t>
            </a:r>
          </a:p>
          <a:p>
            <a:endParaRPr lang="en-US" sz="1100" dirty="0"/>
          </a:p>
        </p:txBody>
      </p:sp>
      <p:sp>
        <p:nvSpPr>
          <p:cNvPr id="4" name="Slide Number Placeholder 3"/>
          <p:cNvSpPr>
            <a:spLocks noGrp="1"/>
          </p:cNvSpPr>
          <p:nvPr>
            <p:ph type="sldNum" sz="quarter" idx="10"/>
          </p:nvPr>
        </p:nvSpPr>
        <p:spPr>
          <a:xfrm>
            <a:off x="4023092" y="8415652"/>
            <a:ext cx="3077739" cy="443010"/>
          </a:xfrm>
          <a:prstGeom prst="rect">
            <a:avLst/>
          </a:prstGeom>
        </p:spPr>
        <p:txBody>
          <a:bodyPr/>
          <a:lstStyle/>
          <a:p>
            <a:r>
              <a:rPr lang="en-US" dirty="0"/>
              <a:t>3</a:t>
            </a:r>
          </a:p>
        </p:txBody>
      </p:sp>
    </p:spTree>
    <p:extLst>
      <p:ext uri="{BB962C8B-B14F-4D97-AF65-F5344CB8AC3E}">
        <p14:creationId xmlns:p14="http://schemas.microsoft.com/office/powerpoint/2010/main" val="3604103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64063" y="36513"/>
            <a:ext cx="2033587" cy="1525587"/>
          </a:xfrm>
        </p:spPr>
      </p:sp>
      <p:sp>
        <p:nvSpPr>
          <p:cNvPr id="3" name="Notes Placeholder 2"/>
          <p:cNvSpPr>
            <a:spLocks noGrp="1"/>
          </p:cNvSpPr>
          <p:nvPr>
            <p:ph type="body" idx="1"/>
          </p:nvPr>
        </p:nvSpPr>
        <p:spPr>
          <a:xfrm>
            <a:off x="224640" y="683568"/>
            <a:ext cx="6653193" cy="8233854"/>
          </a:xfrm>
        </p:spPr>
        <p:txBody>
          <a:bodyPr/>
          <a:lstStyle/>
          <a:p>
            <a:r>
              <a:rPr lang="en-US" sz="1600" b="1" dirty="0"/>
              <a:t>Slide #20: Resolving Conflict </a:t>
            </a:r>
            <a:endParaRPr lang="en-US" sz="1600" dirty="0"/>
          </a:p>
          <a:p>
            <a:r>
              <a:rPr lang="en-US" sz="1600" dirty="0"/>
              <a:t> </a:t>
            </a:r>
            <a:r>
              <a:rPr lang="en-US" sz="1600" b="1" dirty="0"/>
              <a:t>Procedural Directions:</a:t>
            </a:r>
          </a:p>
          <a:p>
            <a:pPr marL="286607" indent="-286607">
              <a:buFont typeface="Arial" panose="020B0604020202020204" pitchFamily="34" charset="0"/>
              <a:buChar char="•"/>
            </a:pPr>
            <a:r>
              <a:rPr lang="en-US" sz="1600" dirty="0"/>
              <a:t>Show the slide. </a:t>
            </a:r>
          </a:p>
          <a:p>
            <a:endParaRPr lang="en-US" sz="1400" b="1" dirty="0"/>
          </a:p>
          <a:p>
            <a:r>
              <a:rPr lang="en-US" sz="1800" b="1" dirty="0"/>
              <a:t>Presenter Notes:</a:t>
            </a:r>
          </a:p>
          <a:p>
            <a:r>
              <a:rPr lang="en-US" sz="1800" b="1" dirty="0">
                <a:cs typeface="Arial" panose="020B0604020202020204" pitchFamily="34" charset="0"/>
              </a:rPr>
              <a:t> </a:t>
            </a:r>
            <a:r>
              <a:rPr lang="en-US" sz="1800" dirty="0">
                <a:cs typeface="Arial" panose="020B0604020202020204" pitchFamily="34" charset="0"/>
              </a:rPr>
              <a:t>Some </a:t>
            </a:r>
            <a:r>
              <a:rPr lang="en-US" sz="1800" dirty="0" err="1">
                <a:cs typeface="Arial" panose="020B0604020202020204" pitchFamily="34" charset="0"/>
              </a:rPr>
              <a:t>addtl</a:t>
            </a:r>
            <a:r>
              <a:rPr lang="en-US" sz="1800" dirty="0">
                <a:cs typeface="Arial" panose="020B0604020202020204" pitchFamily="34" charset="0"/>
              </a:rPr>
              <a:t> tips for Resolving Conflict  are on this slide…</a:t>
            </a:r>
          </a:p>
          <a:p>
            <a:pPr indent="-223921">
              <a:buFont typeface="Arial" panose="020B0604020202020204" pitchFamily="34" charset="0"/>
              <a:buChar char="•"/>
            </a:pPr>
            <a:r>
              <a:rPr lang="en-US" sz="1800" b="1" dirty="0">
                <a:solidFill>
                  <a:srgbClr val="000000"/>
                </a:solidFill>
                <a:ea typeface="Times New Roman"/>
                <a:cs typeface="Arial" panose="020B0604020202020204" pitchFamily="34" charset="0"/>
              </a:rPr>
              <a:t>Pay attention to the</a:t>
            </a:r>
            <a:r>
              <a:rPr lang="en-US" sz="1800" b="1" u="sng" dirty="0">
                <a:solidFill>
                  <a:srgbClr val="000000"/>
                </a:solidFill>
                <a:ea typeface="Times New Roman"/>
                <a:cs typeface="Arial" panose="020B0604020202020204" pitchFamily="34" charset="0"/>
              </a:rPr>
              <a:t> interests </a:t>
            </a:r>
            <a:r>
              <a:rPr lang="en-US" sz="1800" dirty="0">
                <a:solidFill>
                  <a:srgbClr val="000000"/>
                </a:solidFill>
                <a:ea typeface="Times New Roman"/>
                <a:cs typeface="Arial" panose="020B0604020202020204" pitchFamily="34" charset="0"/>
              </a:rPr>
              <a:t>that are being presented: By listening carefully you'll most-likely understand what interest underlies what the person is saying is his or her </a:t>
            </a:r>
            <a:r>
              <a:rPr lang="en-US" sz="1800" u="sng" dirty="0">
                <a:solidFill>
                  <a:srgbClr val="000000"/>
                </a:solidFill>
                <a:ea typeface="Times New Roman"/>
                <a:cs typeface="Arial" panose="020B0604020202020204" pitchFamily="34" charset="0"/>
              </a:rPr>
              <a:t>position</a:t>
            </a:r>
            <a:r>
              <a:rPr lang="en-US" sz="1800" dirty="0">
                <a:solidFill>
                  <a:srgbClr val="000000"/>
                </a:solidFill>
                <a:ea typeface="Times New Roman"/>
                <a:cs typeface="Arial" panose="020B0604020202020204" pitchFamily="34" charset="0"/>
              </a:rPr>
              <a:t>.</a:t>
            </a:r>
          </a:p>
          <a:p>
            <a:pPr lvl="1" indent="-223921">
              <a:buFont typeface="Arial" panose="020B0604020202020204" pitchFamily="34" charset="0"/>
              <a:buChar char="•"/>
            </a:pPr>
            <a:r>
              <a:rPr lang="en-US" sz="1800" dirty="0">
                <a:solidFill>
                  <a:srgbClr val="000000"/>
                </a:solidFill>
                <a:ea typeface="Times New Roman"/>
                <a:cs typeface="Arial" panose="020B0604020202020204" pitchFamily="34" charset="0"/>
              </a:rPr>
              <a:t>Maybe the person is against voting to spend more money on one program </a:t>
            </a:r>
            <a:r>
              <a:rPr lang="en-US" sz="1800" dirty="0" err="1">
                <a:solidFill>
                  <a:srgbClr val="000000"/>
                </a:solidFill>
                <a:ea typeface="Times New Roman"/>
                <a:cs typeface="Arial" panose="020B0604020202020204" pitchFamily="34" charset="0"/>
              </a:rPr>
              <a:t>becz</a:t>
            </a:r>
            <a:r>
              <a:rPr lang="en-US" sz="1800" dirty="0">
                <a:solidFill>
                  <a:srgbClr val="000000"/>
                </a:solidFill>
                <a:ea typeface="Times New Roman"/>
                <a:cs typeface="Arial" panose="020B0604020202020204" pitchFamily="34" charset="0"/>
              </a:rPr>
              <a:t> they think money will be take away from a program that is more </a:t>
            </a:r>
            <a:r>
              <a:rPr lang="en-US" sz="1800" dirty="0" err="1">
                <a:solidFill>
                  <a:srgbClr val="000000"/>
                </a:solidFill>
                <a:ea typeface="Times New Roman"/>
                <a:cs typeface="Arial" panose="020B0604020202020204" pitchFamily="34" charset="0"/>
              </a:rPr>
              <a:t>impt</a:t>
            </a:r>
            <a:r>
              <a:rPr lang="en-US" sz="1800" dirty="0">
                <a:solidFill>
                  <a:srgbClr val="000000"/>
                </a:solidFill>
                <a:ea typeface="Times New Roman"/>
                <a:cs typeface="Arial" panose="020B0604020202020204" pitchFamily="34" charset="0"/>
              </a:rPr>
              <a:t> to them</a:t>
            </a:r>
            <a:endParaRPr lang="en-US" sz="1800" dirty="0">
              <a:ea typeface="Times New Roman"/>
              <a:cs typeface="Arial" panose="020B0604020202020204" pitchFamily="34" charset="0"/>
            </a:endParaRPr>
          </a:p>
          <a:p>
            <a:pPr indent="-223921">
              <a:buFont typeface="Arial" panose="020B0604020202020204" pitchFamily="34" charset="0"/>
              <a:buChar char="•"/>
            </a:pPr>
            <a:r>
              <a:rPr lang="en-US" sz="1800" dirty="0" err="1">
                <a:solidFill>
                  <a:srgbClr val="000000"/>
                </a:solidFill>
                <a:ea typeface="Times New Roman"/>
                <a:cs typeface="Arial" panose="020B0604020202020204" pitchFamily="34" charset="0"/>
              </a:rPr>
              <a:t>Realy</a:t>
            </a:r>
            <a:r>
              <a:rPr lang="en-US" sz="1800" dirty="0">
                <a:solidFill>
                  <a:srgbClr val="000000"/>
                </a:solidFill>
                <a:ea typeface="Times New Roman"/>
                <a:cs typeface="Arial" panose="020B0604020202020204" pitchFamily="34" charset="0"/>
              </a:rPr>
              <a:t> </a:t>
            </a:r>
            <a:r>
              <a:rPr lang="en-US" sz="1800" b="1" dirty="0">
                <a:solidFill>
                  <a:srgbClr val="000000"/>
                </a:solidFill>
                <a:ea typeface="Times New Roman"/>
                <a:cs typeface="Arial" panose="020B0604020202020204" pitchFamily="34" charset="0"/>
              </a:rPr>
              <a:t>Listen first; </a:t>
            </a:r>
            <a:r>
              <a:rPr lang="en-US" sz="1800" dirty="0">
                <a:solidFill>
                  <a:srgbClr val="000000"/>
                </a:solidFill>
                <a:ea typeface="Times New Roman"/>
                <a:cs typeface="Arial" panose="020B0604020202020204" pitchFamily="34" charset="0"/>
              </a:rPr>
              <a:t>and </a:t>
            </a:r>
            <a:r>
              <a:rPr lang="en-US" sz="1800" b="1" dirty="0">
                <a:solidFill>
                  <a:srgbClr val="000000"/>
                </a:solidFill>
                <a:ea typeface="Times New Roman"/>
                <a:cs typeface="Arial" panose="020B0604020202020204" pitchFamily="34" charset="0"/>
              </a:rPr>
              <a:t>talk second</a:t>
            </a:r>
            <a:r>
              <a:rPr lang="en-US" sz="1800" dirty="0">
                <a:solidFill>
                  <a:srgbClr val="000000"/>
                </a:solidFill>
                <a:ea typeface="Times New Roman"/>
                <a:cs typeface="Arial" panose="020B0604020202020204" pitchFamily="34" charset="0"/>
              </a:rPr>
              <a:t>: To solve a problem effectively you have to understand where the other person is coming from before defending your own position.</a:t>
            </a:r>
            <a:endParaRPr lang="en-US" sz="1800" dirty="0">
              <a:ea typeface="Times New Roman"/>
              <a:cs typeface="Arial" panose="020B0604020202020204" pitchFamily="34" charset="0"/>
            </a:endParaRPr>
          </a:p>
          <a:p>
            <a:pPr indent="-223921">
              <a:buFont typeface="Arial" panose="020B0604020202020204" pitchFamily="34" charset="0"/>
              <a:buChar char="•"/>
            </a:pPr>
            <a:r>
              <a:rPr lang="en-US" sz="1800" dirty="0">
                <a:solidFill>
                  <a:srgbClr val="000000"/>
                </a:solidFill>
                <a:ea typeface="Times New Roman"/>
                <a:cs typeface="Arial" panose="020B0604020202020204" pitchFamily="34" charset="0"/>
              </a:rPr>
              <a:t>Make sure that </a:t>
            </a:r>
            <a:r>
              <a:rPr lang="en-US" sz="1800" b="1" dirty="0">
                <a:solidFill>
                  <a:srgbClr val="000000"/>
                </a:solidFill>
                <a:ea typeface="Times New Roman"/>
                <a:cs typeface="Arial" panose="020B0604020202020204" pitchFamily="34" charset="0"/>
              </a:rPr>
              <a:t>maintaining good relationships are the first priority</a:t>
            </a:r>
            <a:r>
              <a:rPr lang="en-US" sz="1800" dirty="0">
                <a:solidFill>
                  <a:srgbClr val="000000"/>
                </a:solidFill>
                <a:ea typeface="Times New Roman"/>
                <a:cs typeface="Arial" panose="020B0604020202020204" pitchFamily="34" charset="0"/>
              </a:rPr>
              <a:t>: As far as possible, make sure that you treat the other person/s calmly &amp; that you try to build mutual respect. Do your best to be courteous to one another &amp; remain constructive under pressure.</a:t>
            </a:r>
            <a:endParaRPr lang="en-US" sz="1800" dirty="0">
              <a:ea typeface="Times New Roman"/>
              <a:cs typeface="Arial" panose="020B0604020202020204" pitchFamily="34" charset="0"/>
            </a:endParaRPr>
          </a:p>
          <a:p>
            <a:pPr indent="-223921">
              <a:buFont typeface="Arial" panose="020B0604020202020204" pitchFamily="34" charset="0"/>
              <a:buChar char="•"/>
            </a:pPr>
            <a:r>
              <a:rPr lang="en-US" sz="1800" b="1" dirty="0">
                <a:solidFill>
                  <a:srgbClr val="000000"/>
                </a:solidFill>
                <a:ea typeface="Times New Roman"/>
                <a:cs typeface="Arial" panose="020B0604020202020204" pitchFamily="34" charset="0"/>
              </a:rPr>
              <a:t>Keep people &amp; problems separate: </a:t>
            </a:r>
            <a:r>
              <a:rPr lang="en-US" sz="1800" dirty="0">
                <a:solidFill>
                  <a:srgbClr val="000000"/>
                </a:solidFill>
                <a:ea typeface="Times New Roman"/>
                <a:cs typeface="Arial" panose="020B0604020202020204" pitchFamily="34" charset="0"/>
              </a:rPr>
              <a:t>Recognize that often the other person is not just "being difficult" – real &amp; valid differences can lie behind conflictive positions. By separating the problem from the person, real issues can be debated without damaging working relationships.</a:t>
            </a:r>
            <a:endParaRPr lang="en-US" sz="1800" dirty="0">
              <a:ea typeface="Times New Roman"/>
              <a:cs typeface="Arial" panose="020B0604020202020204" pitchFamily="34" charset="0"/>
            </a:endParaRPr>
          </a:p>
          <a:p>
            <a:pPr indent="-223921">
              <a:buFont typeface="Arial" panose="020B0604020202020204" pitchFamily="34" charset="0"/>
              <a:buChar char="•"/>
            </a:pPr>
            <a:r>
              <a:rPr lang="en-US" sz="1800" b="1" dirty="0">
                <a:solidFill>
                  <a:srgbClr val="000000"/>
                </a:solidFill>
                <a:ea typeface="Times New Roman"/>
                <a:cs typeface="Arial" panose="020B0604020202020204" pitchFamily="34" charset="0"/>
              </a:rPr>
              <a:t>Set out the "Facts": </a:t>
            </a:r>
            <a:r>
              <a:rPr lang="en-US" sz="1800" dirty="0">
                <a:solidFill>
                  <a:srgbClr val="000000"/>
                </a:solidFill>
                <a:ea typeface="Times New Roman"/>
                <a:cs typeface="Arial" panose="020B0604020202020204" pitchFamily="34" charset="0"/>
              </a:rPr>
              <a:t>Agree &amp; establish the objective, observable elements that will have an impact on the decision.  If we know it is a fact, for EX, there are 100 kids that are hungry every day in our school district, then that # is a fact that will be central to the grp’s discussion.</a:t>
            </a:r>
          </a:p>
          <a:p>
            <a:pPr indent="-223921">
              <a:buFont typeface="Arial" panose="020B0604020202020204" pitchFamily="34" charset="0"/>
              <a:buChar char="•"/>
            </a:pPr>
            <a:endParaRPr lang="en-US" sz="1800" dirty="0">
              <a:solidFill>
                <a:srgbClr val="000000"/>
              </a:solidFill>
              <a:ea typeface="Times New Roman"/>
              <a:cs typeface="Arial" panose="020B0604020202020204" pitchFamily="34" charset="0"/>
            </a:endParaRPr>
          </a:p>
          <a:p>
            <a:pPr indent="-223921">
              <a:buFont typeface="Arial" panose="020B0604020202020204" pitchFamily="34" charset="0"/>
              <a:buChar char="•"/>
            </a:pPr>
            <a:endParaRPr lang="en-US" sz="1800" dirty="0">
              <a:solidFill>
                <a:srgbClr val="000000"/>
              </a:solidFill>
              <a:ea typeface="Times New Roman"/>
              <a:cs typeface="Arial" panose="020B0604020202020204" pitchFamily="34" charset="0"/>
            </a:endParaRPr>
          </a:p>
          <a:p>
            <a:pPr indent="-223921">
              <a:buFont typeface="Arial" panose="020B0604020202020204" pitchFamily="34" charset="0"/>
              <a:buChar char="•"/>
            </a:pPr>
            <a:r>
              <a:rPr lang="en-US" sz="1800" b="1" dirty="0">
                <a:solidFill>
                  <a:srgbClr val="000000"/>
                </a:solidFill>
                <a:ea typeface="Times New Roman"/>
                <a:cs typeface="Arial" panose="020B0604020202020204" pitchFamily="34" charset="0"/>
              </a:rPr>
              <a:t>Explore options together</a:t>
            </a:r>
            <a:r>
              <a:rPr lang="en-US" sz="1800" dirty="0">
                <a:solidFill>
                  <a:srgbClr val="000000"/>
                </a:solidFill>
                <a:ea typeface="Times New Roman"/>
                <a:cs typeface="Arial" panose="020B0604020202020204" pitchFamily="34" charset="0"/>
              </a:rPr>
              <a:t>: Be open to the idea that a third position may exist, or a 4</a:t>
            </a:r>
            <a:r>
              <a:rPr lang="en-US" sz="1800" baseline="30000" dirty="0">
                <a:solidFill>
                  <a:srgbClr val="000000"/>
                </a:solidFill>
                <a:ea typeface="Times New Roman"/>
                <a:cs typeface="Arial" panose="020B0604020202020204" pitchFamily="34" charset="0"/>
              </a:rPr>
              <a:t>th</a:t>
            </a:r>
            <a:r>
              <a:rPr lang="en-US" sz="1800" dirty="0">
                <a:solidFill>
                  <a:srgbClr val="000000"/>
                </a:solidFill>
                <a:ea typeface="Times New Roman"/>
                <a:cs typeface="Arial" panose="020B0604020202020204" pitchFamily="34" charset="0"/>
              </a:rPr>
              <a:t>, 5</a:t>
            </a:r>
            <a:r>
              <a:rPr lang="en-US" sz="1800" baseline="30000" dirty="0">
                <a:solidFill>
                  <a:srgbClr val="000000"/>
                </a:solidFill>
                <a:ea typeface="Times New Roman"/>
                <a:cs typeface="Arial" panose="020B0604020202020204" pitchFamily="34" charset="0"/>
              </a:rPr>
              <a:t>th</a:t>
            </a:r>
            <a:r>
              <a:rPr lang="en-US" sz="1800" dirty="0">
                <a:solidFill>
                  <a:srgbClr val="000000"/>
                </a:solidFill>
                <a:ea typeface="Times New Roman"/>
                <a:cs typeface="Arial" panose="020B0604020202020204" pitchFamily="34" charset="0"/>
              </a:rPr>
              <a:t>, ,or 6</a:t>
            </a:r>
            <a:r>
              <a:rPr lang="en-US" sz="1800" baseline="30000" dirty="0">
                <a:solidFill>
                  <a:srgbClr val="000000"/>
                </a:solidFill>
                <a:ea typeface="Times New Roman"/>
                <a:cs typeface="Arial" panose="020B0604020202020204" pitchFamily="34" charset="0"/>
              </a:rPr>
              <a:t>th</a:t>
            </a:r>
            <a:r>
              <a:rPr lang="en-US" sz="1800" dirty="0">
                <a:solidFill>
                  <a:srgbClr val="000000"/>
                </a:solidFill>
                <a:ea typeface="Times New Roman"/>
                <a:cs typeface="Arial" panose="020B0604020202020204" pitchFamily="34" charset="0"/>
              </a:rPr>
              <a:t>.. And that your grp hasn’t found it yet – but working together, you may be able to get to the idea jointly. Oftentimes, your grp just hasn’t thought of all possible solutions yet.</a:t>
            </a:r>
          </a:p>
          <a:p>
            <a:r>
              <a:rPr lang="en-US" sz="1800" b="1" dirty="0">
                <a:solidFill>
                  <a:srgbClr val="000000"/>
                </a:solidFill>
                <a:ea typeface="Times New Roman"/>
                <a:cs typeface="Arial" panose="020B0604020202020204" pitchFamily="34" charset="0"/>
              </a:rPr>
              <a:t>Managed in the wrong way, real and legitimate differences between people can quickly spiral out of control,</a:t>
            </a:r>
            <a:r>
              <a:rPr lang="en-US" sz="1800" dirty="0">
                <a:solidFill>
                  <a:srgbClr val="000000"/>
                </a:solidFill>
                <a:ea typeface="Times New Roman"/>
                <a:cs typeface="Arial" panose="020B0604020202020204" pitchFamily="34" charset="0"/>
              </a:rPr>
              <a:t> resulting in situations where cooperation breaks down and the group's mission is threatened. </a:t>
            </a:r>
            <a:endParaRPr lang="en-US" sz="1800" dirty="0">
              <a:ea typeface="Times New Roman"/>
              <a:cs typeface="Arial" panose="020B0604020202020204" pitchFamily="34" charset="0"/>
            </a:endParaRP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To calm these situations down, it helps to take a positive approach to conflict </a:t>
            </a:r>
            <a:r>
              <a:rPr lang="en-US" sz="1800" dirty="0" err="1">
                <a:solidFill>
                  <a:srgbClr val="000000"/>
                </a:solidFill>
                <a:ea typeface="Times New Roman"/>
                <a:cs typeface="Arial" panose="020B0604020202020204" pitchFamily="34" charset="0"/>
              </a:rPr>
              <a:t>resltn</a:t>
            </a:r>
            <a:r>
              <a:rPr lang="en-US" sz="1800" dirty="0">
                <a:solidFill>
                  <a:srgbClr val="000000"/>
                </a:solidFill>
                <a:ea typeface="Times New Roman"/>
                <a:cs typeface="Arial" panose="020B0604020202020204" pitchFamily="34" charset="0"/>
              </a:rPr>
              <a:t>, where discussion is courteous &amp; non-confrontational, &amp; the focus is on issues rather than on individuals. If this is done, then, as long as people listen carefully &amp; explore facts, issues &amp; possible solutions properly, conflict can often be resolved effectively.</a:t>
            </a:r>
            <a:r>
              <a:rPr lang="en-US" sz="1800" dirty="0">
                <a:cs typeface="Arial" panose="020B0604020202020204" pitchFamily="34" charset="0"/>
              </a:rPr>
              <a:t> </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132</a:t>
            </a:fld>
            <a:endParaRPr lang="en-US"/>
          </a:p>
        </p:txBody>
      </p:sp>
    </p:spTree>
    <p:extLst>
      <p:ext uri="{BB962C8B-B14F-4D97-AF65-F5344CB8AC3E}">
        <p14:creationId xmlns:p14="http://schemas.microsoft.com/office/powerpoint/2010/main" val="2416485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1788" y="33338"/>
            <a:ext cx="1565275" cy="1174750"/>
          </a:xfrm>
        </p:spPr>
      </p:sp>
      <p:sp>
        <p:nvSpPr>
          <p:cNvPr id="3" name="Notes Placeholder 2"/>
          <p:cNvSpPr>
            <a:spLocks noGrp="1"/>
          </p:cNvSpPr>
          <p:nvPr>
            <p:ph type="body" idx="1"/>
          </p:nvPr>
        </p:nvSpPr>
        <p:spPr>
          <a:xfrm>
            <a:off x="153629" y="246001"/>
            <a:ext cx="6824577" cy="8883994"/>
          </a:xfrm>
        </p:spPr>
        <p:txBody>
          <a:bodyPr/>
          <a:lstStyle/>
          <a:p>
            <a:r>
              <a:rPr lang="en-US" b="1" dirty="0"/>
              <a:t>Slide #21: Facilitate a Meeting</a:t>
            </a:r>
            <a:endParaRPr lang="en-US" dirty="0"/>
          </a:p>
          <a:p>
            <a:r>
              <a:rPr lang="en-US" dirty="0"/>
              <a:t> </a:t>
            </a:r>
            <a:r>
              <a:rPr lang="en-US" b="1" dirty="0"/>
              <a:t>Procedural Directions:</a:t>
            </a:r>
          </a:p>
          <a:p>
            <a:pPr marL="286607" indent="-286607">
              <a:buFont typeface="Arial" panose="020B0604020202020204" pitchFamily="34" charset="0"/>
              <a:buChar char="•"/>
            </a:pPr>
            <a:r>
              <a:rPr lang="en-US" dirty="0"/>
              <a:t>Show the slide. </a:t>
            </a:r>
          </a:p>
          <a:p>
            <a:endParaRPr lang="en-US" b="1" dirty="0"/>
          </a:p>
          <a:p>
            <a:r>
              <a:rPr lang="en-US" sz="1800" b="1" dirty="0"/>
              <a:t>Presenter Notes:</a:t>
            </a:r>
          </a:p>
          <a:p>
            <a:pPr marL="286607" indent="-286607">
              <a:buFont typeface="Arial" panose="020B0604020202020204" pitchFamily="34" charset="0"/>
              <a:buChar char="•"/>
            </a:pPr>
            <a:r>
              <a:rPr lang="en-US" sz="1800" dirty="0">
                <a:cs typeface="Arial" panose="020B0604020202020204" pitchFamily="34" charset="0"/>
              </a:rPr>
              <a:t>The next SKILL that is important to learn, as you grow in your group membership, is to serve in the role of </a:t>
            </a:r>
            <a:r>
              <a:rPr lang="en-US" sz="1800" b="1" dirty="0">
                <a:cs typeface="Arial" panose="020B0604020202020204" pitchFamily="34" charset="0"/>
              </a:rPr>
              <a:t>FACILITATOR for your grp.</a:t>
            </a:r>
          </a:p>
          <a:p>
            <a:pPr marL="286607" indent="-286607">
              <a:buFont typeface="Arial" panose="020B0604020202020204" pitchFamily="34" charset="0"/>
              <a:buChar char="•"/>
            </a:pPr>
            <a:r>
              <a:rPr lang="en-US" sz="1800" dirty="0">
                <a:cs typeface="Arial" panose="020B0604020202020204" pitchFamily="34" charset="0"/>
              </a:rPr>
              <a:t>Hopefully, family members thru this SOG training will feel comfortable facilitating a meeting.</a:t>
            </a:r>
          </a:p>
          <a:p>
            <a:pPr marL="279900" indent="-279900" fontAlgn="base">
              <a:buFont typeface="Arial" panose="020B0604020202020204" pitchFamily="34" charset="0"/>
              <a:buChar char="•"/>
            </a:pPr>
            <a:r>
              <a:rPr lang="en-US" sz="1800" dirty="0">
                <a:cs typeface="Arial" panose="020B0604020202020204" pitchFamily="34" charset="0"/>
              </a:rPr>
              <a:t>An effective meeting starts with a good facilitator.  To facilitate a mtg, there are some common strategies good facilitators have:  </a:t>
            </a:r>
          </a:p>
          <a:p>
            <a:pPr marL="333199" indent="-343929">
              <a:buFont typeface="+mj-lt"/>
              <a:buAutoNum type="arabicPeriod"/>
            </a:pPr>
            <a:r>
              <a:rPr lang="en-US" sz="1800" dirty="0">
                <a:solidFill>
                  <a:srgbClr val="000000"/>
                </a:solidFill>
                <a:ea typeface="Times New Roman"/>
                <a:cs typeface="Arial" panose="020B0604020202020204" pitchFamily="34" charset="0"/>
              </a:rPr>
              <a:t>They try to </a:t>
            </a:r>
            <a:r>
              <a:rPr lang="en-US" sz="1800" b="1" dirty="0">
                <a:solidFill>
                  <a:srgbClr val="000000"/>
                </a:solidFill>
                <a:ea typeface="Times New Roman"/>
                <a:cs typeface="Arial" panose="020B0604020202020204" pitchFamily="34" charset="0"/>
              </a:rPr>
              <a:t>make everyone feel comfortable &amp; valued </a:t>
            </a:r>
            <a:r>
              <a:rPr lang="en-US" sz="1800" dirty="0">
                <a:solidFill>
                  <a:srgbClr val="000000"/>
                </a:solidFill>
                <a:ea typeface="Times New Roman"/>
                <a:cs typeface="Arial" panose="020B0604020202020204" pitchFamily="34" charset="0"/>
              </a:rPr>
              <a:t>by allowing time for 'small talk', thanking people for their participation, &amp; using open body language (like uncrossed arms, leaning forward).</a:t>
            </a:r>
            <a:endParaRPr lang="en-US" sz="1800" dirty="0">
              <a:ea typeface="Times New Roman"/>
              <a:cs typeface="Arial" panose="020B0604020202020204" pitchFamily="34" charset="0"/>
            </a:endParaRPr>
          </a:p>
          <a:p>
            <a:pPr marL="333199" indent="-343929">
              <a:buFont typeface="+mj-lt"/>
              <a:buAutoNum type="arabicPeriod"/>
            </a:pPr>
            <a:r>
              <a:rPr lang="en-US" sz="1800" dirty="0">
                <a:solidFill>
                  <a:srgbClr val="000000"/>
                </a:solidFill>
                <a:ea typeface="Times New Roman"/>
                <a:cs typeface="Arial" panose="020B0604020202020204" pitchFamily="34" charset="0"/>
              </a:rPr>
              <a:t>They </a:t>
            </a:r>
            <a:r>
              <a:rPr lang="en-US" sz="1800" b="1" dirty="0">
                <a:solidFill>
                  <a:srgbClr val="000000"/>
                </a:solidFill>
                <a:ea typeface="Times New Roman"/>
                <a:cs typeface="Arial" panose="020B0604020202020204" pitchFamily="34" charset="0"/>
              </a:rPr>
              <a:t>encourage participation by all members </a:t>
            </a:r>
            <a:r>
              <a:rPr lang="en-US" sz="1800" dirty="0">
                <a:solidFill>
                  <a:srgbClr val="000000"/>
                </a:solidFill>
                <a:ea typeface="Times New Roman"/>
                <a:cs typeface="Arial" panose="020B0604020202020204" pitchFamily="34" charset="0"/>
              </a:rPr>
              <a:t>by using open-ended Qs, dividing into small groups, using flip charts &amp; handouts to make sure everyone’s ideas are heard, shared with the whole grp, and considered..</a:t>
            </a:r>
          </a:p>
          <a:p>
            <a:pPr marL="333199" indent="-343929" fontAlgn="base">
              <a:buFont typeface="+mj-lt"/>
              <a:buAutoNum type="arabicPeriod"/>
            </a:pPr>
            <a:r>
              <a:rPr lang="en-US" sz="1800" dirty="0">
                <a:solidFill>
                  <a:srgbClr val="000000"/>
                </a:solidFill>
                <a:ea typeface="Times New Roman"/>
                <a:cs typeface="Arial" panose="020B0604020202020204" pitchFamily="34" charset="0"/>
              </a:rPr>
              <a:t>A good facilitator p</a:t>
            </a:r>
            <a:r>
              <a:rPr lang="en-US" sz="1800" b="1" dirty="0">
                <a:solidFill>
                  <a:srgbClr val="000000"/>
                </a:solidFill>
                <a:ea typeface="Times New Roman"/>
                <a:cs typeface="Arial" panose="020B0604020202020204" pitchFamily="34" charset="0"/>
              </a:rPr>
              <a:t>revents or manages conflict </a:t>
            </a:r>
            <a:r>
              <a:rPr lang="en-US" sz="1800" dirty="0">
                <a:solidFill>
                  <a:srgbClr val="000000"/>
                </a:solidFill>
                <a:ea typeface="Times New Roman"/>
                <a:cs typeface="Arial" panose="020B0604020202020204" pitchFamily="34" charset="0"/>
              </a:rPr>
              <a:t>by using team-building activities, setting ground rules (&amp; referring back to the </a:t>
            </a:r>
            <a:r>
              <a:rPr lang="en-US" sz="1800" dirty="0" err="1">
                <a:solidFill>
                  <a:srgbClr val="000000"/>
                </a:solidFill>
                <a:ea typeface="Times New Roman"/>
                <a:cs typeface="Arial" panose="020B0604020202020204" pitchFamily="34" charset="0"/>
              </a:rPr>
              <a:t>grd</a:t>
            </a:r>
            <a:r>
              <a:rPr lang="en-US" sz="1800" dirty="0">
                <a:solidFill>
                  <a:srgbClr val="000000"/>
                </a:solidFill>
                <a:ea typeface="Times New Roman"/>
                <a:cs typeface="Arial" panose="020B0604020202020204" pitchFamily="34" charset="0"/>
              </a:rPr>
              <a:t> rules), drawing attention to things that everyone agrees on instead of focusing on the disagreements. The facilitator might say, </a:t>
            </a:r>
            <a:r>
              <a:rPr lang="en-US" sz="1800" i="1" dirty="0">
                <a:solidFill>
                  <a:srgbClr val="000000"/>
                </a:solidFill>
                <a:ea typeface="Times New Roman"/>
                <a:cs typeface="Arial" panose="020B0604020202020204" pitchFamily="34" charset="0"/>
              </a:rPr>
              <a:t>“OK That’s good, I am hearing that we all agree on X, Y, &amp; Z, and how do we focus on those areas of agreement to grow them?”</a:t>
            </a:r>
          </a:p>
          <a:p>
            <a:pPr marL="333199" indent="-343929" fontAlgn="base">
              <a:buFont typeface="+mj-lt"/>
              <a:buAutoNum type="arabicPeriod"/>
            </a:pPr>
            <a:r>
              <a:rPr lang="en-US" sz="1800" dirty="0">
                <a:cs typeface="Arial" panose="020B0604020202020204" pitchFamily="34" charset="0"/>
              </a:rPr>
              <a:t>They </a:t>
            </a:r>
            <a:r>
              <a:rPr lang="en-US" sz="1800" b="1" dirty="0">
                <a:cs typeface="Arial" panose="020B0604020202020204" pitchFamily="34" charset="0"/>
              </a:rPr>
              <a:t>actively listen &amp; observe</a:t>
            </a:r>
            <a:r>
              <a:rPr lang="en-US" sz="1800" dirty="0">
                <a:cs typeface="Arial" panose="020B0604020202020204" pitchFamily="34" charset="0"/>
              </a:rPr>
              <a:t> the others in the group by scanning reactions (both verbal &amp; body language) to comments or issues.  </a:t>
            </a:r>
          </a:p>
          <a:p>
            <a:pPr marL="333199" indent="-343929" fontAlgn="base">
              <a:buFont typeface="+mj-lt"/>
              <a:buAutoNum type="arabicPeriod"/>
            </a:pPr>
            <a:r>
              <a:rPr lang="en-US" sz="1800" dirty="0">
                <a:cs typeface="Arial" panose="020B0604020202020204" pitchFamily="34" charset="0"/>
              </a:rPr>
              <a:t>They </a:t>
            </a:r>
            <a:r>
              <a:rPr lang="en-US" sz="1800" b="1" dirty="0">
                <a:cs typeface="Arial" panose="020B0604020202020204" pitchFamily="34" charset="0"/>
              </a:rPr>
              <a:t>clarify group discussions by summarizing and rephrasing </a:t>
            </a:r>
            <a:r>
              <a:rPr lang="en-US" sz="1800" dirty="0">
                <a:cs typeface="Arial" panose="020B0604020202020204" pitchFamily="34" charset="0"/>
              </a:rPr>
              <a:t>what was said.  They may use the phrase </a:t>
            </a:r>
            <a:r>
              <a:rPr lang="en-US" sz="1800" u="sng" dirty="0">
                <a:cs typeface="Arial" panose="020B0604020202020204" pitchFamily="34" charset="0"/>
              </a:rPr>
              <a:t>“I hear that….”</a:t>
            </a:r>
            <a:r>
              <a:rPr lang="en-US" sz="1800" i="1" dirty="0">
                <a:cs typeface="Arial" panose="020B0604020202020204" pitchFamily="34" charset="0"/>
              </a:rPr>
              <a:t>the </a:t>
            </a:r>
            <a:r>
              <a:rPr lang="en-US" sz="1800" i="1" dirty="0" err="1">
                <a:cs typeface="Arial" panose="020B0604020202020204" pitchFamily="34" charset="0"/>
              </a:rPr>
              <a:t>Fundrsg</a:t>
            </a:r>
            <a:r>
              <a:rPr lang="en-US" sz="1800" i="1" dirty="0">
                <a:cs typeface="Arial" panose="020B0604020202020204" pitchFamily="34" charset="0"/>
              </a:rPr>
              <a:t> </a:t>
            </a:r>
            <a:r>
              <a:rPr lang="en-US" sz="1800" i="1" dirty="0" err="1">
                <a:cs typeface="Arial" panose="020B0604020202020204" pitchFamily="34" charset="0"/>
              </a:rPr>
              <a:t>Cmte</a:t>
            </a:r>
            <a:r>
              <a:rPr lang="en-US" sz="1800" i="1" dirty="0">
                <a:cs typeface="Arial" panose="020B0604020202020204" pitchFamily="34" charset="0"/>
              </a:rPr>
              <a:t> thinks we should do X, Y, &amp; Z. By </a:t>
            </a:r>
            <a:r>
              <a:rPr lang="en-US" sz="1800" b="1" i="1" dirty="0">
                <a:cs typeface="Arial" panose="020B0604020202020204" pitchFamily="34" charset="0"/>
              </a:rPr>
              <a:t>rephrasing </a:t>
            </a:r>
            <a:r>
              <a:rPr lang="en-US" sz="1800" i="1" dirty="0">
                <a:cs typeface="Arial" panose="020B0604020202020204" pitchFamily="34" charset="0"/>
              </a:rPr>
              <a:t>like that, they are offering </a:t>
            </a:r>
            <a:r>
              <a:rPr lang="en-US" sz="1800" i="1" dirty="0" err="1">
                <a:cs typeface="Arial" panose="020B0604020202020204" pitchFamily="34" charset="0"/>
              </a:rPr>
              <a:t>oppty</a:t>
            </a:r>
            <a:r>
              <a:rPr lang="en-US" sz="1800" i="1" dirty="0">
                <a:cs typeface="Arial" panose="020B0604020202020204" pitchFamily="34" charset="0"/>
              </a:rPr>
              <a:t> for clarification by the whole grp</a:t>
            </a:r>
          </a:p>
          <a:p>
            <a:pPr marL="333199" indent="-343929" fontAlgn="base">
              <a:buFont typeface="+mj-lt"/>
              <a:buAutoNum type="arabicPeriod"/>
            </a:pPr>
            <a:r>
              <a:rPr lang="en-US" sz="1800" dirty="0">
                <a:cs typeface="Arial" panose="020B0604020202020204" pitchFamily="34" charset="0"/>
              </a:rPr>
              <a:t>They also </a:t>
            </a:r>
            <a:r>
              <a:rPr lang="en-US" sz="1800" b="1" dirty="0">
                <a:cs typeface="Arial" panose="020B0604020202020204" pitchFamily="34" charset="0"/>
              </a:rPr>
              <a:t>support quality decisions being made </a:t>
            </a:r>
            <a:r>
              <a:rPr lang="en-US" sz="1800" dirty="0">
                <a:cs typeface="Arial" panose="020B0604020202020204" pitchFamily="34" charset="0"/>
              </a:rPr>
              <a:t>by reminding the group of the decision deadlines, reviewing the criteria &amp; supporting info. &amp; polling the group before major decisions to avoid surprises.</a:t>
            </a:r>
          </a:p>
          <a:p>
            <a:pPr marL="333199" indent="-343929" fontAlgn="base">
              <a:buFont typeface="+mj-lt"/>
              <a:buAutoNum type="arabicPeriod"/>
            </a:pPr>
            <a:endParaRPr lang="en-US" sz="1800" dirty="0">
              <a:cs typeface="Arial" panose="020B0604020202020204" pitchFamily="34" charset="0"/>
            </a:endParaRPr>
          </a:p>
          <a:p>
            <a:pPr marL="333199" indent="-343929" fontAlgn="base">
              <a:buFont typeface="+mj-lt"/>
              <a:buAutoNum type="arabicPeriod"/>
            </a:pPr>
            <a:r>
              <a:rPr lang="en-US" sz="1800" dirty="0">
                <a:cs typeface="Arial" panose="020B0604020202020204" pitchFamily="34" charset="0"/>
              </a:rPr>
              <a:t>They </a:t>
            </a:r>
            <a:r>
              <a:rPr lang="en-US" sz="1800" b="1" dirty="0">
                <a:cs typeface="Arial" panose="020B0604020202020204" pitchFamily="34" charset="0"/>
              </a:rPr>
              <a:t>make sure the meetings stay on track</a:t>
            </a:r>
            <a:r>
              <a:rPr lang="en-US" sz="1800" dirty="0">
                <a:cs typeface="Arial" panose="020B0604020202020204" pitchFamily="34" charset="0"/>
              </a:rPr>
              <a:t> and the group is getting done what needs to be done by </a:t>
            </a:r>
            <a:r>
              <a:rPr lang="en-US" sz="1800" b="1" dirty="0">
                <a:cs typeface="Arial" panose="020B0604020202020204" pitchFamily="34" charset="0"/>
              </a:rPr>
              <a:t>keeping the group members focused</a:t>
            </a:r>
            <a:r>
              <a:rPr lang="en-US" sz="1800" dirty="0">
                <a:cs typeface="Arial" panose="020B0604020202020204" pitchFamily="34" charset="0"/>
              </a:rPr>
              <a:t>, </a:t>
            </a:r>
            <a:r>
              <a:rPr lang="en-US" sz="1800" b="1" dirty="0" err="1">
                <a:cs typeface="Arial" panose="020B0604020202020204" pitchFamily="34" charset="0"/>
              </a:rPr>
              <a:t>recordg</a:t>
            </a:r>
            <a:r>
              <a:rPr lang="en-US" sz="1800" b="1" dirty="0">
                <a:cs typeface="Arial" panose="020B0604020202020204" pitchFamily="34" charset="0"/>
              </a:rPr>
              <a:t> decisions</a:t>
            </a:r>
            <a:r>
              <a:rPr lang="en-US" sz="1800" dirty="0">
                <a:cs typeface="Arial" panose="020B0604020202020204" pitchFamily="34" charset="0"/>
              </a:rPr>
              <a:t>,&amp; </a:t>
            </a:r>
            <a:r>
              <a:rPr lang="en-US" sz="1800" b="1" dirty="0" err="1">
                <a:cs typeface="Arial" panose="020B0604020202020204" pitchFamily="34" charset="0"/>
              </a:rPr>
              <a:t>developg</a:t>
            </a:r>
            <a:r>
              <a:rPr lang="en-US" sz="1800" b="1" dirty="0">
                <a:cs typeface="Arial" panose="020B0604020202020204" pitchFamily="34" charset="0"/>
              </a:rPr>
              <a:t> an action plan</a:t>
            </a:r>
            <a:r>
              <a:rPr lang="en-US" sz="1800" dirty="0">
                <a:cs typeface="Arial" panose="020B0604020202020204" pitchFamily="34" charset="0"/>
              </a:rPr>
              <a:t>. </a:t>
            </a:r>
          </a:p>
          <a:p>
            <a:pPr marL="333199" indent="-343929" fontAlgn="base">
              <a:buFont typeface="+mj-lt"/>
              <a:buAutoNum type="arabicPeriod"/>
            </a:pPr>
            <a:r>
              <a:rPr lang="en-US" sz="1800" dirty="0">
                <a:cs typeface="Arial" panose="020B0604020202020204" pitchFamily="34" charset="0"/>
              </a:rPr>
              <a:t>Finally, they </a:t>
            </a:r>
            <a:r>
              <a:rPr lang="en-US" sz="1800" b="1" dirty="0">
                <a:cs typeface="Arial" panose="020B0604020202020204" pitchFamily="34" charset="0"/>
              </a:rPr>
              <a:t>recognize and express appreciation </a:t>
            </a:r>
            <a:r>
              <a:rPr lang="en-US" sz="1800" dirty="0">
                <a:cs typeface="Arial" panose="020B0604020202020204" pitchFamily="34" charset="0"/>
              </a:rPr>
              <a:t>for member contribution to the work of the group and participation during meetings and activities. They really want to take time to recognize grp members – take the time to say thank you and congrats for your work today.</a:t>
            </a:r>
            <a:r>
              <a:rPr lang="en-US" sz="1800" dirty="0">
                <a:solidFill>
                  <a:srgbClr val="000000"/>
                </a:solidFill>
                <a:ea typeface="Times New Roman"/>
                <a:cs typeface="Arial" panose="020B0604020202020204" pitchFamily="34" charset="0"/>
              </a:rPr>
              <a:t>  </a:t>
            </a:r>
            <a:r>
              <a:rPr lang="en-US" sz="1800" dirty="0">
                <a:ea typeface="Times New Roman"/>
                <a:cs typeface="Arial" panose="020B0604020202020204" pitchFamily="34" charset="0"/>
              </a:rPr>
              <a:t> </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133</a:t>
            </a:fld>
            <a:endParaRPr lang="en-US"/>
          </a:p>
        </p:txBody>
      </p:sp>
    </p:spTree>
    <p:extLst>
      <p:ext uri="{BB962C8B-B14F-4D97-AF65-F5344CB8AC3E}">
        <p14:creationId xmlns:p14="http://schemas.microsoft.com/office/powerpoint/2010/main" val="132106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22725" y="0"/>
            <a:ext cx="2779713" cy="2084388"/>
          </a:xfrm>
        </p:spPr>
      </p:sp>
      <p:sp>
        <p:nvSpPr>
          <p:cNvPr id="3" name="Notes Placeholder 2"/>
          <p:cNvSpPr>
            <a:spLocks noGrp="1"/>
          </p:cNvSpPr>
          <p:nvPr>
            <p:ph type="body" idx="1"/>
          </p:nvPr>
        </p:nvSpPr>
        <p:spPr>
          <a:xfrm>
            <a:off x="299521" y="797495"/>
            <a:ext cx="6565506" cy="7946298"/>
          </a:xfrm>
        </p:spPr>
        <p:txBody>
          <a:bodyPr/>
          <a:lstStyle/>
          <a:p>
            <a:r>
              <a:rPr lang="en-US" sz="1800" b="1" dirty="0"/>
              <a:t>Slide #22: Listening Awareness Inventory</a:t>
            </a:r>
            <a:endParaRPr lang="en-US" sz="1800" dirty="0"/>
          </a:p>
          <a:p>
            <a:r>
              <a:rPr lang="en-US" sz="1800" dirty="0"/>
              <a:t> </a:t>
            </a:r>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171964" indent="-171964" defTabSz="917143">
              <a:buFont typeface="Arial" panose="020B0604020202020204" pitchFamily="34" charset="0"/>
              <a:buChar char="•"/>
              <a:defRPr/>
            </a:pPr>
            <a:r>
              <a:rPr lang="en-US" sz="1800" dirty="0"/>
              <a:t>As we just learned, one of the great skills of a good group facilitator is Listening. </a:t>
            </a:r>
          </a:p>
          <a:p>
            <a:pPr marL="171964" indent="-171964">
              <a:buFont typeface="Arial" panose="020B0604020202020204" pitchFamily="34" charset="0"/>
              <a:buChar char="•"/>
            </a:pPr>
            <a:r>
              <a:rPr lang="en-US" sz="1800" dirty="0"/>
              <a:t>Listening is one of the most </a:t>
            </a:r>
            <a:r>
              <a:rPr lang="en-US" sz="1800" dirty="0" err="1"/>
              <a:t>impt</a:t>
            </a:r>
            <a:r>
              <a:rPr lang="en-US" sz="1800" dirty="0"/>
              <a:t> keys to communication &amp; understanding others.</a:t>
            </a:r>
          </a:p>
          <a:p>
            <a:pPr marL="171964" indent="-171964">
              <a:buFont typeface="Arial" panose="020B0604020202020204" pitchFamily="34" charset="0"/>
              <a:buChar char="•"/>
            </a:pPr>
            <a:r>
              <a:rPr lang="en-US" sz="1800" dirty="0"/>
              <a:t>I am going to have you all do a short </a:t>
            </a:r>
            <a:r>
              <a:rPr lang="en-US" sz="1800" b="1" dirty="0">
                <a:highlight>
                  <a:srgbClr val="FFFF00"/>
                </a:highlight>
              </a:rPr>
              <a:t>Listening Awareness Inventory  </a:t>
            </a:r>
            <a:r>
              <a:rPr lang="en-US" sz="1800" dirty="0"/>
              <a:t>to see how you think that you are doing in the Listening area.</a:t>
            </a:r>
          </a:p>
          <a:p>
            <a:pPr marL="171964" indent="-171964">
              <a:buFont typeface="Arial" panose="020B0604020202020204" pitchFamily="34" charset="0"/>
              <a:buChar char="•"/>
            </a:pPr>
            <a:r>
              <a:rPr lang="en-US" sz="1800" dirty="0"/>
              <a:t>You are going to rate yourself 1-4 on 10 questions &amp; then add up your score.</a:t>
            </a:r>
          </a:p>
          <a:p>
            <a:pPr marL="171964" indent="-171964">
              <a:buFont typeface="Arial" panose="020B0604020202020204" pitchFamily="34" charset="0"/>
              <a:buChar char="•"/>
            </a:pPr>
            <a:r>
              <a:rPr lang="en-US" sz="1800" dirty="0"/>
              <a:t>The ratings are: </a:t>
            </a:r>
            <a:r>
              <a:rPr lang="en-US" sz="1800" b="1" dirty="0"/>
              <a:t>4 Almost Always; 3 Usually;  2 Seldom; and 1 Never</a:t>
            </a:r>
            <a:endParaRPr lang="en-US" sz="1800" dirty="0"/>
          </a:p>
          <a:p>
            <a:r>
              <a:rPr lang="en-US" sz="1800" dirty="0"/>
              <a:t> </a:t>
            </a:r>
          </a:p>
          <a:p>
            <a:r>
              <a:rPr lang="en-US" sz="1800" b="1" dirty="0">
                <a:highlight>
                  <a:srgbClr val="FFFF00"/>
                </a:highlight>
              </a:rPr>
              <a:t>1. Do you let people finish what they are trying to say before you speak? </a:t>
            </a:r>
          </a:p>
          <a:p>
            <a:r>
              <a:rPr lang="en-US" sz="1800" b="1" dirty="0">
                <a:highlight>
                  <a:srgbClr val="FFFF00"/>
                </a:highlight>
              </a:rPr>
              <a:t>2. If the person hesitates, do you try to encourage him/her… rather than start your reply? </a:t>
            </a:r>
          </a:p>
          <a:p>
            <a:r>
              <a:rPr lang="en-US" sz="1800" b="1" dirty="0">
                <a:highlight>
                  <a:srgbClr val="FFFF00"/>
                </a:highlight>
              </a:rPr>
              <a:t>3. Do you withhold judgement about the person’s idea until he/she has finished? </a:t>
            </a:r>
          </a:p>
          <a:p>
            <a:r>
              <a:rPr lang="en-US" sz="1800" b="1" dirty="0">
                <a:highlight>
                  <a:srgbClr val="FFFF00"/>
                </a:highlight>
              </a:rPr>
              <a:t>4. Can you listen fully even though you think you know what he/she is about to say? </a:t>
            </a:r>
          </a:p>
          <a:p>
            <a:endParaRPr lang="en-US" sz="1800" b="1" dirty="0"/>
          </a:p>
          <a:p>
            <a:r>
              <a:rPr lang="en-US" sz="2000" dirty="0">
                <a:solidFill>
                  <a:srgbClr val="FF0000"/>
                </a:solidFill>
              </a:rPr>
              <a:t>Continue inventory questions on next slide…</a:t>
            </a:r>
          </a:p>
        </p:txBody>
      </p:sp>
      <p:sp>
        <p:nvSpPr>
          <p:cNvPr id="4" name="Slide Number Placeholder 3"/>
          <p:cNvSpPr>
            <a:spLocks noGrp="1"/>
          </p:cNvSpPr>
          <p:nvPr>
            <p:ph type="sldNum" sz="quarter" idx="5"/>
          </p:nvPr>
        </p:nvSpPr>
        <p:spPr/>
        <p:txBody>
          <a:bodyPr/>
          <a:lstStyle/>
          <a:p>
            <a:fld id="{1D94A9CC-91BA-4D30-8CFB-B7A6E1279EEA}" type="slidenum">
              <a:rPr lang="en-US" smtClean="0"/>
              <a:t>134</a:t>
            </a:fld>
            <a:endParaRPr lang="en-US"/>
          </a:p>
        </p:txBody>
      </p:sp>
    </p:spTree>
    <p:extLst>
      <p:ext uri="{BB962C8B-B14F-4D97-AF65-F5344CB8AC3E}">
        <p14:creationId xmlns:p14="http://schemas.microsoft.com/office/powerpoint/2010/main" val="185802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6963" y="0"/>
            <a:ext cx="1876425" cy="1408113"/>
          </a:xfrm>
        </p:spPr>
      </p:sp>
      <p:sp>
        <p:nvSpPr>
          <p:cNvPr id="3" name="Notes Placeholder 2"/>
          <p:cNvSpPr>
            <a:spLocks noGrp="1"/>
          </p:cNvSpPr>
          <p:nvPr>
            <p:ph type="body" idx="1"/>
          </p:nvPr>
        </p:nvSpPr>
        <p:spPr>
          <a:xfrm>
            <a:off x="122698" y="0"/>
            <a:ext cx="6793373" cy="9202233"/>
          </a:xfrm>
        </p:spPr>
        <p:txBody>
          <a:bodyPr/>
          <a:lstStyle/>
          <a:p>
            <a:r>
              <a:rPr lang="en-US" b="1" dirty="0"/>
              <a:t>Slide #23: Listening Awareness Inventory</a:t>
            </a:r>
            <a:endParaRPr lang="en-US" dirty="0"/>
          </a:p>
          <a:p>
            <a:r>
              <a:rPr lang="en-US" dirty="0"/>
              <a:t> </a:t>
            </a:r>
            <a:r>
              <a:rPr lang="en-US" b="1" dirty="0"/>
              <a:t>Procedural Directions:</a:t>
            </a:r>
          </a:p>
          <a:p>
            <a:pPr marL="286607" indent="-286607">
              <a:buFont typeface="Arial" panose="020B0604020202020204" pitchFamily="34" charset="0"/>
              <a:buChar char="•"/>
            </a:pPr>
            <a:r>
              <a:rPr lang="en-US" dirty="0"/>
              <a:t>Show the slide. </a:t>
            </a:r>
          </a:p>
          <a:p>
            <a:r>
              <a:rPr lang="en-US" sz="1800" b="1" dirty="0"/>
              <a:t>Presenter Notes:</a:t>
            </a:r>
          </a:p>
          <a:p>
            <a:pPr marL="171964" indent="-171964">
              <a:buFont typeface="Arial" panose="020B0604020202020204" pitchFamily="34" charset="0"/>
              <a:buChar char="•"/>
            </a:pPr>
            <a:r>
              <a:rPr lang="en-US" sz="1800" dirty="0"/>
              <a:t>Inventory continued…</a:t>
            </a:r>
          </a:p>
          <a:p>
            <a:r>
              <a:rPr lang="en-US" sz="1800" b="1" dirty="0"/>
              <a:t>5. </a:t>
            </a:r>
            <a:r>
              <a:rPr lang="en-US" sz="1800" b="1" dirty="0">
                <a:highlight>
                  <a:srgbClr val="FFFF00"/>
                </a:highlight>
              </a:rPr>
              <a:t>Can you listen non-judgmentally even if you do not like the person who’s talking? </a:t>
            </a:r>
          </a:p>
          <a:p>
            <a:r>
              <a:rPr lang="en-US" sz="1800" b="1" dirty="0">
                <a:highlight>
                  <a:srgbClr val="FFFF00"/>
                </a:highlight>
              </a:rPr>
              <a:t>6. Do you stop what you’re doing and give full attention when listening? </a:t>
            </a:r>
          </a:p>
          <a:p>
            <a:r>
              <a:rPr lang="en-US" sz="1800" b="1" dirty="0">
                <a:highlight>
                  <a:srgbClr val="FFFF00"/>
                </a:highlight>
              </a:rPr>
              <a:t>7. Do you give the person appropriate head nods, and non-</a:t>
            </a:r>
            <a:r>
              <a:rPr lang="en-US" sz="1800" b="1" dirty="0" err="1">
                <a:highlight>
                  <a:srgbClr val="FFFF00"/>
                </a:highlight>
              </a:rPr>
              <a:t>verbals</a:t>
            </a:r>
            <a:r>
              <a:rPr lang="en-US" sz="1800" b="1" dirty="0">
                <a:highlight>
                  <a:srgbClr val="FFFF00"/>
                </a:highlight>
              </a:rPr>
              <a:t> to indicate that you are listening? </a:t>
            </a:r>
          </a:p>
          <a:p>
            <a:r>
              <a:rPr lang="en-US" sz="1800" b="1" dirty="0">
                <a:highlight>
                  <a:srgbClr val="FFFF00"/>
                </a:highlight>
              </a:rPr>
              <a:t>8. Do you listen fully regardless of the speaker’s manner of speaking? (i.e. grammar, accent, choice of words, etc.) </a:t>
            </a:r>
          </a:p>
          <a:p>
            <a:r>
              <a:rPr lang="en-US" sz="1800" b="1" dirty="0">
                <a:highlight>
                  <a:srgbClr val="FFFF00"/>
                </a:highlight>
              </a:rPr>
              <a:t>9. Do you question the person to clarify his/her ideas more fully? </a:t>
            </a:r>
          </a:p>
          <a:p>
            <a:r>
              <a:rPr lang="en-US" sz="1800" b="1" dirty="0">
                <a:highlight>
                  <a:srgbClr val="FFFF00"/>
                </a:highlight>
              </a:rPr>
              <a:t>10. Do you restate/paraphrase what is said and ask if you got it right? </a:t>
            </a:r>
          </a:p>
          <a:p>
            <a:pPr marL="171964" indent="-171964">
              <a:buFont typeface="Arial" panose="020B0604020202020204" pitchFamily="34" charset="0"/>
              <a:buChar char="•"/>
            </a:pPr>
            <a:r>
              <a:rPr lang="en-US" sz="1800" b="1" u="sng" dirty="0">
                <a:solidFill>
                  <a:srgbClr val="FF0000"/>
                </a:solidFill>
                <a:highlight>
                  <a:srgbClr val="FFFF00"/>
                </a:highlight>
              </a:rPr>
              <a:t>POLL #5 - Now see how you are doing</a:t>
            </a:r>
            <a:r>
              <a:rPr lang="en-US" sz="1800" u="sng" dirty="0">
                <a:solidFill>
                  <a:srgbClr val="FF0000"/>
                </a:solidFill>
                <a:highlight>
                  <a:srgbClr val="FFFF00"/>
                </a:highlight>
              </a:rPr>
              <a:t> – add up your points…</a:t>
            </a:r>
            <a:r>
              <a:rPr lang="en-US" sz="1800" b="1" u="sng" dirty="0">
                <a:solidFill>
                  <a:srgbClr val="FF0000"/>
                </a:solidFill>
                <a:highlight>
                  <a:srgbClr val="FFFF00"/>
                </a:highlight>
              </a:rPr>
              <a:t> </a:t>
            </a:r>
            <a:endParaRPr lang="en-US" sz="1800" u="sng" dirty="0">
              <a:solidFill>
                <a:srgbClr val="FF0000"/>
              </a:solidFill>
              <a:highlight>
                <a:srgbClr val="FFFF00"/>
              </a:highlight>
            </a:endParaRPr>
          </a:p>
          <a:p>
            <a:pPr lvl="1"/>
            <a:r>
              <a:rPr lang="en-US" sz="1800" b="1" dirty="0"/>
              <a:t>36-40 Points - Outstanding! </a:t>
            </a:r>
            <a:r>
              <a:rPr lang="en-US" sz="1800" dirty="0"/>
              <a:t>Truly attentive and trying to listen. Probably have the reputation of being a good listener. </a:t>
            </a:r>
          </a:p>
          <a:p>
            <a:pPr lvl="1"/>
            <a:r>
              <a:rPr lang="en-US" sz="1800" dirty="0"/>
              <a:t> </a:t>
            </a:r>
            <a:r>
              <a:rPr lang="en-US" sz="1800" b="1" dirty="0"/>
              <a:t>30-35 Points  - Very good.</a:t>
            </a:r>
            <a:r>
              <a:rPr lang="en-US" sz="1800" dirty="0"/>
              <a:t> With some effort, you could move into the upper range. Probably need to put more effort into attention and judgmental evaluation. </a:t>
            </a:r>
          </a:p>
          <a:p>
            <a:pPr lvl="1"/>
            <a:r>
              <a:rPr lang="en-US" sz="1800" dirty="0"/>
              <a:t> </a:t>
            </a:r>
            <a:r>
              <a:rPr lang="en-US" sz="1800" b="1" dirty="0"/>
              <a:t>26-29 Points - Need work.</a:t>
            </a:r>
            <a:r>
              <a:rPr lang="en-US" sz="1800" dirty="0"/>
              <a:t> Identify your lowest self-ratings and ask why you see yourself that way. Does this interfere with relationships? What would the pay-off be if you could improve? </a:t>
            </a:r>
          </a:p>
          <a:p>
            <a:pPr lvl="1"/>
            <a:r>
              <a:rPr lang="en-US" sz="1800" dirty="0"/>
              <a:t> </a:t>
            </a:r>
            <a:r>
              <a:rPr lang="en-US" sz="1800" b="1" dirty="0"/>
              <a:t>25 Points or below –Not great. </a:t>
            </a:r>
            <a:r>
              <a:rPr lang="en-US" sz="1800" dirty="0"/>
              <a:t>What would you gain if you could answer each question more positively? </a:t>
            </a:r>
          </a:p>
          <a:p>
            <a:pPr marL="171964" indent="-171964">
              <a:buFont typeface="Arial" panose="020B0604020202020204" pitchFamily="34" charset="0"/>
              <a:buChar char="•"/>
            </a:pPr>
            <a:r>
              <a:rPr lang="en-US" sz="1800" dirty="0"/>
              <a:t>If you are truly oriented toward becoming all that you can be, go back and try this one on for size: </a:t>
            </a:r>
          </a:p>
          <a:p>
            <a:pPr marL="630536" lvl="1" indent="-171964">
              <a:buFont typeface="Arial" panose="020B0604020202020204" pitchFamily="34" charset="0"/>
              <a:buChar char="•"/>
            </a:pPr>
            <a:r>
              <a:rPr lang="en-US" sz="1800" dirty="0"/>
              <a:t>Give this assessment to someone who knows you well (parent/sibling/friend/confidant) and ask them to give you feedback on each question in terms of how they observe your listening techniques.  </a:t>
            </a:r>
          </a:p>
          <a:p>
            <a:pPr marL="630536" lvl="1" indent="-171964">
              <a:buFont typeface="Arial" panose="020B0604020202020204" pitchFamily="34" charset="0"/>
              <a:buChar char="•"/>
            </a:pPr>
            <a:r>
              <a:rPr lang="en-US" sz="1800" dirty="0"/>
              <a:t>Accept this feedback without reading it defensively. It may be a learning experience for both of you. </a:t>
            </a:r>
          </a:p>
        </p:txBody>
      </p:sp>
      <p:sp>
        <p:nvSpPr>
          <p:cNvPr id="4" name="Slide Number Placeholder 3"/>
          <p:cNvSpPr>
            <a:spLocks noGrp="1"/>
          </p:cNvSpPr>
          <p:nvPr>
            <p:ph type="sldNum" sz="quarter" idx="5"/>
          </p:nvPr>
        </p:nvSpPr>
        <p:spPr/>
        <p:txBody>
          <a:bodyPr/>
          <a:lstStyle/>
          <a:p>
            <a:fld id="{1D94A9CC-91BA-4D30-8CFB-B7A6E1279EEA}" type="slidenum">
              <a:rPr lang="en-US" smtClean="0"/>
              <a:t>135</a:t>
            </a:fld>
            <a:endParaRPr lang="en-US"/>
          </a:p>
        </p:txBody>
      </p:sp>
    </p:spTree>
    <p:extLst>
      <p:ext uri="{BB962C8B-B14F-4D97-AF65-F5344CB8AC3E}">
        <p14:creationId xmlns:p14="http://schemas.microsoft.com/office/powerpoint/2010/main" val="169133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9038" y="109538"/>
            <a:ext cx="2955925" cy="2217737"/>
          </a:xfrm>
        </p:spPr>
      </p:sp>
      <p:sp>
        <p:nvSpPr>
          <p:cNvPr id="3" name="Notes Placeholder 2"/>
          <p:cNvSpPr>
            <a:spLocks noGrp="1"/>
          </p:cNvSpPr>
          <p:nvPr>
            <p:ph type="body" idx="1"/>
          </p:nvPr>
        </p:nvSpPr>
        <p:spPr>
          <a:xfrm>
            <a:off x="250192" y="950308"/>
            <a:ext cx="6512931" cy="8175518"/>
          </a:xfrm>
        </p:spPr>
        <p:txBody>
          <a:bodyPr/>
          <a:lstStyle/>
          <a:p>
            <a:r>
              <a:rPr lang="en-US" sz="1800" b="1" dirty="0"/>
              <a:t>Slide #24: Resources</a:t>
            </a:r>
            <a:endParaRPr lang="en-US" sz="1800" dirty="0"/>
          </a:p>
          <a:p>
            <a:r>
              <a:rPr lang="en-US" sz="1800" dirty="0"/>
              <a:t> </a:t>
            </a:r>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286607" indent="-286607" defTabSz="917143">
              <a:buFont typeface="Arial" panose="020B0604020202020204" pitchFamily="34" charset="0"/>
              <a:buChar char="•"/>
              <a:defRPr/>
            </a:pPr>
            <a:r>
              <a:rPr lang="en-US" sz="1800" dirty="0"/>
              <a:t>Here are some of the Section 8 resources, including how to structure effective meetings and how to lead effective meetings. </a:t>
            </a:r>
          </a:p>
          <a:p>
            <a:pPr marL="286607" indent="-286607">
              <a:buFont typeface="Arial" panose="020B0604020202020204" pitchFamily="34" charset="0"/>
              <a:buChar char="•"/>
            </a:pPr>
            <a:r>
              <a:rPr lang="en-US" sz="1800" dirty="0"/>
              <a:t>So many groups meet virtually lately – so the video on </a:t>
            </a:r>
            <a:r>
              <a:rPr lang="en-US" sz="1800" b="1" i="1" dirty="0"/>
              <a:t>Virtual Meetings Etiquette </a:t>
            </a:r>
            <a:r>
              <a:rPr lang="en-US" sz="1800" dirty="0"/>
              <a:t>is a good one.</a:t>
            </a:r>
          </a:p>
          <a:p>
            <a:r>
              <a:rPr lang="en-US" sz="1800" dirty="0"/>
              <a:t> ---------------------------------------------------------------------------------------- </a:t>
            </a:r>
            <a:endParaRPr lang="en-US" sz="1800" b="1" dirty="0"/>
          </a:p>
          <a:p>
            <a:pPr marL="68786"/>
            <a:r>
              <a:rPr lang="en-US" sz="1800" b="1" dirty="0"/>
              <a:t>Meeting Preparation: Lead Effective Meetings </a:t>
            </a:r>
            <a:r>
              <a:rPr lang="en-US" sz="1800" dirty="0"/>
              <a:t>(video-6:24)</a:t>
            </a:r>
          </a:p>
          <a:p>
            <a:pPr marL="68786"/>
            <a:r>
              <a:rPr lang="en-US" sz="1800" b="1" dirty="0">
                <a:hlinkClick r:id="rId3"/>
              </a:rPr>
              <a:t>https://www.youtube.com/watch?v=itdYBXrJm-8</a:t>
            </a:r>
            <a:endParaRPr lang="en-US" sz="1800" b="1" dirty="0"/>
          </a:p>
          <a:p>
            <a:pPr marL="68786"/>
            <a:r>
              <a:rPr lang="en-US" sz="1800" b="1" dirty="0"/>
              <a:t>Meeting Facilitation Tips: How to Facilitate Your 1</a:t>
            </a:r>
            <a:r>
              <a:rPr lang="en-US" sz="1800" b="1" baseline="30000" dirty="0"/>
              <a:t>st</a:t>
            </a:r>
            <a:r>
              <a:rPr lang="en-US" sz="1800" b="1" dirty="0"/>
              <a:t> Meeting           </a:t>
            </a:r>
            <a:r>
              <a:rPr lang="en-US" sz="1800" dirty="0"/>
              <a:t>(video-6:07)</a:t>
            </a:r>
            <a:r>
              <a:rPr lang="en-US" sz="1800" u="sng" dirty="0">
                <a:hlinkClick r:id="rId4"/>
              </a:rPr>
              <a:t> </a:t>
            </a:r>
            <a:r>
              <a:rPr lang="en-US" sz="1800" b="1" u="sng" dirty="0">
                <a:hlinkClick r:id="rId4"/>
              </a:rPr>
              <a:t>https://www.youtube.com/watch?v=oPZJQ-Mhwq0</a:t>
            </a:r>
            <a:endParaRPr lang="en-US" sz="1800" b="1" u="sng" dirty="0"/>
          </a:p>
          <a:p>
            <a:pPr marL="68786"/>
            <a:r>
              <a:rPr lang="en-US" sz="1800" b="1" dirty="0"/>
              <a:t>Applying Results-Based Facilitation in Virtual Settings (Annie E. Casey Foundation) </a:t>
            </a:r>
            <a:r>
              <a:rPr lang="en-US" sz="1800" dirty="0"/>
              <a:t>) </a:t>
            </a:r>
            <a:r>
              <a:rPr lang="en-US" sz="1800" b="1" dirty="0">
                <a:hlinkClick r:id="rId5"/>
              </a:rPr>
              <a:t>https://www.aecf.org/blog/applying-results-based-facilitation-skills-in-virtual-meetings</a:t>
            </a:r>
            <a:endParaRPr lang="en-US" sz="1800" b="1" dirty="0"/>
          </a:p>
          <a:p>
            <a:pPr marL="68786"/>
            <a:r>
              <a:rPr lang="en-US" sz="1800" b="1" dirty="0">
                <a:highlight>
                  <a:srgbClr val="FFFF00"/>
                </a:highlight>
              </a:rPr>
              <a:t>Virtual Meetings Etiquette-Do’s &amp; Don’ts </a:t>
            </a:r>
            <a:r>
              <a:rPr lang="en-US" sz="1800" dirty="0"/>
              <a:t>(video-7:56) </a:t>
            </a:r>
            <a:r>
              <a:rPr lang="en-US" sz="1800" b="1" dirty="0">
                <a:hlinkClick r:id="rId6"/>
              </a:rPr>
              <a:t>https://www.youtube.com/watch?v=HYUVXQfaVp0</a:t>
            </a:r>
            <a:endParaRPr lang="en-US" sz="1800" b="1" dirty="0"/>
          </a:p>
          <a:p>
            <a:pPr marL="68786"/>
            <a:r>
              <a:rPr lang="en-US" sz="1800" b="1" dirty="0"/>
              <a:t>Developing Facilitation Skills Toolkit</a:t>
            </a:r>
          </a:p>
          <a:p>
            <a:pPr marL="68786"/>
            <a:r>
              <a:rPr lang="en-US" sz="1600" b="1" u="sng" dirty="0">
                <a:hlinkClick r:id="rId7"/>
              </a:rPr>
              <a:t>http://ctb.ku.edu/en/tablecontents/sub_section_main_1154.aspx</a:t>
            </a:r>
            <a:endParaRPr lang="en-US" sz="1600" b="1" dirty="0"/>
          </a:p>
          <a:p>
            <a:pPr marL="68786"/>
            <a:r>
              <a:rPr lang="en-US" sz="1800" b="1" dirty="0"/>
              <a:t>Planning and Structuring Effective Meetings - Skills You Need  </a:t>
            </a:r>
            <a:r>
              <a:rPr lang="en-US" sz="1800" b="1" u="sng" dirty="0">
                <a:hlinkClick r:id="rId8"/>
              </a:rPr>
              <a:t>http://www.skillsyouneed.com/ips/meetings.html</a:t>
            </a:r>
            <a:endParaRPr lang="en-US" sz="1800" b="1" dirty="0"/>
          </a:p>
          <a:p>
            <a:pPr marL="68786"/>
            <a:r>
              <a:rPr lang="en-US" sz="1800" b="1" dirty="0"/>
              <a:t>Forming, Storming, Norming, and Performing: Model for Nurturing a Team to High Performance </a:t>
            </a:r>
            <a:r>
              <a:rPr lang="en-US" sz="1800" dirty="0"/>
              <a:t>(incl. video-1:58)</a:t>
            </a:r>
            <a:r>
              <a:rPr lang="en-US" sz="1800" b="1" u="sng" dirty="0">
                <a:hlinkClick r:id="rId9"/>
              </a:rPr>
              <a:t> http://www.mindtools.com/pages/article/newLDR_86.htm</a:t>
            </a:r>
            <a:endParaRPr lang="en-US" sz="1800" b="1"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136</a:t>
            </a:fld>
            <a:endParaRPr lang="en-US"/>
          </a:p>
        </p:txBody>
      </p:sp>
    </p:spTree>
    <p:extLst>
      <p:ext uri="{BB962C8B-B14F-4D97-AF65-F5344CB8AC3E}">
        <p14:creationId xmlns:p14="http://schemas.microsoft.com/office/powerpoint/2010/main" val="1980498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9038" y="109538"/>
            <a:ext cx="2955925" cy="2217737"/>
          </a:xfrm>
        </p:spPr>
      </p:sp>
      <p:sp>
        <p:nvSpPr>
          <p:cNvPr id="3" name="Notes Placeholder 2"/>
          <p:cNvSpPr>
            <a:spLocks noGrp="1"/>
          </p:cNvSpPr>
          <p:nvPr>
            <p:ph type="body" idx="1"/>
          </p:nvPr>
        </p:nvSpPr>
        <p:spPr>
          <a:xfrm>
            <a:off x="250192" y="950308"/>
            <a:ext cx="6512931" cy="8175518"/>
          </a:xfrm>
        </p:spPr>
        <p:txBody>
          <a:bodyPr/>
          <a:lstStyle/>
          <a:p>
            <a:r>
              <a:rPr lang="en-US" sz="1800" b="1" dirty="0"/>
              <a:t>Slide #25: Resources</a:t>
            </a:r>
            <a:endParaRPr lang="en-US" sz="1800" dirty="0"/>
          </a:p>
          <a:p>
            <a:r>
              <a:rPr lang="en-US" sz="1800" dirty="0"/>
              <a:t> </a:t>
            </a:r>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286607" indent="-286607">
              <a:buFont typeface="Arial" panose="020B0604020202020204" pitchFamily="34" charset="0"/>
              <a:buChar char="•"/>
            </a:pPr>
            <a:r>
              <a:rPr lang="en-US" sz="1800" dirty="0"/>
              <a:t>Here are some additional resources – include some good resources on active listening and what to do if conflict arises in your group.   </a:t>
            </a:r>
          </a:p>
          <a:p>
            <a:pPr marL="286607" indent="-286607">
              <a:buFont typeface="Arial" panose="020B0604020202020204" pitchFamily="34" charset="0"/>
              <a:buChar char="•"/>
            </a:pPr>
            <a:r>
              <a:rPr lang="en-US" sz="1800" dirty="0"/>
              <a:t>The 2</a:t>
            </a:r>
            <a:r>
              <a:rPr lang="en-US" sz="1800" baseline="30000" dirty="0"/>
              <a:t>nd</a:t>
            </a:r>
            <a:r>
              <a:rPr lang="en-US" sz="1800" dirty="0"/>
              <a:t> on this list, </a:t>
            </a:r>
            <a:r>
              <a:rPr lang="en-US" sz="1800" b="1" dirty="0">
                <a:highlight>
                  <a:srgbClr val="FFFF00"/>
                </a:highlight>
              </a:rPr>
              <a:t>Working with Emotion</a:t>
            </a:r>
            <a:r>
              <a:rPr lang="en-US" sz="1800" dirty="0"/>
              <a:t>, is a great, short video produced by the WI Special Education Mediation System. </a:t>
            </a:r>
          </a:p>
          <a:p>
            <a:pPr marL="286607" indent="-286607">
              <a:buFont typeface="Arial" panose="020B0604020202020204" pitchFamily="34" charset="0"/>
              <a:buChar char="•"/>
            </a:pPr>
            <a:r>
              <a:rPr lang="en-US" sz="1800" dirty="0"/>
              <a:t>I love the 2 short videos on  </a:t>
            </a:r>
            <a:r>
              <a:rPr lang="en-US" sz="1800" b="1" dirty="0">
                <a:highlight>
                  <a:srgbClr val="FFFF00"/>
                </a:highlight>
              </a:rPr>
              <a:t>Listening Skills </a:t>
            </a:r>
            <a:r>
              <a:rPr lang="en-US" sz="1800" dirty="0"/>
              <a:t>and </a:t>
            </a:r>
            <a:r>
              <a:rPr lang="en-US" sz="1800" b="1" dirty="0">
                <a:highlight>
                  <a:srgbClr val="FFFF00"/>
                </a:highlight>
              </a:rPr>
              <a:t>Paraphrasing</a:t>
            </a:r>
            <a:r>
              <a:rPr lang="en-US" sz="1800" dirty="0"/>
              <a:t>.</a:t>
            </a:r>
          </a:p>
          <a:p>
            <a:r>
              <a:rPr lang="en-US" sz="1800" b="1" dirty="0"/>
              <a:t>------------------------------------------------------------------------------------</a:t>
            </a:r>
          </a:p>
          <a:p>
            <a:pPr marL="68786"/>
            <a:r>
              <a:rPr lang="en-US" sz="1800" b="1" dirty="0"/>
              <a:t>Conflict Resolution: Using the Interest-based Rational Approach </a:t>
            </a:r>
            <a:r>
              <a:rPr lang="en-US" sz="1800" dirty="0"/>
              <a:t>(incl. video-2:57)</a:t>
            </a:r>
            <a:r>
              <a:rPr lang="en-US" sz="1800" u="sng" dirty="0">
                <a:hlinkClick r:id="rId3"/>
              </a:rPr>
              <a:t> </a:t>
            </a:r>
            <a:r>
              <a:rPr lang="en-US" sz="1800" b="1" u="sng" dirty="0">
                <a:hlinkClick r:id="rId3"/>
              </a:rPr>
              <a:t>http://www.mindtools.com/pages/article/newLDR_81.htm</a:t>
            </a:r>
            <a:endParaRPr lang="en-US" sz="1800" b="1" dirty="0"/>
          </a:p>
          <a:p>
            <a:pPr marL="68786"/>
            <a:r>
              <a:rPr lang="en-US" sz="1800" b="1" dirty="0">
                <a:highlight>
                  <a:srgbClr val="FFFF00"/>
                </a:highlight>
              </a:rPr>
              <a:t>When Conflict Arises: Working with Emotion </a:t>
            </a:r>
            <a:r>
              <a:rPr lang="en-US" sz="1800" dirty="0">
                <a:highlight>
                  <a:srgbClr val="FFFF00"/>
                </a:highlight>
              </a:rPr>
              <a:t>(video-16:21)</a:t>
            </a:r>
          </a:p>
          <a:p>
            <a:pPr marL="68786"/>
            <a:r>
              <a:rPr lang="en-US" sz="1800" b="1" dirty="0">
                <a:highlight>
                  <a:srgbClr val="FFFF00"/>
                </a:highlight>
                <a:hlinkClick r:id="rId4"/>
              </a:rPr>
              <a:t>https://www.wsems.us/multimedia/videos/when-conflict-arises/</a:t>
            </a:r>
            <a:endParaRPr lang="en-US" sz="1800" b="1" dirty="0">
              <a:highlight>
                <a:srgbClr val="FFFF00"/>
              </a:highlight>
            </a:endParaRPr>
          </a:p>
          <a:p>
            <a:pPr marL="51589"/>
            <a:r>
              <a:rPr lang="en-US" sz="1800" b="1" dirty="0">
                <a:cs typeface="Calibri" panose="020F0502020204030204" pitchFamily="34" charset="0"/>
              </a:rPr>
              <a:t>Handling Disagreements Productively </a:t>
            </a:r>
            <a:r>
              <a:rPr lang="en-US" sz="1800" b="1" dirty="0">
                <a:cs typeface="Calibri" panose="020F0502020204030204" pitchFamily="34" charset="0"/>
                <a:hlinkClick r:id="rId5"/>
              </a:rPr>
              <a:t>http://parents-teachers.com/lib/Disagreements_Between_Parents_And_Teachers_-_Handling_Them_Productively/</a:t>
            </a:r>
            <a:endParaRPr lang="en-US" sz="1800" b="1" dirty="0">
              <a:cs typeface="Calibri" panose="020F0502020204030204" pitchFamily="34" charset="0"/>
            </a:endParaRPr>
          </a:p>
          <a:p>
            <a:pPr marL="51589"/>
            <a:r>
              <a:rPr lang="en-US" sz="1800" b="1" dirty="0">
                <a:cs typeface="Calibri" panose="020F0502020204030204" pitchFamily="34" charset="0"/>
              </a:rPr>
              <a:t>The Big Bang Theory on Active Listening </a:t>
            </a:r>
            <a:r>
              <a:rPr lang="en-US" sz="1800" dirty="0">
                <a:cs typeface="Calibri" panose="020F0502020204030204" pitchFamily="34" charset="0"/>
              </a:rPr>
              <a:t>(video-1:55) </a:t>
            </a:r>
            <a:r>
              <a:rPr lang="en-US" sz="1800" b="1" dirty="0">
                <a:cs typeface="Calibri" panose="020F0502020204030204" pitchFamily="34" charset="0"/>
                <a:hlinkClick r:id="rId6"/>
              </a:rPr>
              <a:t>https://www.youtube.com/watch?v=3_dAkDsBQyk</a:t>
            </a:r>
            <a:endParaRPr lang="en-US" sz="1800" b="1" dirty="0">
              <a:cs typeface="Calibri" panose="020F0502020204030204" pitchFamily="34" charset="0"/>
            </a:endParaRPr>
          </a:p>
          <a:p>
            <a:pPr marL="51589"/>
            <a:r>
              <a:rPr lang="en-US" sz="1800" b="1" dirty="0">
                <a:cs typeface="Calibri" panose="020F0502020204030204" pitchFamily="34" charset="0"/>
              </a:rPr>
              <a:t>5 Ways to Listen Better</a:t>
            </a:r>
            <a:r>
              <a:rPr lang="en-US" sz="1800" dirty="0">
                <a:cs typeface="Calibri" panose="020F0502020204030204" pitchFamily="34" charset="0"/>
              </a:rPr>
              <a:t>(TED Talk video-7:51) </a:t>
            </a:r>
            <a:r>
              <a:rPr lang="en-US" sz="1800" b="1" dirty="0">
                <a:cs typeface="Calibri" panose="020F0502020204030204" pitchFamily="34" charset="0"/>
                <a:hlinkClick r:id="rId7"/>
              </a:rPr>
              <a:t>https://www.youtube.com/watch?v=cSohjlYQI2A</a:t>
            </a:r>
            <a:endParaRPr lang="en-US" sz="1800" b="1" dirty="0">
              <a:cs typeface="Calibri" panose="020F0502020204030204" pitchFamily="34" charset="0"/>
            </a:endParaRPr>
          </a:p>
          <a:p>
            <a:pPr marL="51589"/>
            <a:r>
              <a:rPr lang="en-US" sz="1800" b="1" dirty="0">
                <a:highlight>
                  <a:srgbClr val="FFFF00"/>
                </a:highlight>
                <a:cs typeface="Calibri" panose="020F0502020204030204" pitchFamily="34" charset="0"/>
              </a:rPr>
              <a:t>Listening Skills </a:t>
            </a:r>
            <a:r>
              <a:rPr lang="en-US" sz="1800" dirty="0">
                <a:cs typeface="Calibri" panose="020F0502020204030204" pitchFamily="34" charset="0"/>
              </a:rPr>
              <a:t>(video-7:48) </a:t>
            </a:r>
            <a:r>
              <a:rPr lang="en-US" sz="1800" b="1" dirty="0">
                <a:cs typeface="Calibri" panose="020F0502020204030204" pitchFamily="34" charset="0"/>
                <a:hlinkClick r:id="rId8"/>
              </a:rPr>
              <a:t>https://www.youtube.com/watch?v=B8EJVcRJSXo</a:t>
            </a:r>
            <a:endParaRPr lang="en-US" sz="1800" b="1" dirty="0">
              <a:cs typeface="Calibri" panose="020F0502020204030204" pitchFamily="34" charset="0"/>
            </a:endParaRPr>
          </a:p>
          <a:p>
            <a:pPr marL="51589"/>
            <a:r>
              <a:rPr lang="en-US" sz="1800" b="1" dirty="0">
                <a:highlight>
                  <a:srgbClr val="FFFF00"/>
                </a:highlight>
                <a:cs typeface="Calibri" panose="020F0502020204030204" pitchFamily="34" charset="0"/>
              </a:rPr>
              <a:t>Communicate - Paraphrasing </a:t>
            </a:r>
            <a:r>
              <a:rPr lang="en-US" sz="1800" dirty="0">
                <a:cs typeface="Calibri" panose="020F0502020204030204" pitchFamily="34" charset="0"/>
              </a:rPr>
              <a:t>(video-3:42) </a:t>
            </a:r>
            <a:r>
              <a:rPr lang="en-US" sz="1800" b="1" dirty="0">
                <a:cs typeface="Calibri" panose="020F0502020204030204" pitchFamily="34" charset="0"/>
                <a:hlinkClick r:id="rId9"/>
              </a:rPr>
              <a:t>https://www.youtube.com/watch?v=5JL2iizK2c0</a:t>
            </a:r>
            <a:endParaRPr lang="en-US" sz="1800" b="1" dirty="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137</a:t>
            </a:fld>
            <a:endParaRPr lang="en-US"/>
          </a:p>
        </p:txBody>
      </p:sp>
    </p:spTree>
    <p:extLst>
      <p:ext uri="{BB962C8B-B14F-4D97-AF65-F5344CB8AC3E}">
        <p14:creationId xmlns:p14="http://schemas.microsoft.com/office/powerpoint/2010/main" val="3448661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32313" y="341313"/>
            <a:ext cx="2262187" cy="1695450"/>
          </a:xfrm>
        </p:spPr>
      </p:sp>
      <p:sp>
        <p:nvSpPr>
          <p:cNvPr id="3" name="Notes Placeholder 2"/>
          <p:cNvSpPr>
            <a:spLocks noGrp="1"/>
          </p:cNvSpPr>
          <p:nvPr>
            <p:ph type="body" idx="1"/>
          </p:nvPr>
        </p:nvSpPr>
        <p:spPr>
          <a:xfrm>
            <a:off x="110325" y="912632"/>
            <a:ext cx="6687583" cy="8501313"/>
          </a:xfrm>
        </p:spPr>
        <p:txBody>
          <a:bodyPr/>
          <a:lstStyle/>
          <a:p>
            <a:r>
              <a:rPr lang="en-US" sz="1800" b="1" dirty="0"/>
              <a:t>Presenter Notes:</a:t>
            </a:r>
          </a:p>
          <a:p>
            <a:pPr defTabSz="898369" fontAlgn="base">
              <a:defRPr/>
            </a:pPr>
            <a:r>
              <a:rPr lang="en-US" sz="1400" b="1" dirty="0">
                <a:solidFill>
                  <a:prstClr val="black"/>
                </a:solidFill>
                <a:cs typeface="Arial" panose="020B0604020202020204" pitchFamily="34" charset="0"/>
              </a:rPr>
              <a:t>Slide 38.  Where to go from here?</a:t>
            </a:r>
          </a:p>
          <a:p>
            <a:pPr marL="168444" indent="-168444">
              <a:buFont typeface="Arial" panose="020B0604020202020204" pitchFamily="34" charset="0"/>
              <a:buChar char="•"/>
            </a:pPr>
            <a:r>
              <a:rPr lang="en-US" sz="1400" dirty="0">
                <a:cs typeface="Arial" panose="020B0604020202020204" pitchFamily="34" charset="0"/>
              </a:rPr>
              <a:t>Show slide.</a:t>
            </a:r>
          </a:p>
          <a:p>
            <a:r>
              <a:rPr lang="en-US" sz="1800" b="1" dirty="0">
                <a:cs typeface="Arial" panose="020B0604020202020204" pitchFamily="34" charset="0"/>
              </a:rPr>
              <a:t>Presenter Notes:</a:t>
            </a:r>
          </a:p>
          <a:p>
            <a:pPr marL="172480" indent="-172480">
              <a:buFont typeface="Arial" panose="020B0604020202020204" pitchFamily="34" charset="0"/>
              <a:buChar char="•"/>
            </a:pPr>
            <a:r>
              <a:rPr lang="en-US" sz="1800" dirty="0">
                <a:cs typeface="Arial" panose="020B0604020202020204" pitchFamily="34" charset="0"/>
              </a:rPr>
              <a:t>So, where do you go from here?</a:t>
            </a:r>
          </a:p>
          <a:p>
            <a:pPr marL="172480" indent="-172480">
              <a:buFont typeface="Arial" panose="020B0604020202020204" pitchFamily="34" charset="0"/>
              <a:buChar char="•"/>
            </a:pPr>
            <a:r>
              <a:rPr lang="en-US" sz="1800" dirty="0">
                <a:cs typeface="Arial" panose="020B0604020202020204" pitchFamily="34" charset="0"/>
              </a:rPr>
              <a:t>I want to remind you about the SOG website – where you can find the online learning platform for all 8 SOG Sections 24/7. </a:t>
            </a:r>
          </a:p>
          <a:p>
            <a:pPr marL="172480" indent="-172480">
              <a:buFont typeface="Arial" panose="020B0604020202020204" pitchFamily="34" charset="0"/>
              <a:buChar char="•"/>
            </a:pPr>
            <a:r>
              <a:rPr lang="en-US" sz="1800" dirty="0">
                <a:cs typeface="Arial" panose="020B0604020202020204" pitchFamily="34" charset="0"/>
              </a:rPr>
              <a:t>And remember, all 5 webinars in this series were recorded, you can get the recording </a:t>
            </a:r>
            <a:r>
              <a:rPr lang="en-US" sz="1800" dirty="0">
                <a:solidFill>
                  <a:prstClr val="black"/>
                </a:solidFill>
                <a:cs typeface="Arial" panose="020B0604020202020204" pitchFamily="34" charset="0"/>
              </a:rPr>
              <a:t>links from WI FACETS.</a:t>
            </a:r>
          </a:p>
          <a:p>
            <a:pPr marL="172480" indent="-172480">
              <a:buFont typeface="Arial" panose="020B0604020202020204" pitchFamily="34" charset="0"/>
              <a:buChar char="•"/>
            </a:pPr>
            <a:r>
              <a:rPr lang="en-US" sz="1800" dirty="0">
                <a:solidFill>
                  <a:prstClr val="black"/>
                </a:solidFill>
                <a:cs typeface="Arial" panose="020B0604020202020204" pitchFamily="34" charset="0"/>
              </a:rPr>
              <a:t>And, you can go to the WI FACETS website and register for more webinars.  </a:t>
            </a:r>
          </a:p>
          <a:p>
            <a:endParaRPr lang="en-US" sz="1800" dirty="0"/>
          </a:p>
          <a:p>
            <a:endParaRPr lang="en-US" sz="1800" dirty="0"/>
          </a:p>
          <a:p>
            <a:endParaRPr lang="en-US" sz="1800" dirty="0"/>
          </a:p>
          <a:p>
            <a:pPr marL="168444" indent="-168444" defTabSz="898369">
              <a:buFont typeface="Arial" panose="020B0604020202020204" pitchFamily="34" charset="0"/>
              <a:buChar char="•"/>
              <a:defRPr/>
            </a:pPr>
            <a:endParaRPr lang="en-US" sz="1800" dirty="0">
              <a:cs typeface="Arial" panose="020B0604020202020204" pitchFamily="34" charset="0"/>
            </a:endParaRPr>
          </a:p>
          <a:p>
            <a:pPr marL="168444" indent="-168444" defTabSz="898369">
              <a:buFont typeface="Arial" panose="020B0604020202020204" pitchFamily="34" charset="0"/>
              <a:buChar char="•"/>
              <a:defRPr/>
            </a:pPr>
            <a:endParaRPr lang="en-US" sz="1800" dirty="0">
              <a:cs typeface="Arial" panose="020B0604020202020204" pitchFamily="34" charset="0"/>
            </a:endParaRPr>
          </a:p>
          <a:p>
            <a:pPr marL="168444" indent="-168444" defTabSz="898369">
              <a:buFont typeface="Arial" panose="020B0604020202020204" pitchFamily="34" charset="0"/>
              <a:buChar char="•"/>
              <a:defRPr/>
            </a:pPr>
            <a:endParaRPr lang="en-US" sz="1800" dirty="0">
              <a:cs typeface="Arial" panose="020B0604020202020204" pitchFamily="34" charset="0"/>
            </a:endParaRPr>
          </a:p>
          <a:p>
            <a:pPr marL="169964" indent="-169964" defTabSz="906478">
              <a:buFont typeface="Arial" panose="020B0604020202020204" pitchFamily="34" charset="0"/>
              <a:buChar char="•"/>
              <a:defRPr/>
            </a:pPr>
            <a:endParaRPr lang="en-US" sz="1800" dirty="0">
              <a:solidFill>
                <a:prstClr val="black"/>
              </a:solidFill>
            </a:endParaRPr>
          </a:p>
          <a:p>
            <a:endParaRPr lang="en-US" dirty="0"/>
          </a:p>
        </p:txBody>
      </p:sp>
    </p:spTree>
    <p:extLst>
      <p:ext uri="{BB962C8B-B14F-4D97-AF65-F5344CB8AC3E}">
        <p14:creationId xmlns:p14="http://schemas.microsoft.com/office/powerpoint/2010/main" val="1277863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49213"/>
            <a:ext cx="4549775" cy="3411537"/>
          </a:xfrm>
        </p:spPr>
      </p:sp>
      <p:sp>
        <p:nvSpPr>
          <p:cNvPr id="3" name="Notes Placeholder 2"/>
          <p:cNvSpPr>
            <a:spLocks noGrp="1"/>
          </p:cNvSpPr>
          <p:nvPr>
            <p:ph type="body" idx="1"/>
          </p:nvPr>
        </p:nvSpPr>
        <p:spPr>
          <a:xfrm>
            <a:off x="742402" y="3666961"/>
            <a:ext cx="6029387" cy="5315086"/>
          </a:xfrm>
        </p:spPr>
        <p:txBody>
          <a:bodyPr/>
          <a:lstStyle/>
          <a:p>
            <a:r>
              <a:rPr lang="en-US" sz="1800" b="1" dirty="0"/>
              <a:t>Presenter Notes:</a:t>
            </a:r>
          </a:p>
          <a:p>
            <a:r>
              <a:rPr lang="en-US" sz="1800" dirty="0"/>
              <a:t>Before we end today, I just want to give a “heads up” plug for this fantastic upcoming 4-part workshop series. </a:t>
            </a:r>
          </a:p>
          <a:p>
            <a:endParaRPr lang="en-US" sz="1800" dirty="0"/>
          </a:p>
          <a:p>
            <a:r>
              <a:rPr lang="en-US" sz="1800" dirty="0"/>
              <a:t>These 4 workshops will dive deeper into the Serving on Groups guidebook to make this resource even more relevant for your advocacy journey. </a:t>
            </a:r>
          </a:p>
          <a:p>
            <a:endParaRPr lang="en-US" sz="1800" dirty="0"/>
          </a:p>
          <a:p>
            <a:r>
              <a:rPr lang="en-US" sz="1800" dirty="0"/>
              <a:t>This FREE series is co-sponsored by WI FACETS and WSPEI (WI Statewide Parent-Educator Initiative).</a:t>
            </a:r>
          </a:p>
          <a:p>
            <a:endParaRPr lang="en-US" sz="1800" dirty="0"/>
          </a:p>
          <a:p>
            <a:r>
              <a:rPr lang="en-US" sz="1800" dirty="0"/>
              <a:t> The series will take place on 4 Wednesdays in a row, </a:t>
            </a:r>
            <a:r>
              <a:rPr lang="en-US" sz="1800" dirty="0">
                <a:highlight>
                  <a:srgbClr val="FFFF00"/>
                </a:highlight>
              </a:rPr>
              <a:t>starting Feb. 8</a:t>
            </a:r>
            <a:r>
              <a:rPr lang="en-US" sz="1800" baseline="30000" dirty="0">
                <a:highlight>
                  <a:srgbClr val="FFFF00"/>
                </a:highlight>
              </a:rPr>
              <a:t>th</a:t>
            </a:r>
            <a:r>
              <a:rPr lang="en-US" sz="1800" dirty="0">
                <a:highlight>
                  <a:srgbClr val="FFFF00"/>
                </a:highlight>
              </a:rPr>
              <a:t> </a:t>
            </a:r>
            <a:r>
              <a:rPr lang="en-US" sz="1800" dirty="0"/>
              <a:t>Each session is from 6-8 pm via Zoom. It is hoped that you can commit to attending all 4 sessions in the series. </a:t>
            </a:r>
          </a:p>
          <a:p>
            <a:endParaRPr lang="en-US" sz="1800" dirty="0"/>
          </a:p>
          <a:p>
            <a:r>
              <a:rPr lang="en-US" sz="1800" dirty="0"/>
              <a:t>Contact Cheri </a:t>
            </a:r>
            <a:r>
              <a:rPr lang="en-US" sz="1800" dirty="0" err="1"/>
              <a:t>Sylla</a:t>
            </a:r>
            <a:r>
              <a:rPr lang="en-US" sz="1800" dirty="0"/>
              <a:t> – email on the screen – to register.</a:t>
            </a:r>
          </a:p>
          <a:p>
            <a:endParaRPr lang="en-US" sz="1800" dirty="0"/>
          </a:p>
        </p:txBody>
      </p:sp>
      <p:sp>
        <p:nvSpPr>
          <p:cNvPr id="4" name="Slide Number Placeholder 3"/>
          <p:cNvSpPr>
            <a:spLocks noGrp="1"/>
          </p:cNvSpPr>
          <p:nvPr>
            <p:ph type="sldNum" sz="quarter" idx="5"/>
          </p:nvPr>
        </p:nvSpPr>
        <p:spPr/>
        <p:txBody>
          <a:bodyPr/>
          <a:lstStyle/>
          <a:p>
            <a:fld id="{1D94A9CC-91BA-4D30-8CFB-B7A6E1279EEA}" type="slidenum">
              <a:rPr lang="en-US" smtClean="0"/>
              <a:t>139</a:t>
            </a:fld>
            <a:endParaRPr lang="en-US"/>
          </a:p>
        </p:txBody>
      </p:sp>
    </p:spTree>
    <p:extLst>
      <p:ext uri="{BB962C8B-B14F-4D97-AF65-F5344CB8AC3E}">
        <p14:creationId xmlns:p14="http://schemas.microsoft.com/office/powerpoint/2010/main" val="3971642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0450" y="185738"/>
            <a:ext cx="2047875" cy="1536700"/>
          </a:xfrm>
        </p:spPr>
      </p:sp>
      <p:sp>
        <p:nvSpPr>
          <p:cNvPr id="4" name="Slide Number Placeholder 3"/>
          <p:cNvSpPr>
            <a:spLocks noGrp="1"/>
          </p:cNvSpPr>
          <p:nvPr>
            <p:ph type="sldNum" sz="quarter" idx="5"/>
          </p:nvPr>
        </p:nvSpPr>
        <p:spPr/>
        <p:txBody>
          <a:bodyPr/>
          <a:lstStyle/>
          <a:p>
            <a:fld id="{1D94A9CC-91BA-4D30-8CFB-B7A6E1279EEA}" type="slidenum">
              <a:rPr lang="en-US" smtClean="0"/>
              <a:t>140</a:t>
            </a:fld>
            <a:endParaRPr lang="en-US" dirty="0"/>
          </a:p>
        </p:txBody>
      </p:sp>
      <p:sp>
        <p:nvSpPr>
          <p:cNvPr id="6" name="TextBox 5">
            <a:extLst>
              <a:ext uri="{FF2B5EF4-FFF2-40B4-BE49-F238E27FC236}">
                <a16:creationId xmlns:a16="http://schemas.microsoft.com/office/drawing/2014/main" id="{6CDA6A54-D8BF-45CD-C5FC-95D68AE7D8CF}"/>
              </a:ext>
            </a:extLst>
          </p:cNvPr>
          <p:cNvSpPr txBox="1"/>
          <p:nvPr/>
        </p:nvSpPr>
        <p:spPr>
          <a:xfrm>
            <a:off x="263820" y="339975"/>
            <a:ext cx="6654689" cy="7114611"/>
          </a:xfrm>
          <a:prstGeom prst="rect">
            <a:avLst/>
          </a:prstGeom>
          <a:noFill/>
        </p:spPr>
        <p:txBody>
          <a:bodyPr wrap="square" lIns="92820" tIns="46410" rIns="92820" bIns="46410">
            <a:spAutoFit/>
          </a:bodyPr>
          <a:lstStyle/>
          <a:p>
            <a:r>
              <a:rPr lang="en-US" b="1" dirty="0"/>
              <a:t>Slide #30:  </a:t>
            </a:r>
            <a:r>
              <a:rPr lang="en-US" dirty="0"/>
              <a:t>Evaluation</a:t>
            </a:r>
          </a:p>
          <a:p>
            <a:r>
              <a:rPr lang="en-US" dirty="0"/>
              <a:t> </a:t>
            </a:r>
            <a:r>
              <a:rPr lang="en-US" b="1" dirty="0"/>
              <a:t>Procedural Directions:</a:t>
            </a:r>
            <a:endParaRPr lang="en-US" dirty="0"/>
          </a:p>
          <a:p>
            <a:pPr marL="226621" indent="-226621">
              <a:buFont typeface="+mj-lt"/>
              <a:buAutoNum type="arabicPeriod"/>
            </a:pPr>
            <a:r>
              <a:rPr lang="en-US" dirty="0"/>
              <a:t>Share info from presenter notes.</a:t>
            </a:r>
          </a:p>
          <a:p>
            <a:endParaRPr lang="en-US" sz="1100" dirty="0"/>
          </a:p>
          <a:p>
            <a:r>
              <a:rPr lang="en-US" b="1" dirty="0"/>
              <a:t>Presenter Notes:</a:t>
            </a:r>
          </a:p>
          <a:p>
            <a:pPr marL="169964" indent="-169964" defTabSz="906478">
              <a:buFont typeface="Arial" panose="020B0604020202020204" pitchFamily="34" charset="0"/>
              <a:buChar char="•"/>
              <a:defRPr/>
            </a:pPr>
            <a:r>
              <a:rPr lang="en-US" dirty="0">
                <a:solidFill>
                  <a:prstClr val="black"/>
                </a:solidFill>
              </a:rPr>
              <a:t>Your feedback is very important to us so please complete the evaluation that will be emailed to you today after the webinar. </a:t>
            </a:r>
          </a:p>
          <a:p>
            <a:pPr marL="169964" indent="-169964" defTabSz="906478">
              <a:buFont typeface="Arial" panose="020B0604020202020204" pitchFamily="34" charset="0"/>
              <a:buChar char="•"/>
              <a:defRPr/>
            </a:pPr>
            <a:r>
              <a:rPr lang="en-US" dirty="0">
                <a:solidFill>
                  <a:prstClr val="black"/>
                </a:solidFill>
              </a:rPr>
              <a:t>Or, if you can do the evaluation right now, just use </a:t>
            </a:r>
            <a:r>
              <a:rPr lang="en-US" dirty="0">
                <a:solidFill>
                  <a:prstClr val="black"/>
                </a:solidFill>
                <a:cs typeface="Arial" panose="020B0604020202020204" pitchFamily="34" charset="0"/>
              </a:rPr>
              <a:t>the QR code on the screen, or the link in the Chat Box; or, it will be emailed to you later today.</a:t>
            </a:r>
          </a:p>
          <a:p>
            <a:pPr marL="168444" indent="-168444" defTabSz="898369">
              <a:buFont typeface="Arial" panose="020B0604020202020204" pitchFamily="34" charset="0"/>
              <a:buChar char="•"/>
              <a:defRPr/>
            </a:pPr>
            <a:r>
              <a:rPr lang="en-US" dirty="0">
                <a:cs typeface="Arial" panose="020B0604020202020204" pitchFamily="34" charset="0"/>
              </a:rPr>
              <a:t>Words to remember: “</a:t>
            </a:r>
            <a:r>
              <a:rPr lang="en-US" altLang="en-US" dirty="0">
                <a:cs typeface="Arial" panose="020B0604020202020204" pitchFamily="34" charset="0"/>
              </a:rPr>
              <a:t>Leaders are not born ~ they rise out of a person’s passion for how they want the world to be</a:t>
            </a:r>
            <a:r>
              <a:rPr lang="en-US" dirty="0">
                <a:cs typeface="Arial" panose="020B0604020202020204" pitchFamily="34" charset="0"/>
              </a:rPr>
              <a:t>”.   </a:t>
            </a:r>
          </a:p>
          <a:p>
            <a:r>
              <a:rPr lang="en-US" dirty="0">
                <a:highlight>
                  <a:srgbClr val="FFFF00"/>
                </a:highlight>
              </a:rPr>
              <a:t>We are going to finish up with 3 quick polls.</a:t>
            </a:r>
          </a:p>
          <a:p>
            <a:r>
              <a:rPr lang="en-US" dirty="0">
                <a:solidFill>
                  <a:srgbClr val="FF0000"/>
                </a:solidFill>
                <a:highlight>
                  <a:srgbClr val="FFFF00"/>
                </a:highlight>
              </a:rPr>
              <a:t>Poll(#6):  </a:t>
            </a:r>
            <a:r>
              <a:rPr lang="en-US" b="1" dirty="0"/>
              <a:t>Do you think this workshop has been relevant for your needs?  </a:t>
            </a:r>
            <a:r>
              <a:rPr lang="en-US" dirty="0">
                <a:sym typeface="Wingdings" panose="05000000000000000000" pitchFamily="2" charset="2"/>
              </a:rPr>
              <a:t></a:t>
            </a:r>
            <a:r>
              <a:rPr lang="en-US" dirty="0"/>
              <a:t> Very definitely </a:t>
            </a:r>
            <a:r>
              <a:rPr lang="en-US" dirty="0">
                <a:sym typeface="Wingdings" panose="05000000000000000000" pitchFamily="2" charset="2"/>
              </a:rPr>
              <a:t></a:t>
            </a:r>
            <a:r>
              <a:rPr lang="en-US" dirty="0"/>
              <a:t> Definitely </a:t>
            </a:r>
            <a:r>
              <a:rPr lang="en-US" dirty="0">
                <a:sym typeface="Wingdings" panose="05000000000000000000" pitchFamily="2" charset="2"/>
              </a:rPr>
              <a:t> In some ways  A little bit</a:t>
            </a:r>
            <a:endParaRPr lang="en-US" dirty="0"/>
          </a:p>
          <a:p>
            <a:r>
              <a:rPr lang="en-US" dirty="0">
                <a:solidFill>
                  <a:srgbClr val="FF0000"/>
                </a:solidFill>
                <a:highlight>
                  <a:srgbClr val="FFFF00"/>
                </a:highlight>
              </a:rPr>
              <a:t>Poll (#7):</a:t>
            </a:r>
            <a:r>
              <a:rPr lang="en-US" dirty="0"/>
              <a:t>  </a:t>
            </a:r>
            <a:r>
              <a:rPr lang="en-US" b="1" dirty="0"/>
              <a:t>Do you think this workshop was of high quality?                          	</a:t>
            </a:r>
            <a:r>
              <a:rPr lang="en-US" b="1" dirty="0">
                <a:sym typeface="Wingdings" panose="05000000000000000000" pitchFamily="2" charset="2"/>
              </a:rPr>
              <a:t></a:t>
            </a:r>
            <a:r>
              <a:rPr lang="en-US" b="1" dirty="0"/>
              <a:t> </a:t>
            </a:r>
            <a:r>
              <a:rPr lang="en-US" dirty="0"/>
              <a:t>4</a:t>
            </a:r>
            <a:r>
              <a:rPr lang="en-US" b="1" dirty="0"/>
              <a:t> Excellent      </a:t>
            </a:r>
            <a:r>
              <a:rPr lang="en-US" b="1" dirty="0">
                <a:sym typeface="Wingdings" panose="05000000000000000000" pitchFamily="2" charset="2"/>
              </a:rPr>
              <a:t></a:t>
            </a:r>
            <a:r>
              <a:rPr lang="en-US" b="1" dirty="0"/>
              <a:t> </a:t>
            </a:r>
            <a:r>
              <a:rPr lang="en-US" dirty="0"/>
              <a:t>3 Very Good  </a:t>
            </a:r>
            <a:r>
              <a:rPr lang="en-US" b="1" dirty="0">
                <a:sym typeface="Wingdings" panose="05000000000000000000" pitchFamily="2" charset="2"/>
              </a:rPr>
              <a:t></a:t>
            </a:r>
            <a:r>
              <a:rPr lang="en-US" b="1" dirty="0"/>
              <a:t> </a:t>
            </a:r>
            <a:r>
              <a:rPr lang="en-US" dirty="0"/>
              <a:t>2 </a:t>
            </a:r>
            <a:r>
              <a:rPr lang="en-US" b="1" dirty="0"/>
              <a:t> Good </a:t>
            </a:r>
            <a:r>
              <a:rPr lang="en-US" b="1" dirty="0">
                <a:sym typeface="Wingdings" panose="05000000000000000000" pitchFamily="2" charset="2"/>
              </a:rPr>
              <a:t></a:t>
            </a:r>
            <a:r>
              <a:rPr lang="en-US" b="1" dirty="0"/>
              <a:t> </a:t>
            </a:r>
            <a:r>
              <a:rPr lang="en-US" dirty="0"/>
              <a:t>1 OK</a:t>
            </a:r>
          </a:p>
          <a:p>
            <a:pPr marL="169964" indent="-169964" defTabSz="906478">
              <a:buFont typeface="Arial" panose="020B0604020202020204" pitchFamily="34" charset="0"/>
              <a:buChar char="•"/>
              <a:defRPr/>
            </a:pPr>
            <a:r>
              <a:rPr lang="en-US" b="1" dirty="0"/>
              <a:t>Words to remember: “</a:t>
            </a:r>
            <a:r>
              <a:rPr lang="en-US" altLang="en-US" b="1" dirty="0"/>
              <a:t>Leaders are not born ~ they rise out of a person’s passion for how they want the world to be</a:t>
            </a:r>
            <a:r>
              <a:rPr lang="en-US" b="1" dirty="0"/>
              <a:t>”.   </a:t>
            </a:r>
          </a:p>
          <a:p>
            <a:pPr marL="169964" indent="-169964" defTabSz="906478">
              <a:buFont typeface="Arial" panose="020B0604020202020204" pitchFamily="34" charset="0"/>
              <a:buChar char="•"/>
              <a:defRPr/>
            </a:pPr>
            <a:r>
              <a:rPr lang="en-US" dirty="0"/>
              <a:t>Thanks so much for joining us today. </a:t>
            </a:r>
            <a:endParaRPr lang="en-US" dirty="0">
              <a:cs typeface="Arial" panose="020B0604020202020204" pitchFamily="34" charset="0"/>
            </a:endParaRPr>
          </a:p>
          <a:p>
            <a:pPr marL="168444" indent="-168444" defTabSz="898369">
              <a:buFont typeface="Arial" panose="020B0604020202020204" pitchFamily="34" charset="0"/>
              <a:buChar char="•"/>
              <a:defRPr/>
            </a:pPr>
            <a:r>
              <a:rPr lang="en-US" dirty="0">
                <a:cs typeface="Arial" panose="020B0604020202020204" pitchFamily="34" charset="0"/>
              </a:rPr>
              <a:t>Have a great rest of the day! </a:t>
            </a:r>
          </a:p>
          <a:p>
            <a:pPr defTabSz="898369">
              <a:defRPr/>
            </a:pPr>
            <a:r>
              <a:rPr lang="en-US" sz="1200" dirty="0">
                <a:cs typeface="Arial" panose="020B0604020202020204" pitchFamily="34" charset="0"/>
              </a:rPr>
              <a:t>----------------------------------------------------------------------------------------</a:t>
            </a:r>
          </a:p>
          <a:p>
            <a:pPr defTabSz="898369">
              <a:defRPr/>
            </a:pPr>
            <a:r>
              <a:rPr lang="en-US" sz="1200" b="1" dirty="0">
                <a:solidFill>
                  <a:srgbClr val="FF0000"/>
                </a:solidFill>
                <a:cs typeface="Arial" panose="020B0604020202020204" pitchFamily="34" charset="0"/>
              </a:rPr>
              <a:t>WEBINAR LOGISTICS (JUST FOR PRESENTER)”</a:t>
            </a:r>
          </a:p>
          <a:p>
            <a:r>
              <a:rPr lang="en-US" sz="1200" dirty="0">
                <a:cs typeface="Arial" panose="020B0604020202020204" pitchFamily="34" charset="0"/>
              </a:rPr>
              <a:t>Click the </a:t>
            </a:r>
            <a:r>
              <a:rPr lang="en-US" sz="1200" b="1" dirty="0">
                <a:cs typeface="Arial" panose="020B0604020202020204" pitchFamily="34" charset="0"/>
              </a:rPr>
              <a:t>STOP RECORDING</a:t>
            </a:r>
            <a:r>
              <a:rPr lang="en-US" sz="1200" dirty="0">
                <a:cs typeface="Arial" panose="020B0604020202020204" pitchFamily="34" charset="0"/>
              </a:rPr>
              <a:t>.’” Button.</a:t>
            </a:r>
          </a:p>
          <a:p>
            <a:r>
              <a:rPr lang="en-US" sz="1200" dirty="0">
                <a:cs typeface="Arial" panose="020B0604020202020204" pitchFamily="34" charset="0"/>
              </a:rPr>
              <a:t>To end the webinar for all, go to “</a:t>
            </a:r>
            <a:r>
              <a:rPr lang="en-US" sz="1200" b="1" dirty="0">
                <a:cs typeface="Arial" panose="020B0604020202020204" pitchFamily="34" charset="0"/>
              </a:rPr>
              <a:t>File”</a:t>
            </a:r>
            <a:r>
              <a:rPr lang="en-US" sz="1200" dirty="0">
                <a:cs typeface="Arial" panose="020B0604020202020204" pitchFamily="34" charset="0"/>
              </a:rPr>
              <a:t> in the top row and click “</a:t>
            </a:r>
            <a:r>
              <a:rPr lang="en-US" sz="1200" b="1" dirty="0">
                <a:cs typeface="Arial" panose="020B0604020202020204" pitchFamily="34" charset="0"/>
              </a:rPr>
              <a:t>Exit - End Webinar”.</a:t>
            </a:r>
            <a:r>
              <a:rPr lang="en-US" sz="1200" dirty="0">
                <a:cs typeface="Arial" panose="020B0604020202020204" pitchFamily="34" charset="0"/>
              </a:rPr>
              <a:t>  </a:t>
            </a:r>
          </a:p>
          <a:p>
            <a:r>
              <a:rPr lang="en-US" sz="1200" dirty="0">
                <a:cs typeface="Arial" panose="020B0604020202020204" pitchFamily="34" charset="0"/>
              </a:rPr>
              <a:t>Then in box that pops up that says “Are you sure you want to end the webinar for everyone?”, click </a:t>
            </a:r>
            <a:r>
              <a:rPr lang="en-US" sz="1200" b="1" dirty="0">
                <a:cs typeface="Arial" panose="020B0604020202020204" pitchFamily="34" charset="0"/>
              </a:rPr>
              <a:t>YES.</a:t>
            </a:r>
            <a:r>
              <a:rPr lang="en-US" sz="1200" dirty="0">
                <a:cs typeface="Arial" panose="020B0604020202020204" pitchFamily="34" charset="0"/>
              </a:rPr>
              <a:t> </a:t>
            </a:r>
          </a:p>
          <a:p>
            <a:r>
              <a:rPr lang="en-US" sz="1200" dirty="0">
                <a:cs typeface="Arial" panose="020B0604020202020204" pitchFamily="34" charset="0"/>
              </a:rPr>
              <a:t>Now, go to the directions for what to do after a webinar – </a:t>
            </a:r>
            <a:r>
              <a:rPr lang="en-US" sz="1200" dirty="0" err="1">
                <a:cs typeface="Arial" panose="020B0604020202020204" pitchFamily="34" charset="0"/>
              </a:rPr>
              <a:t>ie</a:t>
            </a:r>
            <a:r>
              <a:rPr lang="en-US" sz="1200" dirty="0">
                <a:cs typeface="Arial" panose="020B0604020202020204" pitchFamily="34" charset="0"/>
              </a:rPr>
              <a:t>, about downloading the recording and attaching it to the 2 follow-up emails within 2 hours.</a:t>
            </a:r>
            <a:endParaRPr lang="en-US" sz="2800" b="1" dirty="0"/>
          </a:p>
        </p:txBody>
      </p:sp>
    </p:spTree>
    <p:extLst>
      <p:ext uri="{BB962C8B-B14F-4D97-AF65-F5344CB8AC3E}">
        <p14:creationId xmlns:p14="http://schemas.microsoft.com/office/powerpoint/2010/main" val="206391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6388" y="84138"/>
            <a:ext cx="1577975" cy="1182687"/>
          </a:xfrm>
        </p:spPr>
      </p:sp>
      <p:sp>
        <p:nvSpPr>
          <p:cNvPr id="3" name="Notes Placeholder 2"/>
          <p:cNvSpPr>
            <a:spLocks noGrp="1"/>
          </p:cNvSpPr>
          <p:nvPr>
            <p:ph type="body" idx="1"/>
          </p:nvPr>
        </p:nvSpPr>
        <p:spPr>
          <a:xfrm>
            <a:off x="138608" y="63946"/>
            <a:ext cx="6825260" cy="9138287"/>
          </a:xfrm>
        </p:spPr>
        <p:txBody>
          <a:bodyPr/>
          <a:lstStyle/>
          <a:p>
            <a:r>
              <a:rPr lang="en-US" sz="900" b="1" dirty="0"/>
              <a:t>Slide #3:  </a:t>
            </a:r>
            <a:r>
              <a:rPr lang="en-US" sz="900" dirty="0"/>
              <a:t>SOG Overview</a:t>
            </a:r>
          </a:p>
          <a:p>
            <a:r>
              <a:rPr lang="en-US" sz="900" dirty="0"/>
              <a:t>  </a:t>
            </a:r>
            <a:r>
              <a:rPr lang="en-US" b="1" dirty="0"/>
              <a:t>Procedural Directions:</a:t>
            </a:r>
          </a:p>
          <a:p>
            <a:pPr marL="171964" indent="-171964">
              <a:buFont typeface="Arial" panose="020B0604020202020204" pitchFamily="34" charset="0"/>
              <a:buChar char="•"/>
            </a:pPr>
            <a:r>
              <a:rPr lang="en-US" dirty="0"/>
              <a:t>Show the slide. </a:t>
            </a:r>
            <a:r>
              <a:rPr lang="en-US" b="1" dirty="0"/>
              <a:t>     </a:t>
            </a:r>
            <a:r>
              <a:rPr lang="en-US" b="1" dirty="0">
                <a:solidFill>
                  <a:srgbClr val="FF0000"/>
                </a:solidFill>
                <a:ea typeface="Calibri"/>
                <a:cs typeface="Calibri"/>
              </a:rPr>
              <a:t>[CLICK] </a:t>
            </a:r>
            <a:r>
              <a:rPr lang="en-US" dirty="0">
                <a:solidFill>
                  <a:srgbClr val="FF0000"/>
                </a:solidFill>
                <a:ea typeface="Calibri"/>
                <a:cs typeface="Calibri"/>
              </a:rPr>
              <a:t> for animation.</a:t>
            </a:r>
          </a:p>
          <a:p>
            <a:r>
              <a:rPr lang="en-US" sz="1600" b="1" dirty="0"/>
              <a:t>Presenter Notes:</a:t>
            </a:r>
          </a:p>
          <a:p>
            <a:pPr marL="167940" indent="-167940" defTabSz="895682">
              <a:buFont typeface="Arial" panose="020B0604020202020204" pitchFamily="34" charset="0"/>
              <a:buChar char="•"/>
              <a:defRPr/>
            </a:pPr>
            <a:r>
              <a:rPr lang="en-US" sz="1800" dirty="0"/>
              <a:t>First, for those of you who weren’t with us for previous                                                 SOG webinars, I want to briefly tell you about </a:t>
            </a:r>
            <a:r>
              <a:rPr lang="en-US" sz="1800" b="1" dirty="0"/>
              <a:t>Serving on Groups</a:t>
            </a:r>
            <a:r>
              <a:rPr lang="en-US" sz="1800" dirty="0"/>
              <a:t>. </a:t>
            </a:r>
          </a:p>
          <a:p>
            <a:pPr marL="167940" indent="-167940" defTabSz="895682">
              <a:buFont typeface="Arial" panose="020B0604020202020204" pitchFamily="34" charset="0"/>
              <a:buChar char="•"/>
              <a:defRPr/>
            </a:pPr>
            <a:r>
              <a:rPr lang="en-US" sz="1800" dirty="0">
                <a:ea typeface="Calibri"/>
                <a:cs typeface="Calibri"/>
              </a:rPr>
              <a:t>SOG was developed in response to an identified NEED.</a:t>
            </a:r>
          </a:p>
          <a:p>
            <a:pPr marL="167940" indent="-167940" defTabSz="895682">
              <a:buFont typeface="Arial" panose="020B0604020202020204" pitchFamily="34" charset="0"/>
              <a:buChar char="•"/>
              <a:defRPr/>
            </a:pPr>
            <a:r>
              <a:rPr lang="en-US" sz="1800" dirty="0">
                <a:ea typeface="Calibri"/>
                <a:cs typeface="Calibri"/>
              </a:rPr>
              <a:t>WI FACETS </a:t>
            </a:r>
            <a:r>
              <a:rPr lang="en-US" sz="1800" dirty="0"/>
              <a:t>found that it is not enough to just </a:t>
            </a:r>
            <a:r>
              <a:rPr lang="en-US" sz="1800" b="1" dirty="0"/>
              <a:t>invite parents </a:t>
            </a:r>
            <a:r>
              <a:rPr lang="en-US" sz="1800" dirty="0"/>
              <a:t>to join decision-making groups, but that they may </a:t>
            </a:r>
            <a:r>
              <a:rPr lang="en-US" sz="1800" b="1" dirty="0"/>
              <a:t>need empowerment, info &amp; and support </a:t>
            </a:r>
            <a:r>
              <a:rPr lang="en-US" sz="1800" dirty="0"/>
              <a:t>in order to be more effective participants. This resource provides that for parents. </a:t>
            </a:r>
          </a:p>
          <a:p>
            <a:pPr marL="167940" indent="-167940" defTabSz="895682">
              <a:buFont typeface="Arial" panose="020B0604020202020204" pitchFamily="34" charset="0"/>
              <a:buChar char="•"/>
              <a:defRPr/>
            </a:pPr>
            <a:r>
              <a:rPr lang="en-US" sz="1800" dirty="0"/>
              <a:t>AND, the info is really intended to support </a:t>
            </a:r>
            <a:r>
              <a:rPr lang="en-US" sz="1800" u="sng" dirty="0"/>
              <a:t>anyone</a:t>
            </a:r>
            <a:r>
              <a:rPr lang="en-US" sz="1800" dirty="0"/>
              <a:t> on those groups, not just parents. </a:t>
            </a:r>
          </a:p>
          <a:p>
            <a:pPr marL="167940" indent="-167940" defTabSz="895682">
              <a:buFont typeface="Arial" panose="020B0604020202020204" pitchFamily="34" charset="0"/>
              <a:buChar char="•"/>
              <a:defRPr/>
            </a:pPr>
            <a:r>
              <a:rPr lang="en-US" sz="1800" dirty="0"/>
              <a:t>And it applies to ALL types of dec-</a:t>
            </a:r>
            <a:r>
              <a:rPr lang="en-US" sz="1800" dirty="0" err="1"/>
              <a:t>mkg</a:t>
            </a:r>
            <a:r>
              <a:rPr lang="en-US" sz="1800" dirty="0"/>
              <a:t> </a:t>
            </a:r>
            <a:r>
              <a:rPr lang="en-US" sz="1800" dirty="0" err="1"/>
              <a:t>grps</a:t>
            </a:r>
            <a:r>
              <a:rPr lang="en-US" sz="1800" dirty="0"/>
              <a:t>, not just related to education, and not just in WI – but can be applied nationally.</a:t>
            </a:r>
          </a:p>
          <a:p>
            <a:pPr marL="167940" indent="-167940" defTabSz="895682">
              <a:buFont typeface="Arial" panose="020B0604020202020204" pitchFamily="34" charset="0"/>
              <a:buChar char="•"/>
              <a:defRPr/>
            </a:pPr>
            <a:r>
              <a:rPr lang="en-US" sz="1800" dirty="0"/>
              <a:t>WI FACETS developed the Serving on Groups Guidebook with funding from the WI DPI &amp; US Dept of Ed/Office of </a:t>
            </a:r>
            <a:r>
              <a:rPr lang="en-US" sz="1800" dirty="0" err="1"/>
              <a:t>SpEd</a:t>
            </a:r>
            <a:r>
              <a:rPr lang="en-US" sz="1800" dirty="0"/>
              <a:t> Programs..</a:t>
            </a:r>
          </a:p>
          <a:p>
            <a:pPr marL="167940" indent="-167940" defTabSz="895682">
              <a:buFont typeface="Arial" panose="020B0604020202020204" pitchFamily="34" charset="0"/>
              <a:buChar char="•"/>
              <a:defRPr/>
            </a:pPr>
            <a:r>
              <a:rPr lang="en-US" sz="1800" dirty="0"/>
              <a:t>You’ll hear  me refer to the resource as “the Guidebook” for short. </a:t>
            </a:r>
          </a:p>
          <a:p>
            <a:pPr marL="167940" indent="-167940" defTabSz="895682">
              <a:buFont typeface="Arial" panose="020B0604020202020204" pitchFamily="34" charset="0"/>
              <a:buChar char="•"/>
              <a:defRPr/>
            </a:pPr>
            <a:r>
              <a:rPr lang="en-US" sz="1800" dirty="0"/>
              <a:t>The research and review of this Guidebook was the result of work with a large group of stakeholders from across WI that included parents, educators, state agencies.  </a:t>
            </a:r>
          </a:p>
          <a:p>
            <a:pPr marL="167940" indent="-167940">
              <a:buFont typeface="Arial" panose="020B0604020202020204" pitchFamily="34" charset="0"/>
              <a:buChar char="•"/>
            </a:pPr>
            <a:r>
              <a:rPr lang="en-US" sz="1800" dirty="0">
                <a:ea typeface="Calibri"/>
                <a:cs typeface="Calibri"/>
              </a:rPr>
              <a:t>There is something for everyone in the Guidebook.  It is a great intro for some, a welcome refresher for others, and a resource for all, including experts and mentors, so everyone can come to the table ready to serve.</a:t>
            </a:r>
          </a:p>
          <a:p>
            <a:pPr marL="167940" indent="-167940" defTabSz="895682">
              <a:buFont typeface="Arial" panose="020B0604020202020204" pitchFamily="34" charset="0"/>
              <a:buChar char="•"/>
              <a:defRPr/>
            </a:pPr>
            <a:r>
              <a:rPr lang="en-US" sz="1800" dirty="0">
                <a:ea typeface="Calibri"/>
                <a:cs typeface="Calibri"/>
              </a:rPr>
              <a:t>The Guidebook and many related resources can be downloaded free from the SOG website. The link is on the screen.</a:t>
            </a:r>
          </a:p>
          <a:p>
            <a:pPr marL="167940" indent="-167940" defTabSz="895682">
              <a:buFont typeface="Arial" panose="020B0604020202020204" pitchFamily="34" charset="0"/>
              <a:buChar char="•"/>
              <a:defRPr/>
            </a:pPr>
            <a:r>
              <a:rPr lang="en-US" sz="1800" dirty="0">
                <a:ea typeface="Calibri"/>
                <a:cs typeface="Calibri"/>
              </a:rPr>
              <a:t>I want to give a big promotion of the Online Learning platform for the Modules that is on this SOG website</a:t>
            </a:r>
          </a:p>
          <a:p>
            <a:pPr marL="626512" lvl="1" indent="-167940" defTabSz="895682">
              <a:buFont typeface="Arial" panose="020B0604020202020204" pitchFamily="34" charset="0"/>
              <a:buChar char="•"/>
              <a:defRPr/>
            </a:pPr>
            <a:r>
              <a:rPr lang="en-US" sz="1800" b="1" dirty="0">
                <a:solidFill>
                  <a:srgbClr val="FF0000"/>
                </a:solidFill>
                <a:ea typeface="Calibri"/>
                <a:cs typeface="Calibri"/>
              </a:rPr>
              <a:t>[CLICK] </a:t>
            </a:r>
            <a:r>
              <a:rPr lang="en-US" sz="1800" dirty="0">
                <a:ea typeface="Calibri"/>
                <a:cs typeface="Calibri"/>
              </a:rPr>
              <a:t>Just click “Modules” at the top of the webpage to access all the Modules 24/7.</a:t>
            </a:r>
          </a:p>
          <a:p>
            <a:pPr marL="626512" lvl="1" indent="-167940" defTabSz="895682">
              <a:buFont typeface="Arial" panose="020B0604020202020204" pitchFamily="34" charset="0"/>
              <a:buChar char="•"/>
              <a:defRPr/>
            </a:pPr>
            <a:r>
              <a:rPr lang="en-US" sz="1800" dirty="0">
                <a:ea typeface="Calibri"/>
                <a:cs typeface="Calibri"/>
              </a:rPr>
              <a:t>WI FACETS just updated this whole section – and it is really excellent!  Be sure to check it out.</a:t>
            </a:r>
          </a:p>
          <a:p>
            <a:pPr marL="167940" indent="-167940" defTabSz="895682">
              <a:buFont typeface="Arial" panose="020B0604020202020204" pitchFamily="34" charset="0"/>
              <a:buChar char="•"/>
              <a:defRPr/>
            </a:pPr>
            <a:r>
              <a:rPr lang="en-US" sz="1800" dirty="0">
                <a:ea typeface="Calibri"/>
                <a:cs typeface="Calibri"/>
              </a:rPr>
              <a:t>People can also order the hardcopy of the Guidebook from the site.</a:t>
            </a:r>
            <a:r>
              <a:rPr lang="en-US" sz="1800" dirty="0">
                <a:solidFill>
                  <a:prstClr val="black"/>
                </a:solidFill>
              </a:rPr>
              <a:t> </a:t>
            </a:r>
            <a:r>
              <a:rPr lang="en-US" sz="1800" b="1" dirty="0"/>
              <a:t>  </a:t>
            </a:r>
            <a:endParaRPr lang="en-US" sz="1800" dirty="0"/>
          </a:p>
          <a:p>
            <a:endParaRPr lang="en-US" dirty="0"/>
          </a:p>
        </p:txBody>
      </p:sp>
      <p:sp>
        <p:nvSpPr>
          <p:cNvPr id="4" name="Slide Number Placeholder 3"/>
          <p:cNvSpPr>
            <a:spLocks noGrp="1"/>
          </p:cNvSpPr>
          <p:nvPr>
            <p:ph type="sldNum" sz="quarter" idx="5"/>
          </p:nvPr>
        </p:nvSpPr>
        <p:spPr/>
        <p:txBody>
          <a:bodyPr/>
          <a:lstStyle/>
          <a:p>
            <a:fld id="{1D94A9CC-91BA-4D30-8CFB-B7A6E1279EEA}" type="slidenum">
              <a:rPr lang="en-US" smtClean="0"/>
              <a:t>115</a:t>
            </a:fld>
            <a:endParaRPr lang="en-US"/>
          </a:p>
        </p:txBody>
      </p:sp>
    </p:spTree>
    <p:extLst>
      <p:ext uri="{BB962C8B-B14F-4D97-AF65-F5344CB8AC3E}">
        <p14:creationId xmlns:p14="http://schemas.microsoft.com/office/powerpoint/2010/main" val="22073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0" y="109538"/>
            <a:ext cx="2193925" cy="1644650"/>
          </a:xfrm>
        </p:spPr>
      </p:sp>
      <p:sp>
        <p:nvSpPr>
          <p:cNvPr id="3" name="Notes Placeholder 2"/>
          <p:cNvSpPr>
            <a:spLocks noGrp="1"/>
          </p:cNvSpPr>
          <p:nvPr>
            <p:ph type="body" idx="1"/>
          </p:nvPr>
        </p:nvSpPr>
        <p:spPr>
          <a:xfrm>
            <a:off x="210303" y="491868"/>
            <a:ext cx="6705768" cy="8633959"/>
          </a:xfrm>
        </p:spPr>
        <p:txBody>
          <a:bodyPr/>
          <a:lstStyle/>
          <a:p>
            <a:r>
              <a:rPr lang="en-US" sz="1000" dirty="0"/>
              <a:t> </a:t>
            </a:r>
            <a:r>
              <a:rPr lang="en-US" sz="1800" b="1" dirty="0"/>
              <a:t>Slide #4: Intro Section 7</a:t>
            </a:r>
            <a:endParaRPr lang="en-US" sz="1800" dirty="0"/>
          </a:p>
          <a:p>
            <a:r>
              <a:rPr lang="en-US" sz="1800" b="1" dirty="0"/>
              <a:t>Procedural Directions:</a:t>
            </a:r>
          </a:p>
          <a:p>
            <a:pPr marL="171964" indent="-171964">
              <a:buFont typeface="Arial" panose="020B0604020202020204" pitchFamily="34" charset="0"/>
              <a:buChar char="•"/>
            </a:pPr>
            <a:r>
              <a:rPr lang="en-US" sz="1800" dirty="0"/>
              <a:t>Show the slide.</a:t>
            </a:r>
          </a:p>
          <a:p>
            <a:endParaRPr lang="en-US" sz="1800" b="1" dirty="0"/>
          </a:p>
          <a:p>
            <a:r>
              <a:rPr lang="en-US" sz="1800" b="1" dirty="0"/>
              <a:t>Presenter Notes:</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Let’s get started with </a:t>
            </a:r>
            <a:r>
              <a:rPr lang="en-US" sz="1800" b="1" dirty="0">
                <a:solidFill>
                  <a:srgbClr val="000000"/>
                </a:solidFill>
                <a:ea typeface="Times New Roman"/>
                <a:cs typeface="Calibri"/>
              </a:rPr>
              <a:t>Section 7, the Role of Families </a:t>
            </a:r>
            <a:r>
              <a:rPr lang="en-US" sz="1800" dirty="0">
                <a:solidFill>
                  <a:srgbClr val="000000"/>
                </a:solidFill>
                <a:ea typeface="Times New Roman"/>
                <a:cs typeface="Calibri"/>
              </a:rPr>
              <a:t>on Groups.  </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One of your </a:t>
            </a:r>
            <a:r>
              <a:rPr lang="en-US" sz="1800" b="1" dirty="0">
                <a:solidFill>
                  <a:srgbClr val="000000"/>
                </a:solidFill>
                <a:ea typeface="Times New Roman"/>
                <a:cs typeface="Calibri"/>
              </a:rPr>
              <a:t>Handouts</a:t>
            </a:r>
            <a:r>
              <a:rPr lang="en-US" sz="1800" dirty="0">
                <a:solidFill>
                  <a:srgbClr val="000000"/>
                </a:solidFill>
                <a:ea typeface="Times New Roman"/>
                <a:cs typeface="Calibri"/>
              </a:rPr>
              <a:t> is the </a:t>
            </a:r>
            <a:r>
              <a:rPr lang="en-US" sz="1800" b="1" dirty="0">
                <a:solidFill>
                  <a:srgbClr val="000000"/>
                </a:solidFill>
                <a:ea typeface="Times New Roman"/>
                <a:cs typeface="Calibri"/>
              </a:rPr>
              <a:t>complete</a:t>
            </a:r>
            <a:r>
              <a:rPr lang="en-US" sz="1800" dirty="0">
                <a:solidFill>
                  <a:srgbClr val="000000"/>
                </a:solidFill>
                <a:ea typeface="Times New Roman"/>
                <a:cs typeface="Calibri"/>
              </a:rPr>
              <a:t> </a:t>
            </a:r>
            <a:r>
              <a:rPr lang="en-US" sz="1800" b="1" dirty="0">
                <a:solidFill>
                  <a:srgbClr val="000000"/>
                </a:solidFill>
                <a:ea typeface="Times New Roman"/>
                <a:cs typeface="Calibri"/>
              </a:rPr>
              <a:t>Section 7 </a:t>
            </a:r>
            <a:r>
              <a:rPr lang="en-US" sz="1800" dirty="0">
                <a:solidFill>
                  <a:srgbClr val="000000"/>
                </a:solidFill>
                <a:ea typeface="Times New Roman"/>
                <a:cs typeface="Calibri"/>
              </a:rPr>
              <a:t>from the Guidebook.</a:t>
            </a:r>
          </a:p>
          <a:p>
            <a:pPr marL="167940" indent="-167940" defTabSz="895682">
              <a:buFont typeface="Arial" panose="020B0604020202020204" pitchFamily="34" charset="0"/>
              <a:buChar char="•"/>
              <a:defRPr/>
            </a:pPr>
            <a:r>
              <a:rPr lang="en-US" sz="1800" dirty="0">
                <a:solidFill>
                  <a:srgbClr val="000000"/>
                </a:solidFill>
                <a:latin typeface="Arial" panose="020B0604020202020204" pitchFamily="34" charset="0"/>
                <a:ea typeface="Times New Roman"/>
                <a:cs typeface="Arial" panose="020B0604020202020204" pitchFamily="34" charset="0"/>
              </a:rPr>
              <a:t>A particular emphasis today will be on the family representative role and ways to make sure all voices are heard and represented.</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Often, families are not asked to serve on a decision-making group only to represent themselves and their family. </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The reason they are often asked to join a group is really to give the perspective of other families in a similar situation.</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But, that is not something that most parents are familiar doing. </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So, how do we learn those skills and how do we turn our family story into a tool to make the changes we are looking for.</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And, how can someone serving in the “family” representative role make sure that all voices are heard and represented. </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I should mention that, the title of Section 7 is “The Role of </a:t>
            </a:r>
            <a:r>
              <a:rPr lang="en-US" sz="1800" b="1" dirty="0">
                <a:solidFill>
                  <a:srgbClr val="000000"/>
                </a:solidFill>
                <a:ea typeface="Times New Roman"/>
                <a:cs typeface="Calibri"/>
              </a:rPr>
              <a:t>Families</a:t>
            </a:r>
            <a:r>
              <a:rPr lang="en-US" sz="1800" dirty="0">
                <a:solidFill>
                  <a:srgbClr val="000000"/>
                </a:solidFill>
                <a:ea typeface="Times New Roman"/>
                <a:cs typeface="Calibri"/>
              </a:rPr>
              <a:t> on Groups,” so I will talk today about the “Family” representative role.  </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But, please know that this information can apply </a:t>
            </a:r>
            <a:r>
              <a:rPr lang="en-US" sz="1800" b="1" dirty="0">
                <a:solidFill>
                  <a:srgbClr val="000000"/>
                </a:solidFill>
                <a:ea typeface="Times New Roman"/>
                <a:cs typeface="Calibri"/>
              </a:rPr>
              <a:t>to anyone who is representing the values and opinions of others</a:t>
            </a:r>
            <a:r>
              <a:rPr lang="en-US" sz="1800" dirty="0">
                <a:solidFill>
                  <a:srgbClr val="000000"/>
                </a:solidFill>
                <a:ea typeface="Times New Roman"/>
                <a:cs typeface="Calibri"/>
              </a:rPr>
              <a:t>, more than just their own opinion, when they serve as a representative on a group.</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So, for example, if you are an educator, asked to represent the voices of other educators on a decision-making group,  such as on a school advisory council, etc., this information can also be very useful for you.</a:t>
            </a:r>
            <a:endParaRPr lang="en-US" sz="1800" dirty="0"/>
          </a:p>
          <a:p>
            <a:endParaRPr lang="en-US" dirty="0"/>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116</a:t>
            </a:fld>
            <a:endParaRPr lang="en-US"/>
          </a:p>
        </p:txBody>
      </p:sp>
    </p:spTree>
    <p:extLst>
      <p:ext uri="{BB962C8B-B14F-4D97-AF65-F5344CB8AC3E}">
        <p14:creationId xmlns:p14="http://schemas.microsoft.com/office/powerpoint/2010/main" val="265750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94225" y="3175"/>
            <a:ext cx="2282825" cy="1711325"/>
          </a:xfrm>
        </p:spPr>
      </p:sp>
      <p:sp>
        <p:nvSpPr>
          <p:cNvPr id="3" name="Notes Placeholder 2"/>
          <p:cNvSpPr>
            <a:spLocks noGrp="1"/>
          </p:cNvSpPr>
          <p:nvPr>
            <p:ph type="body" idx="1"/>
          </p:nvPr>
        </p:nvSpPr>
        <p:spPr>
          <a:xfrm>
            <a:off x="224642" y="262648"/>
            <a:ext cx="6653193" cy="8654775"/>
          </a:xfrm>
        </p:spPr>
        <p:txBody>
          <a:bodyPr/>
          <a:lstStyle/>
          <a:p>
            <a:r>
              <a:rPr lang="en-US" sz="1600" b="1" dirty="0"/>
              <a:t>Slide #5: The Group</a:t>
            </a:r>
            <a:endParaRPr lang="en-US" sz="1600" dirty="0"/>
          </a:p>
          <a:p>
            <a:r>
              <a:rPr lang="en-US" sz="1600" b="1" dirty="0"/>
              <a:t>Procedural Directions:</a:t>
            </a:r>
          </a:p>
          <a:p>
            <a:pPr marL="171964" indent="-171964">
              <a:buFont typeface="Arial" panose="020B0604020202020204" pitchFamily="34" charset="0"/>
              <a:buChar char="•"/>
            </a:pPr>
            <a:r>
              <a:rPr lang="en-US" sz="1600" dirty="0"/>
              <a:t>Show the slide.</a:t>
            </a:r>
          </a:p>
          <a:p>
            <a:endParaRPr lang="en-US" sz="1600" b="1" dirty="0"/>
          </a:p>
          <a:p>
            <a:r>
              <a:rPr lang="en-US" sz="1600" b="1" dirty="0"/>
              <a:t>Presenter Notes:</a:t>
            </a:r>
          </a:p>
          <a:p>
            <a:pPr marL="167940" indent="-167940" defTabSz="895682" fontAlgn="base">
              <a:buFont typeface="Arial" panose="020B0604020202020204" pitchFamily="34" charset="0"/>
              <a:buChar char="•"/>
              <a:defRPr/>
            </a:pPr>
            <a:r>
              <a:rPr lang="en-US" sz="1600" dirty="0"/>
              <a:t>It is important to understand the group in which                                                        we are serving,  or being asked to join.</a:t>
            </a:r>
          </a:p>
          <a:p>
            <a:pPr marL="167940" indent="-167940" defTabSz="895682" fontAlgn="base">
              <a:buFont typeface="Arial" panose="020B0604020202020204" pitchFamily="34" charset="0"/>
              <a:buChar char="•"/>
              <a:defRPr/>
            </a:pPr>
            <a:r>
              <a:rPr lang="en-US" sz="1600" dirty="0"/>
              <a:t>Each group is unique in their mission, their leadership style, priorities and goals the group is working towards, how the group is structured (as, if it uses formal or informal processes), and how they make decisions (as, do they go by majority vote, or use consensus, </a:t>
            </a:r>
            <a:r>
              <a:rPr lang="en-US" sz="1600" dirty="0" err="1"/>
              <a:t>etc</a:t>
            </a:r>
            <a:r>
              <a:rPr lang="en-US" sz="1600" dirty="0"/>
              <a:t>).    </a:t>
            </a:r>
          </a:p>
          <a:p>
            <a:pPr marL="167940" indent="-167940">
              <a:buFont typeface="Arial" panose="020B0604020202020204" pitchFamily="34" charset="0"/>
              <a:buChar char="•"/>
            </a:pPr>
            <a:r>
              <a:rPr lang="en-US" sz="1600" dirty="0">
                <a:solidFill>
                  <a:srgbClr val="000000"/>
                </a:solidFill>
                <a:ea typeface="Times New Roman"/>
                <a:cs typeface="Calibri"/>
              </a:rPr>
              <a:t>Your time is valuable  - so choose your opportunity wisely.  You will want to find an opportunity that is meaningful to you. </a:t>
            </a:r>
          </a:p>
          <a:p>
            <a:pPr marL="167940" indent="-167940">
              <a:buFont typeface="Arial" panose="020B0604020202020204" pitchFamily="34" charset="0"/>
              <a:buChar char="•"/>
            </a:pPr>
            <a:r>
              <a:rPr lang="en-US" sz="1600" dirty="0">
                <a:solidFill>
                  <a:srgbClr val="000000"/>
                </a:solidFill>
                <a:latin typeface="Arial" panose="020B0604020202020204" pitchFamily="34" charset="0"/>
                <a:ea typeface="Times New Roman"/>
                <a:cs typeface="Arial" panose="020B0604020202020204" pitchFamily="34" charset="0"/>
              </a:rPr>
              <a:t>To make sure your time is productive, consider a few points before agreeing to serve.  </a:t>
            </a:r>
            <a:endParaRPr lang="en-US" sz="1600" dirty="0">
              <a:latin typeface="Arial" panose="020B0604020202020204" pitchFamily="34" charset="0"/>
              <a:ea typeface="Times New Roman"/>
              <a:cs typeface="Arial" panose="020B0604020202020204" pitchFamily="34" charset="0"/>
            </a:endParaRPr>
          </a:p>
          <a:p>
            <a:pPr marL="615782" lvl="1" indent="-167940">
              <a:buFont typeface="Arial" panose="020B0604020202020204" pitchFamily="34" charset="0"/>
              <a:buChar char="•"/>
            </a:pPr>
            <a:r>
              <a:rPr lang="en-US" sz="1600" dirty="0">
                <a:solidFill>
                  <a:srgbClr val="000000"/>
                </a:solidFill>
                <a:latin typeface="Arial" panose="020B0604020202020204" pitchFamily="34" charset="0"/>
                <a:ea typeface="Times New Roman"/>
                <a:cs typeface="Arial" panose="020B0604020202020204" pitchFamily="34" charset="0"/>
              </a:rPr>
              <a:t>Review the group’s </a:t>
            </a:r>
            <a:r>
              <a:rPr lang="en-US" sz="1600" b="1" u="sng" dirty="0">
                <a:solidFill>
                  <a:srgbClr val="000000"/>
                </a:solidFill>
                <a:latin typeface="Arial" panose="020B0604020202020204" pitchFamily="34" charset="0"/>
                <a:ea typeface="Times New Roman"/>
                <a:cs typeface="Arial" panose="020B0604020202020204" pitchFamily="34" charset="0"/>
              </a:rPr>
              <a:t>mission statement, purpose &amp; Hx</a:t>
            </a:r>
            <a:r>
              <a:rPr lang="en-US" sz="1600" b="1" dirty="0">
                <a:solidFill>
                  <a:srgbClr val="000000"/>
                </a:solidFill>
                <a:latin typeface="Arial" panose="020B0604020202020204" pitchFamily="34" charset="0"/>
                <a:ea typeface="Times New Roman"/>
                <a:cs typeface="Arial" panose="020B0604020202020204" pitchFamily="34" charset="0"/>
              </a:rPr>
              <a:t>  </a:t>
            </a:r>
            <a:r>
              <a:rPr lang="en-US" sz="1600" dirty="0">
                <a:solidFill>
                  <a:srgbClr val="000000"/>
                </a:solidFill>
                <a:latin typeface="Arial" panose="020B0604020202020204" pitchFamily="34" charset="0"/>
                <a:ea typeface="Times New Roman"/>
                <a:cs typeface="Arial" panose="020B0604020202020204" pitchFamily="34" charset="0"/>
              </a:rPr>
              <a:t>to see if the grp is working on issues that are </a:t>
            </a:r>
            <a:r>
              <a:rPr lang="en-US" sz="1600" dirty="0" err="1">
                <a:solidFill>
                  <a:srgbClr val="000000"/>
                </a:solidFill>
                <a:latin typeface="Arial" panose="020B0604020202020204" pitchFamily="34" charset="0"/>
                <a:ea typeface="Times New Roman"/>
                <a:cs typeface="Arial" panose="020B0604020202020204" pitchFamily="34" charset="0"/>
              </a:rPr>
              <a:t>impt</a:t>
            </a:r>
            <a:r>
              <a:rPr lang="en-US" sz="1600" dirty="0">
                <a:solidFill>
                  <a:srgbClr val="000000"/>
                </a:solidFill>
                <a:latin typeface="Arial" panose="020B0604020202020204" pitchFamily="34" charset="0"/>
                <a:ea typeface="Times New Roman"/>
                <a:cs typeface="Arial" panose="020B0604020202020204" pitchFamily="34" charset="0"/>
              </a:rPr>
              <a:t> to you.  Find out the </a:t>
            </a:r>
            <a:r>
              <a:rPr lang="en-US" sz="1600" u="sng" dirty="0">
                <a:solidFill>
                  <a:srgbClr val="000000"/>
                </a:solidFill>
                <a:latin typeface="Arial" panose="020B0604020202020204" pitchFamily="34" charset="0"/>
                <a:ea typeface="Times New Roman"/>
                <a:cs typeface="Arial" panose="020B0604020202020204" pitchFamily="34" charset="0"/>
              </a:rPr>
              <a:t>reason the grp was created </a:t>
            </a:r>
            <a:r>
              <a:rPr lang="en-US" sz="1600" dirty="0">
                <a:solidFill>
                  <a:srgbClr val="000000"/>
                </a:solidFill>
                <a:latin typeface="Arial" panose="020B0604020202020204" pitchFamily="34" charset="0"/>
                <a:ea typeface="Times New Roman"/>
                <a:cs typeface="Arial" panose="020B0604020202020204" pitchFamily="34" charset="0"/>
              </a:rPr>
              <a:t>in the 1st place. </a:t>
            </a:r>
            <a:endParaRPr lang="en-US" sz="1600" dirty="0">
              <a:latin typeface="Arial" panose="020B0604020202020204" pitchFamily="34" charset="0"/>
              <a:ea typeface="Times New Roman"/>
              <a:cs typeface="Arial" panose="020B0604020202020204" pitchFamily="34" charset="0"/>
            </a:endParaRPr>
          </a:p>
          <a:p>
            <a:pPr marL="615782" lvl="1" indent="-167940">
              <a:buFont typeface="Arial" panose="020B0604020202020204" pitchFamily="34" charset="0"/>
              <a:buChar char="•"/>
            </a:pPr>
            <a:r>
              <a:rPr lang="en-US" sz="1600" dirty="0">
                <a:solidFill>
                  <a:srgbClr val="000000"/>
                </a:solidFill>
                <a:latin typeface="Arial" panose="020B0604020202020204" pitchFamily="34" charset="0"/>
                <a:ea typeface="Times New Roman"/>
                <a:cs typeface="Arial" panose="020B0604020202020204" pitchFamily="34" charset="0"/>
              </a:rPr>
              <a:t>Is the group </a:t>
            </a:r>
            <a:r>
              <a:rPr lang="en-US" sz="1600" b="1" u="sng" dirty="0">
                <a:solidFill>
                  <a:srgbClr val="000000"/>
                </a:solidFill>
                <a:latin typeface="Arial" panose="020B0604020202020204" pitchFamily="34" charset="0"/>
                <a:ea typeface="Times New Roman"/>
                <a:cs typeface="Arial" panose="020B0604020202020204" pitchFamily="34" charset="0"/>
              </a:rPr>
              <a:t>formal or informal</a:t>
            </a:r>
            <a:r>
              <a:rPr lang="en-US" sz="1600" dirty="0">
                <a:solidFill>
                  <a:srgbClr val="000000"/>
                </a:solidFill>
                <a:latin typeface="Arial" panose="020B0604020202020204" pitchFamily="34" charset="0"/>
                <a:ea typeface="Times New Roman"/>
                <a:cs typeface="Arial" panose="020B0604020202020204" pitchFamily="34" charset="0"/>
              </a:rPr>
              <a:t>?  Is there a president, vice-</a:t>
            </a:r>
            <a:r>
              <a:rPr lang="en-US" sz="1600" dirty="0" err="1">
                <a:solidFill>
                  <a:srgbClr val="000000"/>
                </a:solidFill>
                <a:latin typeface="Arial" panose="020B0604020202020204" pitchFamily="34" charset="0"/>
                <a:ea typeface="Times New Roman"/>
                <a:cs typeface="Arial" panose="020B0604020202020204" pitchFamily="34" charset="0"/>
              </a:rPr>
              <a:t>pres</a:t>
            </a:r>
            <a:r>
              <a:rPr lang="en-US" sz="1600" dirty="0">
                <a:solidFill>
                  <a:srgbClr val="000000"/>
                </a:solidFill>
                <a:latin typeface="Arial" panose="020B0604020202020204" pitchFamily="34" charset="0"/>
                <a:ea typeface="Times New Roman"/>
                <a:cs typeface="Arial" panose="020B0604020202020204" pitchFamily="34" charset="0"/>
              </a:rPr>
              <a:t>, secretary, and treasurer?  If there is no designated leader, find out who organizes the meetings.</a:t>
            </a:r>
            <a:endParaRPr lang="en-US" sz="1600" dirty="0">
              <a:latin typeface="Arial" panose="020B0604020202020204" pitchFamily="34" charset="0"/>
              <a:ea typeface="Times New Roman"/>
              <a:cs typeface="Arial" panose="020B0604020202020204" pitchFamily="34" charset="0"/>
            </a:endParaRPr>
          </a:p>
          <a:p>
            <a:pPr marL="615782" lvl="1" indent="-167940">
              <a:buFont typeface="Arial" panose="020B0604020202020204" pitchFamily="34" charset="0"/>
              <a:buChar char="•"/>
            </a:pPr>
            <a:r>
              <a:rPr lang="en-US" sz="1600" dirty="0">
                <a:solidFill>
                  <a:srgbClr val="000000"/>
                </a:solidFill>
                <a:latin typeface="Arial" panose="020B0604020202020204" pitchFamily="34" charset="0"/>
                <a:ea typeface="Times New Roman"/>
                <a:cs typeface="Arial" panose="020B0604020202020204" pitchFamily="34" charset="0"/>
              </a:rPr>
              <a:t>Find out the group’s </a:t>
            </a:r>
            <a:r>
              <a:rPr lang="en-US" sz="1600" b="1" u="sng" dirty="0">
                <a:solidFill>
                  <a:srgbClr val="000000"/>
                </a:solidFill>
                <a:latin typeface="Arial" panose="020B0604020202020204" pitchFamily="34" charset="0"/>
                <a:ea typeface="Times New Roman"/>
                <a:cs typeface="Arial" panose="020B0604020202020204" pitchFamily="34" charset="0"/>
              </a:rPr>
              <a:t>expectation and description of member roles</a:t>
            </a:r>
            <a:r>
              <a:rPr lang="en-US" sz="1600" b="1" dirty="0">
                <a:solidFill>
                  <a:srgbClr val="000000"/>
                </a:solidFill>
                <a:latin typeface="Arial" panose="020B0604020202020204" pitchFamily="34" charset="0"/>
                <a:ea typeface="Times New Roman"/>
                <a:cs typeface="Arial" panose="020B0604020202020204" pitchFamily="34" charset="0"/>
              </a:rPr>
              <a:t>.  </a:t>
            </a:r>
            <a:r>
              <a:rPr lang="en-US" sz="1600" dirty="0">
                <a:solidFill>
                  <a:srgbClr val="000000"/>
                </a:solidFill>
                <a:latin typeface="Arial" panose="020B0604020202020204" pitchFamily="34" charset="0"/>
                <a:ea typeface="Times New Roman"/>
                <a:cs typeface="Arial" panose="020B0604020202020204" pitchFamily="34" charset="0"/>
              </a:rPr>
              <a:t>Are there attendance requirements? Dues or Donation or Fundraising requirements? Do you have the time &amp; necessary commitment level? Are you required to serve on additional committees?  </a:t>
            </a:r>
            <a:endParaRPr lang="en-US" sz="1600" dirty="0">
              <a:latin typeface="Arial" panose="020B0604020202020204" pitchFamily="34" charset="0"/>
              <a:ea typeface="Times New Roman"/>
              <a:cs typeface="Arial" panose="020B0604020202020204" pitchFamily="34" charset="0"/>
            </a:endParaRPr>
          </a:p>
          <a:p>
            <a:pPr marL="615782" lvl="1" indent="-167940">
              <a:buFont typeface="Arial" panose="020B0604020202020204" pitchFamily="34" charset="0"/>
              <a:buChar char="•"/>
            </a:pPr>
            <a:r>
              <a:rPr lang="en-US" sz="1600" dirty="0">
                <a:solidFill>
                  <a:srgbClr val="000000"/>
                </a:solidFill>
                <a:latin typeface="Arial" panose="020B0604020202020204" pitchFamily="34" charset="0"/>
                <a:ea typeface="Times New Roman"/>
                <a:cs typeface="Arial" panose="020B0604020202020204" pitchFamily="34" charset="0"/>
              </a:rPr>
              <a:t>Ask if </a:t>
            </a:r>
            <a:r>
              <a:rPr lang="en-US" sz="1600" b="1" u="sng" dirty="0">
                <a:solidFill>
                  <a:srgbClr val="000000"/>
                </a:solidFill>
                <a:latin typeface="Arial" panose="020B0604020202020204" pitchFamily="34" charset="0"/>
                <a:ea typeface="Times New Roman"/>
                <a:cs typeface="Arial" panose="020B0604020202020204" pitchFamily="34" charset="0"/>
              </a:rPr>
              <a:t>meeting notes </a:t>
            </a:r>
            <a:r>
              <a:rPr lang="en-US" sz="1600" dirty="0">
                <a:solidFill>
                  <a:srgbClr val="000000"/>
                </a:solidFill>
                <a:latin typeface="Arial" panose="020B0604020202020204" pitchFamily="34" charset="0"/>
                <a:ea typeface="Times New Roman"/>
                <a:cs typeface="Arial" panose="020B0604020202020204" pitchFamily="34" charset="0"/>
              </a:rPr>
              <a:t>from the past few meetings are available for you to review.  This will help you understand what the group has been doing most recently. These meeting minutes record what the group has talked about &amp; also identifies any decisions that were made recently.</a:t>
            </a:r>
            <a:endParaRPr lang="en-US" sz="1600" dirty="0">
              <a:latin typeface="Arial" panose="020B0604020202020204" pitchFamily="34" charset="0"/>
              <a:ea typeface="Times New Roman"/>
              <a:cs typeface="Arial" panose="020B0604020202020204" pitchFamily="34" charset="0"/>
            </a:endParaRPr>
          </a:p>
          <a:p>
            <a:pPr marL="615782" lvl="1" indent="-167940">
              <a:buFont typeface="Arial" panose="020B0604020202020204" pitchFamily="34" charset="0"/>
              <a:buChar char="•"/>
            </a:pPr>
            <a:r>
              <a:rPr lang="en-US" sz="1600" dirty="0">
                <a:solidFill>
                  <a:srgbClr val="000000"/>
                </a:solidFill>
                <a:latin typeface="Arial" panose="020B0604020202020204" pitchFamily="34" charset="0"/>
                <a:ea typeface="Times New Roman"/>
                <a:cs typeface="Arial" panose="020B0604020202020204" pitchFamily="34" charset="0"/>
              </a:rPr>
              <a:t>Ask to </a:t>
            </a:r>
            <a:r>
              <a:rPr lang="en-US" sz="1600" b="1" u="sng" dirty="0">
                <a:solidFill>
                  <a:srgbClr val="000000"/>
                </a:solidFill>
                <a:latin typeface="Arial" panose="020B0604020202020204" pitchFamily="34" charset="0"/>
                <a:ea typeface="Times New Roman"/>
                <a:cs typeface="Arial" panose="020B0604020202020204" pitchFamily="34" charset="0"/>
              </a:rPr>
              <a:t>Visit a grp’s mtg </a:t>
            </a:r>
            <a:r>
              <a:rPr lang="en-US" sz="1600" dirty="0">
                <a:solidFill>
                  <a:srgbClr val="000000"/>
                </a:solidFill>
                <a:latin typeface="Arial" panose="020B0604020202020204" pitchFamily="34" charset="0"/>
                <a:ea typeface="Times New Roman"/>
                <a:cs typeface="Arial" panose="020B0604020202020204" pitchFamily="34" charset="0"/>
              </a:rPr>
              <a:t>before you officially commit to join.  This will help you see the group dynamics. </a:t>
            </a:r>
          </a:p>
          <a:p>
            <a:pPr marL="615782" lvl="1" indent="-167940">
              <a:buFont typeface="Arial" panose="020B0604020202020204" pitchFamily="34" charset="0"/>
              <a:buChar char="•"/>
            </a:pPr>
            <a:r>
              <a:rPr lang="en-US" sz="1600" dirty="0">
                <a:solidFill>
                  <a:srgbClr val="000000"/>
                </a:solidFill>
                <a:latin typeface="Arial" panose="020B0604020202020204" pitchFamily="34" charset="0"/>
                <a:ea typeface="Times New Roman"/>
                <a:cs typeface="Arial" panose="020B0604020202020204" pitchFamily="34" charset="0"/>
              </a:rPr>
              <a:t>You can interview someone currently serving on the grp.</a:t>
            </a:r>
          </a:p>
          <a:p>
            <a:pPr marL="615782" lvl="1" indent="-167940">
              <a:buFont typeface="Arial" panose="020B0604020202020204" pitchFamily="34" charset="0"/>
              <a:buChar char="•"/>
            </a:pPr>
            <a:endParaRPr lang="en-US" sz="1600" dirty="0"/>
          </a:p>
          <a:p>
            <a:pPr marL="615782" lvl="1" indent="-167940">
              <a:buFont typeface="Arial" panose="020B0604020202020204" pitchFamily="34" charset="0"/>
              <a:buChar char="•"/>
            </a:pPr>
            <a:endParaRPr lang="en-US" sz="1600" dirty="0"/>
          </a:p>
          <a:p>
            <a:pPr marL="615782" lvl="1" indent="-167940">
              <a:buFont typeface="Arial" panose="020B0604020202020204" pitchFamily="34" charset="0"/>
              <a:buChar char="•"/>
            </a:pPr>
            <a:endParaRPr lang="en-US" sz="1600" dirty="0"/>
          </a:p>
          <a:p>
            <a:r>
              <a:rPr lang="en-US" sz="1800" dirty="0">
                <a:solidFill>
                  <a:srgbClr val="FF0000"/>
                </a:solidFill>
              </a:rPr>
              <a:t>(Jan’s Example – when I mentioned checking out Donations/ Fundraising responsibilities… When I was on the Board of the Autism Society of America, I was in the middle of a 4-year term, when all of a sudden the Board voted to require a $20,000 “give or get” requirement.  Well, I was certainly not in any position to donate $20,000, so I thought I would have to quit.  But, then I also thought that the agency needed money, so I decided I would try to see if I could “</a:t>
            </a:r>
            <a:r>
              <a:rPr lang="en-US" sz="1800" b="1" dirty="0"/>
              <a:t>Get</a:t>
            </a:r>
            <a:r>
              <a:rPr lang="en-US" sz="1800" dirty="0">
                <a:solidFill>
                  <a:srgbClr val="FF0000"/>
                </a:solidFill>
              </a:rPr>
              <a:t>” $20,000 worth of donations. I actually was able to do that – thanks to a few donations from friends who had kids with autism, but also I got a large donation from the company that makes Lava Lamps (if any of you know what those are – very popular in the 60’s).  </a:t>
            </a:r>
          </a:p>
          <a:p>
            <a:r>
              <a:rPr lang="en-US" sz="1800" dirty="0"/>
              <a:t>The point is, try to find out those requirements for donations &amp; fundraising in advance if you get on a Board of Directors.  … and, hope, they don’t change the rules midstream.) </a:t>
            </a: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117</a:t>
            </a:fld>
            <a:endParaRPr lang="en-US"/>
          </a:p>
        </p:txBody>
      </p:sp>
    </p:spTree>
    <p:extLst>
      <p:ext uri="{BB962C8B-B14F-4D97-AF65-F5344CB8AC3E}">
        <p14:creationId xmlns:p14="http://schemas.microsoft.com/office/powerpoint/2010/main" val="372332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2825" y="109538"/>
            <a:ext cx="2955925" cy="2217737"/>
          </a:xfrm>
        </p:spPr>
      </p:sp>
      <p:sp>
        <p:nvSpPr>
          <p:cNvPr id="3" name="Notes Placeholder 2"/>
          <p:cNvSpPr>
            <a:spLocks noGrp="1"/>
          </p:cNvSpPr>
          <p:nvPr>
            <p:ph type="body" idx="1"/>
          </p:nvPr>
        </p:nvSpPr>
        <p:spPr>
          <a:xfrm>
            <a:off x="284995" y="1408748"/>
            <a:ext cx="6248400" cy="7411451"/>
          </a:xfrm>
        </p:spPr>
        <p:txBody>
          <a:bodyPr/>
          <a:lstStyle/>
          <a:p>
            <a:r>
              <a:rPr lang="en-US" sz="1800" b="1" dirty="0"/>
              <a:t>Slide #6: The Group</a:t>
            </a:r>
            <a:endParaRPr lang="en-US" sz="1800" dirty="0"/>
          </a:p>
          <a:p>
            <a:r>
              <a:rPr lang="en-US" sz="1800" b="1" dirty="0"/>
              <a:t>Procedural Directions:</a:t>
            </a:r>
          </a:p>
          <a:p>
            <a:pPr marL="286607" indent="-286607">
              <a:buFont typeface="Arial" panose="020B0604020202020204" pitchFamily="34" charset="0"/>
              <a:buChar char="•"/>
            </a:pPr>
            <a:r>
              <a:rPr lang="en-US" sz="1800" dirty="0"/>
              <a:t>Show the slide. </a:t>
            </a:r>
          </a:p>
          <a:p>
            <a:pPr marL="286607" indent="-286607">
              <a:buFont typeface="Arial" panose="020B0604020202020204" pitchFamily="34" charset="0"/>
              <a:buChar char="•"/>
            </a:pPr>
            <a:r>
              <a:rPr lang="en-US" sz="1800" dirty="0"/>
              <a:t>PRESENTER NOTE: *Slide contains animation.  Click to make animation appear.</a:t>
            </a:r>
          </a:p>
          <a:p>
            <a:endParaRPr lang="en-US" sz="1800" b="1" dirty="0"/>
          </a:p>
          <a:p>
            <a:r>
              <a:rPr lang="en-US" sz="1800" b="1" dirty="0"/>
              <a:t>Presenter Notes:</a:t>
            </a:r>
          </a:p>
          <a:p>
            <a:pPr marL="171964" indent="-171964">
              <a:buFont typeface="Arial" panose="020B0604020202020204" pitchFamily="34" charset="0"/>
              <a:buChar char="•"/>
            </a:pPr>
            <a:r>
              <a:rPr lang="en-US" sz="1800" dirty="0">
                <a:solidFill>
                  <a:srgbClr val="000000"/>
                </a:solidFill>
                <a:ea typeface="Times New Roman"/>
                <a:cs typeface="Calibri"/>
              </a:rPr>
              <a:t>It is also important to find out ahead of time </a:t>
            </a:r>
            <a:r>
              <a:rPr lang="en-US" sz="1800" b="1" dirty="0">
                <a:solidFill>
                  <a:srgbClr val="000000"/>
                </a:solidFill>
                <a:ea typeface="Times New Roman"/>
                <a:cs typeface="Calibri"/>
              </a:rPr>
              <a:t>how the group’s work fits into the larger </a:t>
            </a:r>
            <a:r>
              <a:rPr lang="en-US" sz="1800" dirty="0">
                <a:solidFill>
                  <a:srgbClr val="000000"/>
                </a:solidFill>
                <a:ea typeface="Times New Roman"/>
                <a:cs typeface="Calibri"/>
              </a:rPr>
              <a:t>organization. </a:t>
            </a:r>
          </a:p>
          <a:p>
            <a:pPr marL="171964" indent="-171964">
              <a:buFont typeface="Arial" panose="020B0604020202020204" pitchFamily="34" charset="0"/>
              <a:buChar char="•"/>
            </a:pPr>
            <a:r>
              <a:rPr lang="en-US" sz="1800" dirty="0">
                <a:solidFill>
                  <a:srgbClr val="000000"/>
                </a:solidFill>
                <a:ea typeface="Times New Roman"/>
                <a:cs typeface="Calibri"/>
              </a:rPr>
              <a:t>Or, perhaps the group isn’t part of an organization at all, and maybe functions outside an evaluates or advises – so maybe the group wouldn’t look like the pie chart you see on the screen, but might look like a satellite separate from the larger organization.</a:t>
            </a:r>
          </a:p>
          <a:p>
            <a:pPr marL="157210" indent="-167940">
              <a:buFont typeface="Arial" panose="020B0604020202020204" pitchFamily="34" charset="0"/>
              <a:buChar char="•"/>
            </a:pPr>
            <a:r>
              <a:rPr lang="en-US" sz="1800" dirty="0">
                <a:solidFill>
                  <a:srgbClr val="000000"/>
                </a:solidFill>
                <a:ea typeface="Times New Roman"/>
                <a:cs typeface="Calibri"/>
              </a:rPr>
              <a:t>Besides understanding how the group’s work fits into the work of the larger organization, it is also important to understand the </a:t>
            </a:r>
            <a:r>
              <a:rPr lang="en-US" sz="1800" b="1" dirty="0">
                <a:solidFill>
                  <a:srgbClr val="000000"/>
                </a:solidFill>
                <a:ea typeface="Times New Roman"/>
                <a:cs typeface="Calibri"/>
              </a:rPr>
              <a:t>process and timeline </a:t>
            </a:r>
            <a:r>
              <a:rPr lang="en-US" sz="1800" dirty="0">
                <a:solidFill>
                  <a:srgbClr val="000000"/>
                </a:solidFill>
                <a:ea typeface="Times New Roman"/>
                <a:cs typeface="Calibri"/>
              </a:rPr>
              <a:t>for considering and implementing the recommendations given by the group.  </a:t>
            </a:r>
          </a:p>
          <a:p>
            <a:pPr marL="157210" indent="-167940">
              <a:buFont typeface="Arial" panose="020B0604020202020204" pitchFamily="34" charset="0"/>
              <a:buChar char="•"/>
            </a:pPr>
            <a:r>
              <a:rPr lang="en-US" sz="1800" dirty="0">
                <a:solidFill>
                  <a:srgbClr val="000000"/>
                </a:solidFill>
                <a:ea typeface="Times New Roman"/>
                <a:cs typeface="Calibri"/>
              </a:rPr>
              <a:t>Sometimes we think we are going to join groups to make big changes quickly. Or,  we join a group that only has an advisory function and isn’t actually able to make the decisions and put them into action. </a:t>
            </a:r>
          </a:p>
          <a:p>
            <a:pPr marL="157210" indent="-167940">
              <a:buFont typeface="Arial" panose="020B0604020202020204" pitchFamily="34" charset="0"/>
              <a:buChar char="•"/>
            </a:pPr>
            <a:r>
              <a:rPr lang="en-US" sz="1800" dirty="0">
                <a:solidFill>
                  <a:srgbClr val="000000"/>
                </a:solidFill>
                <a:ea typeface="Times New Roman"/>
                <a:cs typeface="Calibri"/>
              </a:rPr>
              <a:t>By understanding what we are getting into, it manages our expectations and understand the timelines – so that we can understand that Things often don’t happen right away! </a:t>
            </a:r>
          </a:p>
          <a:p>
            <a:pPr marL="157210" indent="-167940">
              <a:buFont typeface="Arial" panose="020B0604020202020204" pitchFamily="34" charset="0"/>
              <a:buChar char="•"/>
            </a:pPr>
            <a:r>
              <a:rPr lang="en-US" sz="1800" dirty="0">
                <a:solidFill>
                  <a:srgbClr val="000000"/>
                </a:solidFill>
                <a:ea typeface="Times New Roman"/>
                <a:cs typeface="Calibri"/>
              </a:rPr>
              <a:t> And we can be patient and not give up or leave the group. </a:t>
            </a:r>
            <a:endParaRPr lang="en-US" dirty="0"/>
          </a:p>
        </p:txBody>
      </p:sp>
    </p:spTree>
    <p:extLst>
      <p:ext uri="{BB962C8B-B14F-4D97-AF65-F5344CB8AC3E}">
        <p14:creationId xmlns:p14="http://schemas.microsoft.com/office/powerpoint/2010/main" val="225714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81425" y="109538"/>
            <a:ext cx="2957513" cy="2217737"/>
          </a:xfrm>
        </p:spPr>
      </p:sp>
      <p:sp>
        <p:nvSpPr>
          <p:cNvPr id="3" name="Notes Placeholder 2"/>
          <p:cNvSpPr>
            <a:spLocks noGrp="1"/>
          </p:cNvSpPr>
          <p:nvPr>
            <p:ph type="body" idx="1"/>
          </p:nvPr>
        </p:nvSpPr>
        <p:spPr>
          <a:xfrm>
            <a:off x="262877" y="1026715"/>
            <a:ext cx="6641981" cy="8022705"/>
          </a:xfrm>
        </p:spPr>
        <p:txBody>
          <a:bodyPr/>
          <a:lstStyle/>
          <a:p>
            <a:r>
              <a:rPr lang="en-US" sz="1800" b="1" dirty="0"/>
              <a:t>Slide #7: Resource</a:t>
            </a:r>
            <a:endParaRPr lang="en-US" sz="1800" dirty="0"/>
          </a:p>
          <a:p>
            <a:r>
              <a:rPr lang="en-US" sz="1800" b="1" dirty="0"/>
              <a:t>Procedural Directions:</a:t>
            </a:r>
          </a:p>
          <a:p>
            <a:pPr marL="286607" indent="-286607">
              <a:buFont typeface="Arial" panose="020B0604020202020204" pitchFamily="34" charset="0"/>
              <a:buChar char="•"/>
            </a:pPr>
            <a:r>
              <a:rPr lang="en-US" sz="1800" dirty="0"/>
              <a:t>Show the slide. </a:t>
            </a:r>
          </a:p>
          <a:p>
            <a:endParaRPr lang="en-US" sz="1800" b="1" dirty="0"/>
          </a:p>
          <a:p>
            <a:r>
              <a:rPr lang="en-US" sz="1800" b="1" dirty="0"/>
              <a:t>Presenter Notes:</a:t>
            </a:r>
          </a:p>
          <a:p>
            <a:pPr marL="171964" indent="-171964">
              <a:buFont typeface="Arial" panose="020B0604020202020204" pitchFamily="34" charset="0"/>
              <a:buChar char="•"/>
            </a:pPr>
            <a:r>
              <a:rPr lang="en-US" sz="1800" dirty="0"/>
              <a:t>This is one of your </a:t>
            </a:r>
            <a:r>
              <a:rPr lang="en-US" sz="1800" b="1" dirty="0"/>
              <a:t>handouts</a:t>
            </a:r>
            <a:r>
              <a:rPr lang="en-US" sz="1800" dirty="0"/>
              <a:t> – it’s in your Section 7 handout, on page .63, titled “</a:t>
            </a:r>
            <a:r>
              <a:rPr lang="en-US" sz="1800" b="1" dirty="0"/>
              <a:t>What Information Do I Need to Know About the Group?” </a:t>
            </a:r>
          </a:p>
          <a:p>
            <a:pPr marL="171964" indent="-171964">
              <a:buFont typeface="Arial" panose="020B0604020202020204" pitchFamily="34" charset="0"/>
              <a:buChar char="•"/>
            </a:pPr>
            <a:r>
              <a:rPr lang="en-US" sz="1800" dirty="0"/>
              <a:t>When you are considering joining a group or are new to a group…this tool is something that is very simple for you to use to help organize information about the group.</a:t>
            </a:r>
          </a:p>
          <a:p>
            <a:pPr marL="171964" indent="-171964">
              <a:buFont typeface="Arial" panose="020B0604020202020204" pitchFamily="34" charset="0"/>
              <a:buChar char="•"/>
            </a:pPr>
            <a:r>
              <a:rPr lang="en-US" sz="1800" dirty="0">
                <a:latin typeface="Arial" panose="020B0604020202020204" pitchFamily="34" charset="0"/>
                <a:cs typeface="Arial" panose="020B0604020202020204" pitchFamily="34" charset="0"/>
              </a:rPr>
              <a:t>As someone </a:t>
            </a:r>
            <a:r>
              <a:rPr lang="en-US" sz="1800" u="sng" dirty="0">
                <a:latin typeface="Arial" panose="020B0604020202020204" pitchFamily="34" charset="0"/>
                <a:cs typeface="Arial" panose="020B0604020202020204" pitchFamily="34" charset="0"/>
              </a:rPr>
              <a:t>new</a:t>
            </a:r>
            <a:r>
              <a:rPr lang="en-US" sz="1800" dirty="0">
                <a:latin typeface="Arial" panose="020B0604020202020204" pitchFamily="34" charset="0"/>
                <a:cs typeface="Arial" panose="020B0604020202020204" pitchFamily="34" charset="0"/>
              </a:rPr>
              <a:t> to a group, it can also be used to build an understanding about your purpose on the group, the structure of the group, &amp; the processes the group uses.</a:t>
            </a:r>
          </a:p>
          <a:p>
            <a:pPr marL="171964" indent="-171964">
              <a:buFont typeface="Arial" panose="020B0604020202020204" pitchFamily="34" charset="0"/>
              <a:buChar char="•"/>
            </a:pPr>
            <a:r>
              <a:rPr lang="en-US" sz="1800" dirty="0">
                <a:latin typeface="Arial" panose="020B0604020202020204" pitchFamily="34" charset="0"/>
                <a:cs typeface="Arial" panose="020B0604020202020204" pitchFamily="34" charset="0"/>
              </a:rPr>
              <a:t>As someone </a:t>
            </a:r>
            <a:r>
              <a:rPr lang="en-US" sz="1800" u="sng" dirty="0">
                <a:latin typeface="Arial" panose="020B0604020202020204" pitchFamily="34" charset="0"/>
                <a:cs typeface="Arial" panose="020B0604020202020204" pitchFamily="34" charset="0"/>
              </a:rPr>
              <a:t>experienced </a:t>
            </a:r>
            <a:r>
              <a:rPr lang="en-US" sz="1800" dirty="0">
                <a:latin typeface="Arial" panose="020B0604020202020204" pitchFamily="34" charset="0"/>
                <a:cs typeface="Arial" panose="020B0604020202020204" pitchFamily="34" charset="0"/>
              </a:rPr>
              <a:t>on a group, it can be used to assess your own understanding of the group, as a resource for mentors and new members, or as an instrument to determine missing information about the group.</a:t>
            </a:r>
          </a:p>
          <a:p>
            <a:pPr defTabSz="917143">
              <a:defRPr/>
            </a:pPr>
            <a:endParaRPr lang="en-US" sz="1800" b="1" dirty="0">
              <a:highlight>
                <a:srgbClr val="FFFF00"/>
              </a:highlight>
              <a:latin typeface="Arial" panose="020B0604020202020204" pitchFamily="34" charset="0"/>
              <a:cs typeface="Arial" panose="020B0604020202020204" pitchFamily="34" charset="0"/>
            </a:endParaRPr>
          </a:p>
          <a:p>
            <a:pPr defTabSz="917143">
              <a:defRPr/>
            </a:pPr>
            <a:r>
              <a:rPr lang="en-US" sz="1800" b="1" dirty="0">
                <a:solidFill>
                  <a:srgbClr val="FF0000"/>
                </a:solidFill>
                <a:latin typeface="Arial" panose="020B0604020202020204" pitchFamily="34" charset="0"/>
                <a:cs typeface="Arial" panose="020B0604020202020204" pitchFamily="34" charset="0"/>
              </a:rPr>
              <a:t>POLL#2:  </a:t>
            </a:r>
            <a:r>
              <a:rPr lang="en-US" sz="1800" b="1" dirty="0">
                <a:highlight>
                  <a:srgbClr val="FFFF00"/>
                </a:highlight>
                <a:latin typeface="Arial" panose="020B0604020202020204" pitchFamily="34" charset="0"/>
                <a:cs typeface="Arial" panose="020B0604020202020204" pitchFamily="34" charset="0"/>
              </a:rPr>
              <a:t>Where could you go to find info. about the group to complete the resource?  </a:t>
            </a:r>
            <a:r>
              <a:rPr lang="en-US" sz="1800" dirty="0">
                <a:solidFill>
                  <a:srgbClr val="FF0000"/>
                </a:solidFill>
                <a:latin typeface="Arial" panose="020B0604020202020204" pitchFamily="34" charset="0"/>
                <a:cs typeface="Arial" panose="020B0604020202020204" pitchFamily="34" charset="0"/>
              </a:rPr>
              <a:t>(set for – Multiple Choice/Multiple Answers)</a:t>
            </a:r>
            <a:endParaRPr lang="en-US" sz="1800" b="1" dirty="0">
              <a:solidFill>
                <a:srgbClr val="FF0000"/>
              </a:solidFill>
              <a:latin typeface="Arial" panose="020B0604020202020204" pitchFamily="34" charset="0"/>
              <a:cs typeface="Arial" panose="020B0604020202020204" pitchFamily="34" charset="0"/>
            </a:endParaRPr>
          </a:p>
          <a:p>
            <a:pPr marL="630536" lvl="1" indent="-171964">
              <a:buFont typeface="Arial" panose="020B0604020202020204" pitchFamily="34" charset="0"/>
              <a:buChar char="•"/>
            </a:pPr>
            <a:r>
              <a:rPr lang="en-US" sz="1800" dirty="0">
                <a:latin typeface="Arial" panose="020B0604020202020204" pitchFamily="34" charset="0"/>
                <a:cs typeface="Arial" panose="020B0604020202020204" pitchFamily="34" charset="0"/>
              </a:rPr>
              <a:t>Ask the group leader</a:t>
            </a:r>
          </a:p>
          <a:p>
            <a:pPr marL="630536" lvl="1" indent="-171964">
              <a:buFont typeface="Arial" panose="020B0604020202020204" pitchFamily="34" charset="0"/>
              <a:buChar char="•"/>
            </a:pPr>
            <a:r>
              <a:rPr lang="en-US" sz="1800" dirty="0">
                <a:latin typeface="Arial" panose="020B0604020202020204" pitchFamily="34" charset="0"/>
                <a:cs typeface="Arial" panose="020B0604020202020204" pitchFamily="34" charset="0"/>
              </a:rPr>
              <a:t>Ask the person who invited you to join, </a:t>
            </a:r>
          </a:p>
          <a:p>
            <a:pPr marL="630536" lvl="1" indent="-171964">
              <a:buFont typeface="Arial" panose="020B0604020202020204" pitchFamily="34" charset="0"/>
              <a:buChar char="•"/>
            </a:pPr>
            <a:r>
              <a:rPr lang="en-US" sz="1800" dirty="0">
                <a:latin typeface="Arial" panose="020B0604020202020204" pitchFamily="34" charset="0"/>
                <a:cs typeface="Arial" panose="020B0604020202020204" pitchFamily="34" charset="0"/>
              </a:rPr>
              <a:t>visit the group’s website, </a:t>
            </a:r>
          </a:p>
          <a:p>
            <a:pPr marL="630536" lvl="1" indent="-171964">
              <a:buFont typeface="Arial" panose="020B0604020202020204" pitchFamily="34" charset="0"/>
              <a:buChar char="•"/>
            </a:pPr>
            <a:r>
              <a:rPr lang="en-US" sz="1800" dirty="0">
                <a:latin typeface="Arial" panose="020B0604020202020204" pitchFamily="34" charset="0"/>
                <a:cs typeface="Arial" panose="020B0604020202020204" pitchFamily="34" charset="0"/>
              </a:rPr>
              <a:t>review the group’s bylaws    </a:t>
            </a:r>
            <a:r>
              <a:rPr lang="en-US" sz="1800" dirty="0">
                <a:solidFill>
                  <a:srgbClr val="FF0000"/>
                </a:solidFill>
                <a:latin typeface="Arial" panose="020B0604020202020204" pitchFamily="34" charset="0"/>
                <a:cs typeface="Arial" panose="020B0604020202020204" pitchFamily="34" charset="0"/>
              </a:rPr>
              <a:t>(Answer is all of these)</a:t>
            </a:r>
          </a:p>
          <a:p>
            <a:pPr marL="630536" lvl="1" indent="-171964">
              <a:buFont typeface="Arial" panose="020B0604020202020204" pitchFamily="34" charset="0"/>
              <a:buChar char="•"/>
            </a:pPr>
            <a:r>
              <a:rPr lang="en-US" sz="1800" dirty="0">
                <a:latin typeface="Arial" panose="020B0604020202020204" pitchFamily="34" charset="0"/>
                <a:cs typeface="Arial" panose="020B0604020202020204" pitchFamily="34" charset="0"/>
              </a:rPr>
              <a:t>Ask for past minutes </a:t>
            </a:r>
            <a:endParaRPr lang="en-US" sz="1800" b="1" dirty="0">
              <a:solidFill>
                <a:srgbClr val="000000"/>
              </a:solidFill>
              <a:latin typeface="Arial" panose="020B0604020202020204" pitchFamily="34" charset="0"/>
              <a:cs typeface="Arial" panose="020B0604020202020204" pitchFamily="34" charset="0"/>
            </a:endParaRPr>
          </a:p>
          <a:p>
            <a:pPr defTabSz="940477" fontAlgn="base">
              <a:spcAft>
                <a:spcPct val="0"/>
              </a:spcAft>
              <a:defRPr/>
            </a:pPr>
            <a:endParaRPr lang="en-US" b="1" dirty="0">
              <a:solidFill>
                <a:srgbClr val="000000"/>
              </a:solidFill>
              <a:cs typeface="Arial" charset="0"/>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119</a:t>
            </a:fld>
            <a:endParaRPr lang="en-US"/>
          </a:p>
        </p:txBody>
      </p:sp>
    </p:spTree>
    <p:extLst>
      <p:ext uri="{BB962C8B-B14F-4D97-AF65-F5344CB8AC3E}">
        <p14:creationId xmlns:p14="http://schemas.microsoft.com/office/powerpoint/2010/main" val="329240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79988" y="0"/>
            <a:ext cx="1635125" cy="1225550"/>
          </a:xfrm>
        </p:spPr>
      </p:sp>
      <p:sp>
        <p:nvSpPr>
          <p:cNvPr id="3" name="Notes Placeholder 2"/>
          <p:cNvSpPr>
            <a:spLocks noGrp="1"/>
          </p:cNvSpPr>
          <p:nvPr>
            <p:ph type="body" idx="1"/>
          </p:nvPr>
        </p:nvSpPr>
        <p:spPr>
          <a:xfrm>
            <a:off x="109931" y="186241"/>
            <a:ext cx="6834819" cy="8786772"/>
          </a:xfrm>
        </p:spPr>
        <p:txBody>
          <a:bodyPr numCol="1"/>
          <a:lstStyle/>
          <a:p>
            <a:r>
              <a:rPr lang="en-US" sz="1400" b="1" dirty="0"/>
              <a:t>Slide #8: Your Role on the Group</a:t>
            </a:r>
            <a:endParaRPr lang="en-US" sz="1400" dirty="0"/>
          </a:p>
          <a:p>
            <a:r>
              <a:rPr lang="en-US" sz="1400" b="1" dirty="0"/>
              <a:t>Procedural Directions:</a:t>
            </a:r>
          </a:p>
          <a:p>
            <a:pPr marL="286607" indent="-286607">
              <a:buFont typeface="Arial" panose="020B0604020202020204" pitchFamily="34" charset="0"/>
              <a:buChar char="•"/>
            </a:pPr>
            <a:r>
              <a:rPr lang="en-US" sz="1400" dirty="0"/>
              <a:t>Show the slide. </a:t>
            </a:r>
          </a:p>
          <a:p>
            <a:r>
              <a:rPr lang="en-US" sz="1800" b="1" dirty="0"/>
              <a:t>Presenter Notes:</a:t>
            </a:r>
          </a:p>
          <a:p>
            <a:pPr marL="286607" indent="-286607">
              <a:buFont typeface="Arial" panose="020B0604020202020204" pitchFamily="34" charset="0"/>
              <a:buChar char="•"/>
            </a:pPr>
            <a:r>
              <a:rPr lang="en-US" sz="1800" dirty="0">
                <a:cs typeface="Arial" panose="020B0604020202020204" pitchFamily="34" charset="0"/>
              </a:rPr>
              <a:t> In order to learn your role as a </a:t>
            </a:r>
            <a:r>
              <a:rPr lang="en-US" sz="1800" b="1" dirty="0">
                <a:cs typeface="Arial" panose="020B0604020202020204" pitchFamily="34" charset="0"/>
              </a:rPr>
              <a:t>family rep. </a:t>
            </a:r>
            <a:r>
              <a:rPr lang="en-US" sz="1800" dirty="0">
                <a:solidFill>
                  <a:srgbClr val="000000"/>
                </a:solidFill>
                <a:ea typeface="Times New Roman"/>
                <a:cs typeface="Arial" panose="020B0604020202020204" pitchFamily="34" charset="0"/>
              </a:rPr>
              <a:t>on the grp, you are going to have to understand what your role &amp; responsibility will be.</a:t>
            </a:r>
          </a:p>
          <a:p>
            <a:pPr marL="286607" indent="-286607">
              <a:buFont typeface="Arial" panose="020B0604020202020204" pitchFamily="34" charset="0"/>
              <a:buChar char="•"/>
            </a:pPr>
            <a:r>
              <a:rPr lang="en-US" sz="1800" dirty="0">
                <a:solidFill>
                  <a:srgbClr val="000000"/>
                </a:solidFill>
                <a:ea typeface="Times New Roman"/>
                <a:cs typeface="Arial" panose="020B0604020202020204" pitchFamily="34" charset="0"/>
              </a:rPr>
              <a:t>When other families can’t be physically in the mtg, they rely on Family Representatives to bring their interests &amp; concerns to the discussion</a:t>
            </a:r>
          </a:p>
          <a:p>
            <a:pPr marL="286607" indent="-286607">
              <a:buFont typeface="Arial" panose="020B0604020202020204" pitchFamily="34" charset="0"/>
              <a:buChar char="•"/>
            </a:pPr>
            <a:r>
              <a:rPr lang="en-US" sz="1800" dirty="0">
                <a:solidFill>
                  <a:srgbClr val="000000"/>
                </a:solidFill>
                <a:ea typeface="Times New Roman"/>
                <a:cs typeface="Arial" panose="020B0604020202020204" pitchFamily="34" charset="0"/>
              </a:rPr>
              <a:t>The energy you spend learning new skills, preparing for &amp; attending meetings will be worth it, especially when you begin to see results from your efforts.</a:t>
            </a:r>
          </a:p>
          <a:p>
            <a:pPr marL="167940" indent="-167940">
              <a:buFont typeface="Arial" panose="020B0604020202020204" pitchFamily="34" charset="0"/>
              <a:buChar char="•"/>
            </a:pPr>
            <a:r>
              <a:rPr lang="en-US" sz="1800" dirty="0">
                <a:solidFill>
                  <a:srgbClr val="000000"/>
                </a:solidFill>
                <a:ea typeface="Times New Roman"/>
                <a:cs typeface="Arial" panose="020B0604020202020204" pitchFamily="34" charset="0"/>
              </a:rPr>
              <a:t>There are a few things to do as you begin your new role.</a:t>
            </a:r>
            <a:endParaRPr lang="en-US" sz="1800" dirty="0">
              <a:ea typeface="Times New Roman"/>
              <a:cs typeface="Arial" panose="020B0604020202020204" pitchFamily="34" charset="0"/>
            </a:endParaRPr>
          </a:p>
          <a:p>
            <a:pPr lvl="1" indent="-167940">
              <a:buFont typeface="Arial" panose="020B0604020202020204" pitchFamily="34" charset="0"/>
              <a:buChar char="•"/>
            </a:pPr>
            <a:r>
              <a:rPr lang="en-US" sz="1800" b="1" dirty="0">
                <a:solidFill>
                  <a:srgbClr val="000000"/>
                </a:solidFill>
                <a:ea typeface="Times New Roman"/>
                <a:cs typeface="Arial" panose="020B0604020202020204" pitchFamily="34" charset="0"/>
              </a:rPr>
              <a:t>Connect with a parent who served as the Family Rep before you </a:t>
            </a:r>
            <a:r>
              <a:rPr lang="en-US" sz="1800" dirty="0">
                <a:solidFill>
                  <a:srgbClr val="000000"/>
                </a:solidFill>
                <a:ea typeface="Times New Roman"/>
                <a:cs typeface="Arial" panose="020B0604020202020204" pitchFamily="34" charset="0"/>
              </a:rPr>
              <a:t>to get an honest picture of your role.  </a:t>
            </a:r>
          </a:p>
          <a:p>
            <a:pPr lvl="1" indent="-167940">
              <a:buFont typeface="Arial" panose="020B0604020202020204" pitchFamily="34" charset="0"/>
              <a:buChar char="•"/>
            </a:pPr>
            <a:r>
              <a:rPr lang="en-US" sz="1800" b="1" dirty="0">
                <a:solidFill>
                  <a:srgbClr val="000000"/>
                </a:solidFill>
                <a:ea typeface="Times New Roman"/>
                <a:cs typeface="Arial" panose="020B0604020202020204" pitchFamily="34" charset="0"/>
              </a:rPr>
              <a:t>Ask for a mentor </a:t>
            </a:r>
            <a:r>
              <a:rPr lang="en-US" sz="1800" dirty="0">
                <a:solidFill>
                  <a:srgbClr val="000000"/>
                </a:solidFill>
                <a:ea typeface="Times New Roman"/>
                <a:cs typeface="Arial" panose="020B0604020202020204" pitchFamily="34" charset="0"/>
              </a:rPr>
              <a:t>in grp who can be a guide as you begin. </a:t>
            </a:r>
          </a:p>
          <a:p>
            <a:pPr lvl="1" indent="-167940">
              <a:buFont typeface="Arial" panose="020B0604020202020204" pitchFamily="34" charset="0"/>
              <a:buChar char="•"/>
            </a:pPr>
            <a:r>
              <a:rPr lang="en-US" sz="1800" dirty="0">
                <a:solidFill>
                  <a:srgbClr val="000000"/>
                </a:solidFill>
                <a:ea typeface="Times New Roman"/>
                <a:cs typeface="Arial" panose="020B0604020202020204" pitchFamily="34" charset="0"/>
              </a:rPr>
              <a:t>Always try to </a:t>
            </a:r>
            <a:r>
              <a:rPr lang="en-US" sz="1800" b="1" dirty="0">
                <a:solidFill>
                  <a:srgbClr val="000000"/>
                </a:solidFill>
                <a:ea typeface="Times New Roman"/>
                <a:cs typeface="Arial" panose="020B0604020202020204" pitchFamily="34" charset="0"/>
              </a:rPr>
              <a:t>come to the mtg prepared</a:t>
            </a:r>
            <a:r>
              <a:rPr lang="en-US" sz="1800" dirty="0">
                <a:solidFill>
                  <a:srgbClr val="000000"/>
                </a:solidFill>
                <a:ea typeface="Times New Roman"/>
                <a:cs typeface="Arial" panose="020B0604020202020204" pitchFamily="34" charset="0"/>
              </a:rPr>
              <a:t>.  If the grp will be reviewing a draft doc at the mtg, be sure to read before mtg. </a:t>
            </a:r>
          </a:p>
          <a:p>
            <a:pPr lvl="1" indent="-167940">
              <a:buFont typeface="Arial" panose="020B0604020202020204" pitchFamily="34" charset="0"/>
              <a:buChar char="•"/>
            </a:pPr>
            <a:r>
              <a:rPr lang="en-US" sz="1800" dirty="0">
                <a:solidFill>
                  <a:srgbClr val="000000"/>
                </a:solidFill>
                <a:ea typeface="Times New Roman"/>
                <a:cs typeface="Arial" panose="020B0604020202020204" pitchFamily="34" charset="0"/>
              </a:rPr>
              <a:t>Find out if the group has </a:t>
            </a:r>
            <a:r>
              <a:rPr lang="en-US" sz="1800" b="1" dirty="0">
                <a:solidFill>
                  <a:srgbClr val="000000"/>
                </a:solidFill>
                <a:ea typeface="Times New Roman"/>
                <a:cs typeface="Arial" panose="020B0604020202020204" pitchFamily="34" charset="0"/>
              </a:rPr>
              <a:t>by-laws or procedures </a:t>
            </a:r>
            <a:r>
              <a:rPr lang="en-US" sz="1800" dirty="0">
                <a:solidFill>
                  <a:srgbClr val="000000"/>
                </a:solidFill>
                <a:ea typeface="Times New Roman"/>
                <a:cs typeface="Arial" panose="020B0604020202020204" pitchFamily="34" charset="0"/>
              </a:rPr>
              <a:t>that guide the way they operate.  If so, </a:t>
            </a:r>
            <a:r>
              <a:rPr lang="en-US" sz="1800" b="1" dirty="0">
                <a:solidFill>
                  <a:srgbClr val="000000"/>
                </a:solidFill>
                <a:ea typeface="Times New Roman"/>
                <a:cs typeface="Arial" panose="020B0604020202020204" pitchFamily="34" charset="0"/>
              </a:rPr>
              <a:t>ask for a copy </a:t>
            </a:r>
            <a:r>
              <a:rPr lang="en-US" sz="1800" dirty="0">
                <a:solidFill>
                  <a:srgbClr val="000000"/>
                </a:solidFill>
                <a:ea typeface="Times New Roman"/>
                <a:cs typeface="Arial" panose="020B0604020202020204" pitchFamily="34" charset="0"/>
              </a:rPr>
              <a:t>of the most recent version &amp; review them </a:t>
            </a:r>
            <a:r>
              <a:rPr lang="en-US" sz="1800" b="1" dirty="0">
                <a:solidFill>
                  <a:srgbClr val="FF0000"/>
                </a:solidFill>
                <a:ea typeface="Times New Roman"/>
                <a:cs typeface="Arial" panose="020B0604020202020204" pitchFamily="34" charset="0"/>
              </a:rPr>
              <a:t>before</a:t>
            </a:r>
            <a:r>
              <a:rPr lang="en-US" sz="1800" dirty="0">
                <a:solidFill>
                  <a:srgbClr val="000000"/>
                </a:solidFill>
                <a:ea typeface="Times New Roman"/>
                <a:cs typeface="Arial" panose="020B0604020202020204" pitchFamily="34" charset="0"/>
              </a:rPr>
              <a:t> you start w/the group.</a:t>
            </a:r>
            <a:endParaRPr lang="en-US" sz="1800" dirty="0">
              <a:ea typeface="Times New Roman"/>
              <a:cs typeface="Arial" panose="020B0604020202020204" pitchFamily="34" charset="0"/>
            </a:endParaRPr>
          </a:p>
          <a:p>
            <a:pPr lvl="1" indent="-167940">
              <a:buFont typeface="Arial" panose="020B0604020202020204" pitchFamily="34" charset="0"/>
              <a:buChar char="•"/>
            </a:pPr>
            <a:r>
              <a:rPr lang="en-US" sz="1800" dirty="0">
                <a:solidFill>
                  <a:srgbClr val="000000"/>
                </a:solidFill>
                <a:ea typeface="Times New Roman"/>
                <a:cs typeface="Arial" panose="020B0604020202020204" pitchFamily="34" charset="0"/>
              </a:rPr>
              <a:t>Find out about </a:t>
            </a:r>
            <a:r>
              <a:rPr lang="en-US" sz="1800" b="1" dirty="0">
                <a:solidFill>
                  <a:srgbClr val="000000"/>
                </a:solidFill>
                <a:ea typeface="Times New Roman"/>
                <a:cs typeface="Arial" panose="020B0604020202020204" pitchFamily="34" charset="0"/>
              </a:rPr>
              <a:t>attendance support.  </a:t>
            </a:r>
            <a:r>
              <a:rPr lang="en-US" sz="1800" dirty="0">
                <a:solidFill>
                  <a:srgbClr val="000000"/>
                </a:solidFill>
                <a:ea typeface="Times New Roman"/>
                <a:cs typeface="Arial" panose="020B0604020202020204" pitchFamily="34" charset="0"/>
              </a:rPr>
              <a:t>Support can meet a lot of different things that you might need in order to participate.  You can ask what the </a:t>
            </a:r>
            <a:r>
              <a:rPr lang="en-US" sz="1800" b="1" dirty="0">
                <a:solidFill>
                  <a:srgbClr val="000000"/>
                </a:solidFill>
                <a:ea typeface="Times New Roman"/>
                <a:cs typeface="Arial" panose="020B0604020202020204" pitchFamily="34" charset="0"/>
              </a:rPr>
              <a:t>process is for requesting reimbursement or a stipend</a:t>
            </a:r>
            <a:r>
              <a:rPr lang="en-US" sz="1800" dirty="0">
                <a:solidFill>
                  <a:srgbClr val="000000"/>
                </a:solidFill>
                <a:ea typeface="Times New Roman"/>
                <a:cs typeface="Arial" panose="020B0604020202020204" pitchFamily="34" charset="0"/>
              </a:rPr>
              <a:t>.  Especially if childcare is needed in order for you to participate, if you have out-of-pocket expenses, or if </a:t>
            </a:r>
            <a:r>
              <a:rPr lang="en-US" sz="1800" b="1" dirty="0">
                <a:solidFill>
                  <a:srgbClr val="000000"/>
                </a:solidFill>
                <a:ea typeface="Times New Roman"/>
                <a:cs typeface="Arial" panose="020B0604020202020204" pitchFamily="34" charset="0"/>
              </a:rPr>
              <a:t>travel or overnight stays are required. </a:t>
            </a:r>
          </a:p>
          <a:p>
            <a:pPr lvl="1" indent="-167940">
              <a:buFont typeface="Arial" panose="020B0604020202020204" pitchFamily="34" charset="0"/>
              <a:buChar char="•"/>
            </a:pPr>
            <a:r>
              <a:rPr lang="en-US" sz="1800" dirty="0">
                <a:solidFill>
                  <a:srgbClr val="FF0000"/>
                </a:solidFill>
                <a:ea typeface="Times New Roman"/>
                <a:cs typeface="Arial" panose="020B0604020202020204" pitchFamily="34" charset="0"/>
              </a:rPr>
              <a:t>Jan’s example: </a:t>
            </a:r>
            <a:r>
              <a:rPr lang="en-US" sz="1800" dirty="0">
                <a:ea typeface="Times New Roman"/>
                <a:cs typeface="Arial" panose="020B0604020202020204" pitchFamily="34" charset="0"/>
              </a:rPr>
              <a:t>I served on various advisory committees over the years.  At the end of most of these meetings, people could fill out a form requesting reimbursement for their mileage and per diem expenses (per diem means a daily rate for things like food). The reimbursement check came a week or so after the meeting. </a:t>
            </a:r>
          </a:p>
          <a:p>
            <a:pPr lvl="1" indent="-167940">
              <a:buFont typeface="Arial" panose="020B0604020202020204" pitchFamily="34" charset="0"/>
              <a:buChar char="•"/>
            </a:pPr>
            <a:endParaRPr lang="en-US" sz="1800" dirty="0">
              <a:ea typeface="Times New Roman"/>
              <a:cs typeface="Arial" panose="020B0604020202020204" pitchFamily="34" charset="0"/>
            </a:endParaRPr>
          </a:p>
          <a:p>
            <a:pPr lvl="1" indent="-167940">
              <a:buFont typeface="Arial" panose="020B0604020202020204" pitchFamily="34" charset="0"/>
              <a:buChar char="•"/>
            </a:pPr>
            <a:endParaRPr lang="en-US" sz="1800" dirty="0">
              <a:ea typeface="Times New Roman"/>
              <a:cs typeface="Arial" panose="020B0604020202020204" pitchFamily="34" charset="0"/>
            </a:endParaRPr>
          </a:p>
          <a:p>
            <a:pPr lvl="1" indent="-167940">
              <a:buFont typeface="Arial" panose="020B0604020202020204" pitchFamily="34" charset="0"/>
              <a:buChar char="•"/>
            </a:pPr>
            <a:r>
              <a:rPr lang="en-US" sz="1800" dirty="0">
                <a:solidFill>
                  <a:srgbClr val="FF0000"/>
                </a:solidFill>
                <a:ea typeface="Times New Roman"/>
                <a:cs typeface="Arial" panose="020B0604020202020204" pitchFamily="34" charset="0"/>
              </a:rPr>
              <a:t>Jan’s EX: </a:t>
            </a:r>
            <a:r>
              <a:rPr lang="en-US" sz="1800" dirty="0">
                <a:ea typeface="Times New Roman"/>
                <a:cs typeface="Arial" panose="020B0604020202020204" pitchFamily="34" charset="0"/>
              </a:rPr>
              <a:t>For other meetings I attended, some people needed the reimbursement for mileage &amp; child care right away, so they asked for that before meeting. Sometimes they were given a gift card for gas and a check for their estimated child care expenses.   </a:t>
            </a:r>
          </a:p>
          <a:p>
            <a:pPr indent="-167940">
              <a:buFont typeface="Arial" panose="020B0604020202020204" pitchFamily="34" charset="0"/>
              <a:buChar char="•"/>
            </a:pPr>
            <a:r>
              <a:rPr lang="en-US" sz="1800" dirty="0">
                <a:highlight>
                  <a:srgbClr val="FFFF00"/>
                </a:highlight>
                <a:cs typeface="Arial" panose="020B0604020202020204" pitchFamily="34" charset="0"/>
              </a:rPr>
              <a:t>You have a handout, </a:t>
            </a:r>
            <a:r>
              <a:rPr lang="en-US" sz="1800" b="1" dirty="0">
                <a:highlight>
                  <a:srgbClr val="FFFF00"/>
                </a:highlight>
                <a:cs typeface="Arial" panose="020B0604020202020204" pitchFamily="34" charset="0"/>
              </a:rPr>
              <a:t>Fam </a:t>
            </a:r>
            <a:r>
              <a:rPr lang="en-US" sz="1800" b="1" dirty="0" err="1">
                <a:highlight>
                  <a:srgbClr val="FFFF00"/>
                </a:highlight>
                <a:cs typeface="Arial" panose="020B0604020202020204" pitchFamily="34" charset="0"/>
              </a:rPr>
              <a:t>Ldrshp</a:t>
            </a:r>
            <a:r>
              <a:rPr lang="en-US" sz="1800" b="1" dirty="0">
                <a:highlight>
                  <a:srgbClr val="FFFF00"/>
                </a:highlight>
                <a:cs typeface="Arial" panose="020B0604020202020204" pitchFamily="34" charset="0"/>
              </a:rPr>
              <a:t> </a:t>
            </a:r>
            <a:r>
              <a:rPr lang="en-US" sz="1800" b="1" dirty="0" err="1">
                <a:highlight>
                  <a:srgbClr val="FFFF00"/>
                </a:highlight>
                <a:cs typeface="Arial" panose="020B0604020202020204" pitchFamily="34" charset="0"/>
              </a:rPr>
              <a:t>Cklist</a:t>
            </a:r>
            <a:r>
              <a:rPr lang="en-US" sz="1800" b="1" dirty="0">
                <a:highlight>
                  <a:srgbClr val="FFFF00"/>
                </a:highlight>
                <a:cs typeface="Arial" panose="020B0604020202020204" pitchFamily="34" charset="0"/>
              </a:rPr>
              <a:t> Activity</a:t>
            </a:r>
          </a:p>
          <a:p>
            <a:pPr indent="-167940">
              <a:buFont typeface="Arial" panose="020B0604020202020204" pitchFamily="34" charset="0"/>
              <a:buChar char="•"/>
            </a:pPr>
            <a:r>
              <a:rPr lang="en-US" sz="1800" dirty="0">
                <a:cs typeface="Arial" panose="020B0604020202020204" pitchFamily="34" charset="0"/>
              </a:rPr>
              <a:t>As a parent takes on the role of Family Rep., or when you are representing others (maybe you are an educator representing other educators in a group), this is a great checklist to use. </a:t>
            </a:r>
          </a:p>
          <a:p>
            <a:pPr indent="-167940">
              <a:buFont typeface="Arial" panose="020B0604020202020204" pitchFamily="34" charset="0"/>
              <a:buChar char="•"/>
            </a:pPr>
            <a:r>
              <a:rPr lang="en-US" sz="1800" dirty="0">
                <a:cs typeface="Arial" panose="020B0604020202020204" pitchFamily="34" charset="0"/>
              </a:rPr>
              <a:t>Three areas to look at – are you clear on </a:t>
            </a:r>
            <a:r>
              <a:rPr lang="en-US" sz="1800" b="1" dirty="0">
                <a:cs typeface="Arial" panose="020B0604020202020204" pitchFamily="34" charset="0"/>
              </a:rPr>
              <a:t>What the Role is? Do you Understand the Personal Costs? And Evaluate Your Expertise.   </a:t>
            </a:r>
          </a:p>
          <a:p>
            <a:pPr indent="-167940">
              <a:buFont typeface="Arial" panose="020B0604020202020204" pitchFamily="34" charset="0"/>
              <a:buChar char="•"/>
            </a:pPr>
            <a:r>
              <a:rPr lang="en-US" sz="1800" dirty="0">
                <a:solidFill>
                  <a:srgbClr val="000000"/>
                </a:solidFill>
                <a:cs typeface="Arial" panose="020B0604020202020204" pitchFamily="34" charset="0"/>
              </a:rPr>
              <a:t>Consider completing this Checklist with view to the </a:t>
            </a:r>
            <a:r>
              <a:rPr lang="en-US" sz="1800" dirty="0" err="1">
                <a:solidFill>
                  <a:srgbClr val="000000"/>
                </a:solidFill>
                <a:cs typeface="Arial" panose="020B0604020202020204" pitchFamily="34" charset="0"/>
              </a:rPr>
              <a:t>dec-mkg</a:t>
            </a:r>
            <a:r>
              <a:rPr lang="en-US" sz="1800" dirty="0">
                <a:solidFill>
                  <a:srgbClr val="000000"/>
                </a:solidFill>
                <a:cs typeface="Arial" panose="020B0604020202020204" pitchFamily="34" charset="0"/>
              </a:rPr>
              <a:t> group you are on, or are considering joining</a:t>
            </a:r>
          </a:p>
          <a:p>
            <a:pPr indent="-167940">
              <a:buFont typeface="Arial" panose="020B0604020202020204" pitchFamily="34" charset="0"/>
              <a:buChar char="•"/>
            </a:pPr>
            <a:r>
              <a:rPr lang="en-US" sz="1800" dirty="0">
                <a:solidFill>
                  <a:srgbClr val="000000"/>
                </a:solidFill>
                <a:cs typeface="Arial" panose="020B0604020202020204" pitchFamily="34" charset="0"/>
              </a:rPr>
              <a:t>The Checklist answers may reveal that this is totally NOT the right time to take on more responsibility, but if only a few things are not checked, you know what skills you need to polish or things you have to clarify.  The </a:t>
            </a:r>
            <a:r>
              <a:rPr lang="en-US" sz="1800" dirty="0" err="1">
                <a:solidFill>
                  <a:srgbClr val="000000"/>
                </a:solidFill>
                <a:cs typeface="Arial" panose="020B0604020202020204" pitchFamily="34" charset="0"/>
              </a:rPr>
              <a:t>oppty</a:t>
            </a:r>
            <a:r>
              <a:rPr lang="en-US" sz="1800" dirty="0">
                <a:solidFill>
                  <a:srgbClr val="000000"/>
                </a:solidFill>
                <a:cs typeface="Arial" panose="020B0604020202020204" pitchFamily="34" charset="0"/>
              </a:rPr>
              <a:t> for leadership and to use your own individual gifts and strengths is important and will provide the chance for you to make a difference in people’s lives.</a:t>
            </a:r>
          </a:p>
          <a:p>
            <a:pPr indent="-167940">
              <a:buFont typeface="Arial" panose="020B0604020202020204" pitchFamily="34" charset="0"/>
              <a:buChar char="•"/>
            </a:pPr>
            <a:endParaRPr lang="en-US" sz="1600" b="1" dirty="0">
              <a:solidFill>
                <a:srgbClr val="000000"/>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610176" y="8917423"/>
            <a:ext cx="490655" cy="469424"/>
          </a:xfrm>
          <a:prstGeom prst="rect">
            <a:avLst/>
          </a:prstGeom>
        </p:spPr>
        <p:txBody>
          <a:bodyPr/>
          <a:lstStyle/>
          <a:p>
            <a:endParaRPr lang="en-US" dirty="0"/>
          </a:p>
          <a:p>
            <a:fld id="{E47A0219-52C6-4F38-8398-29CC82D2A3E1}" type="slidenum">
              <a:rPr lang="en-US" smtClean="0"/>
              <a:t>120</a:t>
            </a:fld>
            <a:endParaRPr lang="en-US" dirty="0"/>
          </a:p>
        </p:txBody>
      </p:sp>
    </p:spTree>
    <p:extLst>
      <p:ext uri="{BB962C8B-B14F-4D97-AF65-F5344CB8AC3E}">
        <p14:creationId xmlns:p14="http://schemas.microsoft.com/office/powerpoint/2010/main" val="326349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6075" y="12700"/>
            <a:ext cx="1557338" cy="1166813"/>
          </a:xfrm>
        </p:spPr>
      </p:sp>
      <p:sp>
        <p:nvSpPr>
          <p:cNvPr id="3" name="Notes Placeholder 2"/>
          <p:cNvSpPr>
            <a:spLocks noGrp="1"/>
          </p:cNvSpPr>
          <p:nvPr>
            <p:ph type="body" idx="1"/>
          </p:nvPr>
        </p:nvSpPr>
        <p:spPr>
          <a:xfrm>
            <a:off x="119490" y="157154"/>
            <a:ext cx="6863496" cy="8892266"/>
          </a:xfrm>
        </p:spPr>
        <p:txBody>
          <a:bodyPr/>
          <a:lstStyle/>
          <a:p>
            <a:r>
              <a:rPr lang="en-US" sz="1600" b="1" dirty="0"/>
              <a:t>Slide #9: Resource</a:t>
            </a:r>
            <a:endParaRPr lang="en-US" sz="1600" dirty="0"/>
          </a:p>
          <a:p>
            <a:r>
              <a:rPr lang="en-US" sz="1600" b="1" dirty="0"/>
              <a:t>Procedural Directions:</a:t>
            </a:r>
          </a:p>
          <a:p>
            <a:pPr marL="286607" indent="-286607">
              <a:buFont typeface="Arial" panose="020B0604020202020204" pitchFamily="34" charset="0"/>
              <a:buChar char="•"/>
            </a:pPr>
            <a:r>
              <a:rPr lang="en-US" sz="1600" dirty="0"/>
              <a:t>Show the slide. </a:t>
            </a:r>
          </a:p>
          <a:p>
            <a:pPr marL="286607" indent="-286607">
              <a:buFont typeface="Arial" panose="020B0604020202020204" pitchFamily="34" charset="0"/>
              <a:buChar char="•"/>
            </a:pPr>
            <a:endParaRPr lang="en-US" sz="800" dirty="0"/>
          </a:p>
          <a:p>
            <a:r>
              <a:rPr lang="en-US" sz="1600" b="1" dirty="0"/>
              <a:t>Presenter Notes:</a:t>
            </a:r>
          </a:p>
          <a:p>
            <a:pPr marL="286607" indent="-286607" defTabSz="917143">
              <a:buFont typeface="Arial" panose="020B0604020202020204" pitchFamily="34" charset="0"/>
              <a:buChar char="•"/>
              <a:defRPr/>
            </a:pPr>
            <a:r>
              <a:rPr lang="en-US" sz="1700" dirty="0">
                <a:solidFill>
                  <a:srgbClr val="000000"/>
                </a:solidFill>
                <a:latin typeface="Arial" panose="020B0604020202020204" pitchFamily="34" charset="0"/>
                <a:ea typeface="Times New Roman"/>
                <a:cs typeface="Arial" panose="020B0604020202020204" pitchFamily="34" charset="0"/>
              </a:rPr>
              <a:t>Finally, when you join a grp, you may only have a few minutes or less to </a:t>
            </a:r>
            <a:r>
              <a:rPr lang="en-US" sz="1700" dirty="0" err="1">
                <a:solidFill>
                  <a:srgbClr val="000000"/>
                </a:solidFill>
                <a:latin typeface="Arial" panose="020B0604020202020204" pitchFamily="34" charset="0"/>
                <a:ea typeface="Times New Roman"/>
                <a:cs typeface="Arial" panose="020B0604020202020204" pitchFamily="34" charset="0"/>
              </a:rPr>
              <a:t>introd</a:t>
            </a:r>
            <a:r>
              <a:rPr lang="en-US" sz="1700" dirty="0">
                <a:solidFill>
                  <a:srgbClr val="000000"/>
                </a:solidFill>
                <a:latin typeface="Arial" panose="020B0604020202020204" pitchFamily="34" charset="0"/>
                <a:ea typeface="Times New Roman"/>
                <a:cs typeface="Arial" panose="020B0604020202020204" pitchFamily="34" charset="0"/>
              </a:rPr>
              <a:t> yourself.  You want to make sure you plan your introduction carefully in advance – include </a:t>
            </a:r>
            <a:r>
              <a:rPr lang="en-US" sz="1700" b="1" dirty="0">
                <a:solidFill>
                  <a:srgbClr val="000000"/>
                </a:solidFill>
                <a:latin typeface="Arial" panose="020B0604020202020204" pitchFamily="34" charset="0"/>
                <a:ea typeface="Times New Roman"/>
                <a:cs typeface="Arial" panose="020B0604020202020204" pitchFamily="34" charset="0"/>
              </a:rPr>
              <a:t>a little about yourself, why you are here, and what YOU will bring to the group.  </a:t>
            </a:r>
            <a:r>
              <a:rPr lang="en-US" sz="1700" dirty="0">
                <a:solidFill>
                  <a:srgbClr val="000000"/>
                </a:solidFill>
                <a:latin typeface="Arial" panose="020B0604020202020204" pitchFamily="34" charset="0"/>
                <a:ea typeface="Times New Roman"/>
                <a:cs typeface="Arial" panose="020B0604020202020204" pitchFamily="34" charset="0"/>
              </a:rPr>
              <a:t>It only takes a few secs to make a 1</a:t>
            </a:r>
            <a:r>
              <a:rPr lang="en-US" sz="1700" baseline="30000" dirty="0">
                <a:solidFill>
                  <a:srgbClr val="000000"/>
                </a:solidFill>
                <a:latin typeface="Arial" panose="020B0604020202020204" pitchFamily="34" charset="0"/>
                <a:ea typeface="Times New Roman"/>
                <a:cs typeface="Arial" panose="020B0604020202020204" pitchFamily="34" charset="0"/>
              </a:rPr>
              <a:t>st</a:t>
            </a:r>
            <a:r>
              <a:rPr lang="en-US" sz="1700" dirty="0">
                <a:solidFill>
                  <a:srgbClr val="000000"/>
                </a:solidFill>
                <a:latin typeface="Arial" panose="020B0604020202020204" pitchFamily="34" charset="0"/>
                <a:ea typeface="Times New Roman"/>
                <a:cs typeface="Arial" panose="020B0604020202020204" pitchFamily="34" charset="0"/>
              </a:rPr>
              <a:t> impression. You want to make sure it is a good one.. </a:t>
            </a:r>
          </a:p>
          <a:p>
            <a:pPr marL="286607" indent="-286607">
              <a:buFont typeface="Arial" panose="020B0604020202020204" pitchFamily="34" charset="0"/>
              <a:buChar char="•"/>
            </a:pPr>
            <a:r>
              <a:rPr lang="en-US" sz="1700" b="1" dirty="0">
                <a:solidFill>
                  <a:srgbClr val="FF0000"/>
                </a:solidFill>
                <a:highlight>
                  <a:srgbClr val="FFFF00"/>
                </a:highlight>
                <a:latin typeface="Arial" panose="020B0604020202020204" pitchFamily="34" charset="0"/>
                <a:cs typeface="Arial" panose="020B0604020202020204" pitchFamily="34" charset="0"/>
              </a:rPr>
              <a:t>HO- Sharing Your Family Story (Section 7, p.65, h</a:t>
            </a:r>
            <a:r>
              <a:rPr lang="en-US" sz="1700" dirty="0">
                <a:latin typeface="Arial" panose="020B0604020202020204" pitchFamily="34" charset="0"/>
                <a:cs typeface="Arial" panose="020B0604020202020204" pitchFamily="34" charset="0"/>
              </a:rPr>
              <a:t>as a nice template to help you record/organize </a:t>
            </a:r>
            <a:r>
              <a:rPr lang="en-US" sz="1700" dirty="0" err="1">
                <a:latin typeface="Arial" panose="020B0604020202020204" pitchFamily="34" charset="0"/>
                <a:cs typeface="Arial" panose="020B0604020202020204" pitchFamily="34" charset="0"/>
              </a:rPr>
              <a:t>impt</a:t>
            </a:r>
            <a:r>
              <a:rPr lang="en-US" sz="1700" dirty="0">
                <a:latin typeface="Arial" panose="020B0604020202020204" pitchFamily="34" charset="0"/>
                <a:cs typeface="Arial" panose="020B0604020202020204" pitchFamily="34" charset="0"/>
              </a:rPr>
              <a:t>. points about your own family story. </a:t>
            </a:r>
          </a:p>
          <a:p>
            <a:pPr marL="286607" indent="-286607">
              <a:buFont typeface="Arial" panose="020B0604020202020204" pitchFamily="34" charset="0"/>
              <a:buChar char="•"/>
            </a:pPr>
            <a:r>
              <a:rPr lang="en-US" sz="1700" dirty="0">
                <a:latin typeface="Arial" panose="020B0604020202020204" pitchFamily="34" charset="0"/>
                <a:cs typeface="Arial" panose="020B0604020202020204" pitchFamily="34" charset="0"/>
              </a:rPr>
              <a:t>You can see there is only a paragraph of space to share your whole story. It is </a:t>
            </a:r>
            <a:r>
              <a:rPr lang="en-US" sz="1700" dirty="0" err="1">
                <a:latin typeface="Arial" panose="020B0604020202020204" pitchFamily="34" charset="0"/>
                <a:cs typeface="Arial" panose="020B0604020202020204" pitchFamily="34" charset="0"/>
              </a:rPr>
              <a:t>impt</a:t>
            </a:r>
            <a:r>
              <a:rPr lang="en-US" sz="1700" dirty="0">
                <a:latin typeface="Arial" panose="020B0604020202020204" pitchFamily="34" charset="0"/>
                <a:cs typeface="Arial" panose="020B0604020202020204" pitchFamily="34" charset="0"/>
              </a:rPr>
              <a:t> to keep your intro short(1½-2 min) </a:t>
            </a:r>
            <a:r>
              <a:rPr lang="en-US" sz="1700" dirty="0" err="1">
                <a:latin typeface="Arial" panose="020B0604020202020204" pitchFamily="34" charset="0"/>
                <a:cs typeface="Arial" panose="020B0604020202020204" pitchFamily="34" charset="0"/>
              </a:rPr>
              <a:t>becz</a:t>
            </a:r>
            <a:r>
              <a:rPr lang="en-US" sz="1700" dirty="0">
                <a:latin typeface="Arial" panose="020B0604020202020204" pitchFamily="34" charset="0"/>
                <a:cs typeface="Arial" panose="020B0604020202020204" pitchFamily="34" charset="0"/>
              </a:rPr>
              <a:t> when you intro yourself, that is often all the time you will have.</a:t>
            </a:r>
          </a:p>
          <a:p>
            <a:pPr marL="286607" indent="-286607">
              <a:buFont typeface="Arial" panose="020B0604020202020204" pitchFamily="34" charset="0"/>
              <a:buChar char="•"/>
            </a:pPr>
            <a:r>
              <a:rPr lang="en-US" sz="1700" dirty="0">
                <a:latin typeface="Arial" panose="020B0604020202020204" pitchFamily="34" charset="0"/>
                <a:cs typeface="Arial" panose="020B0604020202020204" pitchFamily="34" charset="0"/>
              </a:rPr>
              <a:t>In your intro, focus on the answers to these 3 Qs:</a:t>
            </a:r>
          </a:p>
          <a:p>
            <a:pPr marL="343929" indent="-343929">
              <a:buFont typeface="+mj-lt"/>
              <a:buAutoNum type="arabicPeriod"/>
            </a:pPr>
            <a:r>
              <a:rPr lang="en-US" sz="1700" b="1" dirty="0">
                <a:latin typeface="Arial" panose="020B0604020202020204" pitchFamily="34" charset="0"/>
                <a:cs typeface="Arial" panose="020B0604020202020204" pitchFamily="34" charset="0"/>
              </a:rPr>
              <a:t>Who are you (</a:t>
            </a:r>
            <a:r>
              <a:rPr lang="en-US" sz="1700" b="1" u="sng" dirty="0">
                <a:latin typeface="Arial" panose="020B0604020202020204" pitchFamily="34" charset="0"/>
                <a:cs typeface="Arial" panose="020B0604020202020204" pitchFamily="34" charset="0"/>
              </a:rPr>
              <a:t>relevant</a:t>
            </a:r>
            <a:r>
              <a:rPr lang="en-US" sz="1700" b="1" dirty="0">
                <a:latin typeface="Arial" panose="020B0604020202020204" pitchFamily="34" charset="0"/>
                <a:cs typeface="Arial" panose="020B0604020202020204" pitchFamily="34" charset="0"/>
              </a:rPr>
              <a:t> to the group)? </a:t>
            </a:r>
            <a:r>
              <a:rPr lang="en-US" sz="1700" dirty="0">
                <a:latin typeface="Arial" panose="020B0604020202020204" pitchFamily="34" charset="0"/>
                <a:cs typeface="Arial" panose="020B0604020202020204" pitchFamily="34" charset="0"/>
              </a:rPr>
              <a:t>If you are joining the grp as parent of a </a:t>
            </a:r>
            <a:r>
              <a:rPr lang="en-US" sz="1700" dirty="0" err="1">
                <a:latin typeface="Arial" panose="020B0604020202020204" pitchFamily="34" charset="0"/>
                <a:cs typeface="Arial" panose="020B0604020202020204" pitchFamily="34" charset="0"/>
              </a:rPr>
              <a:t>ch</a:t>
            </a:r>
            <a:r>
              <a:rPr lang="en-US" sz="1700" dirty="0">
                <a:latin typeface="Arial" panose="020B0604020202020204" pitchFamily="34" charset="0"/>
                <a:cs typeface="Arial" panose="020B0604020202020204" pitchFamily="34" charset="0"/>
              </a:rPr>
              <a:t> w/spec needs, you don’t want to use your whole intro to talk about your job, where you are from, or your hobbies; you want to focus on your role as a parent &amp; perhaps share age &amp; disability of your child</a:t>
            </a:r>
          </a:p>
          <a:p>
            <a:pPr marL="343929" indent="-343929">
              <a:buFont typeface="+mj-lt"/>
              <a:buAutoNum type="arabicPeriod"/>
            </a:pPr>
            <a:r>
              <a:rPr lang="en-US" sz="1700" b="1" dirty="0">
                <a:latin typeface="Arial" panose="020B0604020202020204" pitchFamily="34" charset="0"/>
                <a:cs typeface="Arial" panose="020B0604020202020204" pitchFamily="34" charset="0"/>
              </a:rPr>
              <a:t>What brings you to the group? </a:t>
            </a:r>
            <a:r>
              <a:rPr lang="en-US" sz="1700" dirty="0">
                <a:latin typeface="Arial" panose="020B0604020202020204" pitchFamily="34" charset="0"/>
                <a:cs typeface="Arial" panose="020B0604020202020204" pitchFamily="34" charset="0"/>
              </a:rPr>
              <a:t>If you are joining to be a Family Rep &amp; to share the voices of other families in situations similar to yours, is </a:t>
            </a:r>
            <a:r>
              <a:rPr lang="en-US" sz="1700" dirty="0" err="1">
                <a:latin typeface="Arial" panose="020B0604020202020204" pitchFamily="34" charset="0"/>
                <a:cs typeface="Arial" panose="020B0604020202020204" pitchFamily="34" charset="0"/>
              </a:rPr>
              <a:t>impt</a:t>
            </a:r>
            <a:r>
              <a:rPr lang="en-US" sz="1700" dirty="0">
                <a:latin typeface="Arial" panose="020B0604020202020204" pitchFamily="34" charset="0"/>
                <a:cs typeface="Arial" panose="020B0604020202020204" pitchFamily="34" charset="0"/>
              </a:rPr>
              <a:t> to share that</a:t>
            </a:r>
          </a:p>
          <a:p>
            <a:pPr marL="343929" indent="-343929">
              <a:buFont typeface="+mj-lt"/>
              <a:buAutoNum type="arabicPeriod"/>
            </a:pPr>
            <a:r>
              <a:rPr lang="en-US" sz="1700" b="1" dirty="0">
                <a:latin typeface="Arial" panose="020B0604020202020204" pitchFamily="34" charset="0"/>
                <a:cs typeface="Arial" panose="020B0604020202020204" pitchFamily="34" charset="0"/>
              </a:rPr>
              <a:t>What will YOU bring to the group? </a:t>
            </a:r>
            <a:r>
              <a:rPr lang="en-US" sz="1700" dirty="0">
                <a:latin typeface="Arial" panose="020B0604020202020204" pitchFamily="34" charset="0"/>
                <a:cs typeface="Arial" panose="020B0604020202020204" pitchFamily="34" charset="0"/>
              </a:rPr>
              <a:t>This is where personal &amp; prof. experience might be shared.  If you are an accountant coming on a Bd, you might suggest you can help review financial policies or by serving on Audit </a:t>
            </a:r>
            <a:r>
              <a:rPr lang="en-US" sz="1700" dirty="0" err="1">
                <a:latin typeface="Arial" panose="020B0604020202020204" pitchFamily="34" charset="0"/>
                <a:cs typeface="Arial" panose="020B0604020202020204" pitchFamily="34" charset="0"/>
              </a:rPr>
              <a:t>Cmte</a:t>
            </a:r>
            <a:r>
              <a:rPr lang="en-US" sz="1700" dirty="0">
                <a:latin typeface="Arial" panose="020B0604020202020204" pitchFamily="34" charset="0"/>
                <a:cs typeface="Arial" panose="020B0604020202020204" pitchFamily="34" charset="0"/>
              </a:rPr>
              <a:t>, or as the Board Treasurer at some point. If you are an attorney, you might suggest that you are interested in serving on the Governance Committee.. If you love to plan parties/events, you could indicate your interest in serving on the Bd’s </a:t>
            </a:r>
            <a:r>
              <a:rPr lang="en-US" sz="1700" dirty="0" err="1">
                <a:latin typeface="Arial" panose="020B0604020202020204" pitchFamily="34" charset="0"/>
                <a:cs typeface="Arial" panose="020B0604020202020204" pitchFamily="34" charset="0"/>
              </a:rPr>
              <a:t>Fdrsg</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Cmte</a:t>
            </a:r>
            <a:r>
              <a:rPr lang="en-US" sz="1700" dirty="0">
                <a:latin typeface="Arial" panose="020B0604020202020204" pitchFamily="34" charset="0"/>
                <a:cs typeface="Arial" panose="020B0604020202020204" pitchFamily="34" charset="0"/>
              </a:rPr>
              <a:t>.</a:t>
            </a:r>
          </a:p>
          <a:p>
            <a:pPr marL="343929" indent="-343929">
              <a:buFont typeface="+mj-lt"/>
              <a:buAutoNum type="arabicPeriod"/>
            </a:pPr>
            <a:endParaRPr lang="en-US" sz="1700" dirty="0">
              <a:latin typeface="Arial" panose="020B0604020202020204" pitchFamily="34" charset="0"/>
              <a:cs typeface="Arial" panose="020B0604020202020204" pitchFamily="34" charset="0"/>
            </a:endParaRPr>
          </a:p>
          <a:p>
            <a:pPr marL="343929" indent="-343929">
              <a:buFont typeface="+mj-lt"/>
              <a:buAutoNum type="arabicPeriod"/>
            </a:pPr>
            <a:endParaRPr lang="en-US" sz="1700" dirty="0">
              <a:latin typeface="Arial" panose="020B0604020202020204" pitchFamily="34" charset="0"/>
              <a:cs typeface="Arial" panose="020B0604020202020204" pitchFamily="34" charset="0"/>
            </a:endParaRPr>
          </a:p>
          <a:p>
            <a:pPr lvl="0"/>
            <a:r>
              <a:rPr lang="en-US" sz="1700" dirty="0">
                <a:latin typeface="Arial" panose="020B0604020202020204" pitchFamily="34" charset="0"/>
                <a:cs typeface="Arial" panose="020B0604020202020204" pitchFamily="34" charset="0"/>
              </a:rPr>
              <a:t>We all bring unique gifts and talents to the groups that we join.</a:t>
            </a:r>
          </a:p>
          <a:p>
            <a:pPr marL="286607" indent="-286607">
              <a:buFont typeface="Arial" panose="020B0604020202020204" pitchFamily="34" charset="0"/>
              <a:buChar char="•"/>
            </a:pPr>
            <a:r>
              <a:rPr lang="en-US" sz="1700" dirty="0">
                <a:latin typeface="Arial" panose="020B0604020202020204" pitchFamily="34" charset="0"/>
                <a:cs typeface="Arial" panose="020B0604020202020204" pitchFamily="34" charset="0"/>
              </a:rPr>
              <a:t>This is where finding out about the grp ahead of time will help you because you are the expert on yourself &amp; your interest, so being able to share some of the opportunities you found out about the group will help the grp find a good fit for you as well.</a:t>
            </a:r>
          </a:p>
          <a:p>
            <a:pPr defTabSz="917143">
              <a:defRPr/>
            </a:pPr>
            <a:r>
              <a:rPr lang="en-US" sz="1800" b="1" i="1" dirty="0">
                <a:solidFill>
                  <a:srgbClr val="FF0000"/>
                </a:solidFill>
                <a:highlight>
                  <a:srgbClr val="FFFF00"/>
                </a:highlight>
                <a:latin typeface="Arial" panose="020B0604020202020204" pitchFamily="34" charset="0"/>
                <a:cs typeface="Arial" panose="020B0604020202020204" pitchFamily="34" charset="0"/>
              </a:rPr>
              <a:t>Jan’s EX</a:t>
            </a:r>
            <a:r>
              <a:rPr lang="en-US" sz="1800" b="1" i="1" dirty="0">
                <a:highlight>
                  <a:srgbClr val="FFFF00"/>
                </a:highlight>
                <a:latin typeface="Arial" panose="020B0604020202020204" pitchFamily="34" charset="0"/>
                <a:cs typeface="Arial" panose="020B0604020202020204" pitchFamily="34" charset="0"/>
              </a:rPr>
              <a:t>: </a:t>
            </a:r>
            <a:r>
              <a:rPr lang="en-US" sz="1800" u="sng" dirty="0">
                <a:highlight>
                  <a:srgbClr val="FFFF00"/>
                </a:highlight>
                <a:latin typeface="Arial" panose="020B0604020202020204" pitchFamily="34" charset="0"/>
                <a:cs typeface="Arial" panose="020B0604020202020204" pitchFamily="34" charset="0"/>
              </a:rPr>
              <a:t>when I came on to the Board of Directors of the Autism Society of America (ASA) in 1991, here was my Family Story</a:t>
            </a:r>
            <a:r>
              <a:rPr lang="en-US" sz="1800" dirty="0">
                <a:highlight>
                  <a:srgbClr val="FFFF00"/>
                </a:highlight>
                <a:latin typeface="Arial" panose="020B0604020202020204" pitchFamily="34" charset="0"/>
                <a:cs typeface="Arial" panose="020B0604020202020204" pitchFamily="34" charset="0"/>
              </a:rPr>
              <a:t>…                                                  </a:t>
            </a:r>
            <a:r>
              <a:rPr lang="en-US" sz="1800" b="1" i="1" dirty="0">
                <a:highlight>
                  <a:srgbClr val="FFFF00"/>
                </a:highlight>
                <a:latin typeface="Arial" panose="020B0604020202020204" pitchFamily="34" charset="0"/>
                <a:cs typeface="Arial" panose="020B0604020202020204" pitchFamily="34" charset="0"/>
              </a:rPr>
              <a:t>Hi, I am Jan Serak. I am the parent of 2 sons – my older son, Ben, is 14 and has autism. I am the President of the Autism Society of WI currently, so I am here to, hopefully, represent the voice of many other parents of children &amp; youth with autism and other of our members in WI.  Also, I am the Executive Director of Wisconsin’s Parent Training &amp; Information Center, WI FACETS, a nonprofit organization that supports parents of children with disabilities related to special education. I not only bring my knowledge about managing a nonprofit, but also my knowledge related to special education, civil rights, and legislative advocacy.  I am honored to be here.  </a:t>
            </a:r>
            <a:endParaRPr lang="en-US" sz="1800" b="1" i="1" dirty="0">
              <a:highlight>
                <a:srgbClr val="FFFF00"/>
              </a:highlight>
            </a:endParaRPr>
          </a:p>
        </p:txBody>
      </p:sp>
      <p:sp>
        <p:nvSpPr>
          <p:cNvPr id="4" name="Slide Number Placeholder 3"/>
          <p:cNvSpPr>
            <a:spLocks noGrp="1"/>
          </p:cNvSpPr>
          <p:nvPr>
            <p:ph type="sldNum" sz="quarter" idx="10"/>
          </p:nvPr>
        </p:nvSpPr>
        <p:spPr>
          <a:xfrm>
            <a:off x="6304282" y="9125827"/>
            <a:ext cx="796549" cy="261019"/>
          </a:xfrm>
          <a:prstGeom prst="rect">
            <a:avLst/>
          </a:prstGeom>
        </p:spPr>
        <p:txBody>
          <a:bodyPr/>
          <a:lstStyle/>
          <a:p>
            <a:endParaRPr lang="en-US" dirty="0"/>
          </a:p>
          <a:p>
            <a:endParaRPr lang="en-US" dirty="0"/>
          </a:p>
          <a:p>
            <a:fld id="{E47A0219-52C6-4F38-8398-29CC82D2A3E1}" type="slidenum">
              <a:rPr lang="en-US" smtClean="0"/>
              <a:t>121</a:t>
            </a:fld>
            <a:endParaRPr lang="en-US" dirty="0"/>
          </a:p>
        </p:txBody>
      </p:sp>
    </p:spTree>
    <p:extLst>
      <p:ext uri="{BB962C8B-B14F-4D97-AF65-F5344CB8AC3E}">
        <p14:creationId xmlns:p14="http://schemas.microsoft.com/office/powerpoint/2010/main" val="3239703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9743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84268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361817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539956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391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230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768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799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1401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216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2272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3687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65262"/>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0494" y="5882144"/>
            <a:ext cx="323088" cy="316992"/>
          </a:xfrm>
          <a:prstGeom prst="rect">
            <a:avLst/>
          </a:prstGeom>
        </p:spPr>
      </p:pic>
    </p:spTree>
    <p:custDataLst>
      <p:tags r:id="rId14"/>
    </p:custDataLst>
    <p:extLst>
      <p:ext uri="{BB962C8B-B14F-4D97-AF65-F5344CB8AC3E}">
        <p14:creationId xmlns:p14="http://schemas.microsoft.com/office/powerpoint/2010/main" val="30228356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www.servingongroups.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6.png"/><Relationship Id="rId5" Type="http://schemas.openxmlformats.org/officeDocument/2006/relationships/hyperlink" Target="https://servingongroups.org/leading-by-convening" TargetMode="External"/><Relationship Id="rId4" Type="http://schemas.openxmlformats.org/officeDocument/2006/relationships/hyperlink" Target="http://www.ideapartnership.org/documents/NovUploads/Leading%20by%20Convening%20508.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ipfcc.org/resources/Tips_For_Recruiting.pdf" TargetMode="External"/><Relationship Id="rId3" Type="http://schemas.openxmlformats.org/officeDocument/2006/relationships/notesSlide" Target="../notesSlides/notesSlide13.xml"/><Relationship Id="rId7" Type="http://schemas.openxmlformats.org/officeDocument/2006/relationships/hyperlink" Target="https://hcpbs.org/"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www.parentcenterhub.org/wp-content/uploads/repo_items/National_SEPAC_Guide_120218.pdf" TargetMode="External"/><Relationship Id="rId5" Type="http://schemas.openxmlformats.org/officeDocument/2006/relationships/hyperlink" Target="http://www.youtube.com/watch?v=BI4rqX_F69c" TargetMode="External"/><Relationship Id="rId4" Type="http://schemas.openxmlformats.org/officeDocument/2006/relationships/hyperlink" Target="http://www.servingongroups.org/leading-by-convening" TargetMode="External"/><Relationship Id="rId9" Type="http://schemas.openxmlformats.org/officeDocument/2006/relationships/hyperlink" Target="https://www.ipfcc.org/resources/Diverse-Voices-Matter.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pi.wi.gov/sped/educators/consultation/assistive-technology/at-forward" TargetMode="External"/><Relationship Id="rId3" Type="http://schemas.openxmlformats.org/officeDocument/2006/relationships/notesSlide" Target="../notesSlides/notesSlide14.xml"/><Relationship Id="rId7" Type="http://schemas.openxmlformats.org/officeDocument/2006/relationships/hyperlink" Target="https://nafsce.org/page/About" TargetMode="Externa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s://www.lpfch.org/publication/five-top-tips-engaging-families-advisory-roles-advice-family-leader" TargetMode="External"/><Relationship Id="rId5" Type="http://schemas.openxmlformats.org/officeDocument/2006/relationships/hyperlink" Target="http://www.pacer.org/parent/php/php-c121.pdf" TargetMode="External"/><Relationship Id="rId4" Type="http://schemas.openxmlformats.org/officeDocument/2006/relationships/hyperlink" Target="http://www.pacer.org/Parent/php/PHP-c99.pd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8" Type="http://schemas.openxmlformats.org/officeDocument/2006/relationships/hyperlink" Target="http://ctb.ku.edu/en/tablecontents/sub_section_main_1154.aspx" TargetMode="External"/><Relationship Id="rId3" Type="http://schemas.openxmlformats.org/officeDocument/2006/relationships/notesSlide" Target="../notesSlides/notesSlide24.xml"/><Relationship Id="rId7" Type="http://schemas.openxmlformats.org/officeDocument/2006/relationships/hyperlink" Target="https://www.youtube.com/watch?v=HYUVXQfaVp0"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www.aecf.org/blog/applying-results-based-facilitation-skills-in-virtual-meetings" TargetMode="External"/><Relationship Id="rId5" Type="http://schemas.openxmlformats.org/officeDocument/2006/relationships/hyperlink" Target="https://www.youtube.com/watch?v=oPZJQ-Mhwq0" TargetMode="External"/><Relationship Id="rId10" Type="http://schemas.openxmlformats.org/officeDocument/2006/relationships/hyperlink" Target="http://www.mindtools.com/pages/article/newLDR_86.htm" TargetMode="External"/><Relationship Id="rId4" Type="http://schemas.openxmlformats.org/officeDocument/2006/relationships/hyperlink" Target="https://www.youtube.com/watch?v=itdYBXrJm-8" TargetMode="External"/><Relationship Id="rId9" Type="http://schemas.openxmlformats.org/officeDocument/2006/relationships/hyperlink" Target="http://www.skillsyouneed.com/ips/meetings.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cSohjlYQI2A" TargetMode="External"/><Relationship Id="rId3" Type="http://schemas.openxmlformats.org/officeDocument/2006/relationships/notesSlide" Target="../notesSlides/notesSlide25.xml"/><Relationship Id="rId7" Type="http://schemas.openxmlformats.org/officeDocument/2006/relationships/hyperlink" Target="https://www.youtube.com/watch?v=3_dAkDsBQyk"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parents-teachers.com/lib/Disagreements_Between_Parents_And_Teachers_-_Handling_Them_Productively/" TargetMode="External"/><Relationship Id="rId5" Type="http://schemas.openxmlformats.org/officeDocument/2006/relationships/hyperlink" Target="https://www.wsems.us/multimedia/videos/when-conflict-arises/" TargetMode="External"/><Relationship Id="rId10" Type="http://schemas.openxmlformats.org/officeDocument/2006/relationships/hyperlink" Target="https://www.youtube.com/watch?v=5JL2iizK2c0" TargetMode="External"/><Relationship Id="rId4" Type="http://schemas.openxmlformats.org/officeDocument/2006/relationships/hyperlink" Target="http://www.mindtools.com/pages/article/newLDR_81.htm" TargetMode="External"/><Relationship Id="rId9" Type="http://schemas.openxmlformats.org/officeDocument/2006/relationships/hyperlink" Target="https://www.youtube.com/watch?v=B8EJVcRJSXo"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6.w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25.png"/><Relationship Id="rId5" Type="http://schemas.openxmlformats.org/officeDocument/2006/relationships/hyperlink" Target="http://wifacets.org/events" TargetMode="External"/><Relationship Id="rId4" Type="http://schemas.openxmlformats.org/officeDocument/2006/relationships/hyperlink" Target="mailto:lkarcher@wifacets.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4.xml"/><Relationship Id="rId5" Type="http://schemas.openxmlformats.org/officeDocument/2006/relationships/hyperlink" Target="http://www.servingongroups.or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1" y="2436830"/>
            <a:ext cx="3533378" cy="3245513"/>
          </a:xfrm>
        </p:spPr>
        <p:txBody>
          <a:bodyPr anchor="t">
            <a:noAutofit/>
          </a:bodyPr>
          <a:lstStyle/>
          <a:p>
            <a:pPr algn="ctr"/>
            <a:r>
              <a:rPr lang="en-US" sz="2400" b="1" dirty="0"/>
              <a:t>Serving on Groups </a:t>
            </a:r>
            <a:br>
              <a:rPr lang="en-US" sz="2400" b="1" dirty="0"/>
            </a:br>
            <a:r>
              <a:rPr lang="en-US" sz="2400" b="1" dirty="0"/>
              <a:t>That Make Decisions: </a:t>
            </a:r>
            <a:br>
              <a:rPr lang="en-US" sz="2400" b="1" dirty="0"/>
            </a:br>
            <a:r>
              <a:rPr lang="en-US" sz="2400" b="1" dirty="0"/>
              <a:t>A Guide for Families</a:t>
            </a:r>
            <a:br>
              <a:rPr lang="en-US" sz="1200" b="1" dirty="0"/>
            </a:br>
            <a:br>
              <a:rPr lang="en-US" sz="1200" b="1" dirty="0"/>
            </a:br>
            <a:r>
              <a:rPr lang="en-US" sz="2000" b="1" dirty="0">
                <a:solidFill>
                  <a:srgbClr val="FF0000"/>
                </a:solidFill>
              </a:rPr>
              <a:t>7. Role of Families on Groups </a:t>
            </a:r>
            <a:br>
              <a:rPr lang="en-US" sz="2000" b="1" dirty="0">
                <a:solidFill>
                  <a:srgbClr val="FF0000"/>
                </a:solidFill>
              </a:rPr>
            </a:br>
            <a:r>
              <a:rPr lang="en-US" sz="2000" b="1" dirty="0">
                <a:solidFill>
                  <a:srgbClr val="FF0000"/>
                </a:solidFill>
              </a:rPr>
              <a:t>8. Skills for Serving on Groups</a:t>
            </a:r>
            <a:br>
              <a:rPr lang="en-US" sz="1800" b="1" dirty="0">
                <a:solidFill>
                  <a:srgbClr val="FF0000"/>
                </a:solidFill>
              </a:rPr>
            </a:br>
            <a:br>
              <a:rPr lang="en-US" sz="1050" b="1" dirty="0">
                <a:solidFill>
                  <a:srgbClr val="FF0000"/>
                </a:solidFill>
              </a:rPr>
            </a:br>
            <a:r>
              <a:rPr lang="en-US" sz="2000" b="1" dirty="0">
                <a:solidFill>
                  <a:srgbClr val="0070C0"/>
                </a:solidFill>
              </a:rPr>
              <a:t>November 3, 2022</a:t>
            </a:r>
            <a:br>
              <a:rPr lang="en-US" sz="2000" b="1" dirty="0">
                <a:solidFill>
                  <a:srgbClr val="0070C0"/>
                </a:solidFill>
              </a:rPr>
            </a:br>
            <a:br>
              <a:rPr lang="en-US" sz="1050" b="1" dirty="0">
                <a:solidFill>
                  <a:srgbClr val="0070C0"/>
                </a:solidFill>
              </a:rPr>
            </a:br>
            <a:r>
              <a:rPr lang="en-US" sz="1800" b="1" dirty="0">
                <a:solidFill>
                  <a:schemeClr val="tx1"/>
                </a:solidFill>
                <a:hlinkClick r:id="rId4">
                  <a:extLst>
                    <a:ext uri="{A12FA001-AC4F-418D-AE19-62706E023703}">
                      <ahyp:hlinkClr xmlns:ahyp="http://schemas.microsoft.com/office/drawing/2018/hyperlinkcolor" val="tx"/>
                    </a:ext>
                  </a:extLst>
                </a:hlinkClick>
              </a:rPr>
              <a:t>www.servingongroups.org</a:t>
            </a:r>
            <a:br>
              <a:rPr lang="en-US" sz="1800" b="1" dirty="0">
                <a:solidFill>
                  <a:schemeClr val="tx1"/>
                </a:solidFill>
              </a:rPr>
            </a:br>
            <a:r>
              <a:rPr lang="en-US" sz="1800" b="1" dirty="0">
                <a:solidFill>
                  <a:schemeClr val="accent1">
                    <a:lumMod val="75000"/>
                  </a:schemeClr>
                </a:solidFill>
              </a:rPr>
              <a:t>877-374-0511</a:t>
            </a:r>
            <a:br>
              <a:rPr lang="en-US" sz="1800" b="1" dirty="0">
                <a:solidFill>
                  <a:schemeClr val="tx1"/>
                </a:solidFill>
              </a:rPr>
            </a:br>
            <a:endParaRPr lang="en-US" sz="2400" b="1" dirty="0">
              <a:solidFill>
                <a:schemeClr val="tx2"/>
              </a:solidFill>
            </a:endParaRP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pic>
        <p:nvPicPr>
          <p:cNvPr id="8" name="Picture 7" descr="A person wearing glasses and smiling at the camera&#10;&#10;Description automatically generated">
            <a:extLst>
              <a:ext uri="{FF2B5EF4-FFF2-40B4-BE49-F238E27FC236}">
                <a16:creationId xmlns:a16="http://schemas.microsoft.com/office/drawing/2014/main" id="{40F86EED-5EDE-4255-A247-46194415D5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2762" y="2436830"/>
            <a:ext cx="1577467" cy="1984340"/>
          </a:xfrm>
          <a:prstGeom prst="rect">
            <a:avLst/>
          </a:prstGeom>
        </p:spPr>
      </p:pic>
      <p:sp>
        <p:nvSpPr>
          <p:cNvPr id="4" name="TextBox 3">
            <a:extLst>
              <a:ext uri="{FF2B5EF4-FFF2-40B4-BE49-F238E27FC236}">
                <a16:creationId xmlns:a16="http://schemas.microsoft.com/office/drawing/2014/main" id="{9D51A06C-47B0-9C70-58B5-6A5B1B03578F}"/>
              </a:ext>
            </a:extLst>
          </p:cNvPr>
          <p:cNvSpPr txBox="1"/>
          <p:nvPr/>
        </p:nvSpPr>
        <p:spPr>
          <a:xfrm>
            <a:off x="1570253" y="4400969"/>
            <a:ext cx="3025797" cy="646331"/>
          </a:xfrm>
          <a:prstGeom prst="rect">
            <a:avLst/>
          </a:prstGeom>
          <a:noFill/>
        </p:spPr>
        <p:txBody>
          <a:bodyPr wrap="square">
            <a:spAutoFit/>
          </a:bodyPr>
          <a:lstStyle/>
          <a:p>
            <a:pPr algn="r"/>
            <a:r>
              <a:rPr lang="en-US" sz="1800" b="1" dirty="0">
                <a:solidFill>
                  <a:schemeClr val="tx1"/>
                </a:solidFill>
              </a:rPr>
              <a:t>Jan Serak, M.A.</a:t>
            </a:r>
            <a:br>
              <a:rPr lang="en-US" sz="1800" b="1" dirty="0">
                <a:solidFill>
                  <a:schemeClr val="tx1"/>
                </a:solidFill>
              </a:rPr>
            </a:br>
            <a:r>
              <a:rPr lang="en-US" sz="1800" b="1" dirty="0">
                <a:solidFill>
                  <a:schemeClr val="tx1"/>
                </a:solidFill>
              </a:rPr>
              <a:t>Serak Consulting Services</a:t>
            </a:r>
            <a:endParaRPr lang="en-US" dirty="0"/>
          </a:p>
        </p:txBody>
      </p:sp>
    </p:spTree>
    <p:custDataLst>
      <p:tags r:id="rId1"/>
    </p:custDataLst>
    <p:extLst>
      <p:ext uri="{BB962C8B-B14F-4D97-AF65-F5344CB8AC3E}">
        <p14:creationId xmlns:p14="http://schemas.microsoft.com/office/powerpoint/2010/main" val="252024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609600"/>
            <a:ext cx="7229475" cy="838200"/>
          </a:xfrm>
        </p:spPr>
        <p:txBody>
          <a:bodyPr>
            <a:normAutofit/>
          </a:bodyPr>
          <a:lstStyle/>
          <a:p>
            <a:r>
              <a:rPr lang="en-US" dirty="0"/>
              <a:t>Best Ways to Represent Others</a:t>
            </a:r>
          </a:p>
        </p:txBody>
      </p:sp>
      <p:sp>
        <p:nvSpPr>
          <p:cNvPr id="3" name="Content Placeholder 2"/>
          <p:cNvSpPr>
            <a:spLocks noGrp="1"/>
          </p:cNvSpPr>
          <p:nvPr>
            <p:ph idx="1"/>
          </p:nvPr>
        </p:nvSpPr>
        <p:spPr>
          <a:xfrm>
            <a:off x="1043492" y="1752600"/>
            <a:ext cx="7262308" cy="4080029"/>
          </a:xfrm>
        </p:spPr>
        <p:txBody>
          <a:bodyPr>
            <a:normAutofit lnSpcReduction="10000"/>
          </a:bodyPr>
          <a:lstStyle/>
          <a:p>
            <a:pPr marL="68580" indent="0">
              <a:buClr>
                <a:srgbClr val="242492"/>
              </a:buClr>
              <a:buSzPct val="65000"/>
              <a:buNone/>
            </a:pPr>
            <a:r>
              <a:rPr lang="en-US" dirty="0"/>
              <a:t>Welcome Input</a:t>
            </a:r>
          </a:p>
          <a:p>
            <a:pPr lvl="1">
              <a:buClr>
                <a:srgbClr val="242492"/>
              </a:buClr>
              <a:buSzPct val="65000"/>
            </a:pPr>
            <a:r>
              <a:rPr lang="en-US" dirty="0"/>
              <a:t>Create a brief survey</a:t>
            </a:r>
          </a:p>
          <a:p>
            <a:pPr lvl="1">
              <a:buClr>
                <a:srgbClr val="242492"/>
              </a:buClr>
              <a:buSzPct val="65000"/>
            </a:pPr>
            <a:r>
              <a:rPr lang="en-US" dirty="0"/>
              <a:t>Go where the families are</a:t>
            </a:r>
          </a:p>
          <a:p>
            <a:pPr marL="68580" indent="0">
              <a:buClr>
                <a:srgbClr val="242492"/>
              </a:buClr>
              <a:buSzPct val="65000"/>
              <a:buNone/>
            </a:pPr>
            <a:r>
              <a:rPr lang="en-US" dirty="0"/>
              <a:t>Be Accessible</a:t>
            </a:r>
          </a:p>
          <a:p>
            <a:pPr lvl="1">
              <a:buClr>
                <a:srgbClr val="242492"/>
              </a:buClr>
              <a:buSzPct val="65000"/>
            </a:pPr>
            <a:r>
              <a:rPr lang="en-US" dirty="0"/>
              <a:t>Attend meetings in the community </a:t>
            </a:r>
          </a:p>
          <a:p>
            <a:pPr lvl="1">
              <a:buClr>
                <a:srgbClr val="242492"/>
              </a:buClr>
              <a:buSzPct val="65000"/>
            </a:pPr>
            <a:r>
              <a:rPr lang="en-US" dirty="0"/>
              <a:t>Provide contact information</a:t>
            </a:r>
          </a:p>
          <a:p>
            <a:pPr lvl="1">
              <a:buClr>
                <a:srgbClr val="242492"/>
              </a:buClr>
              <a:buSzPct val="65000"/>
            </a:pPr>
            <a:r>
              <a:rPr lang="en-US" dirty="0"/>
              <a:t>Seek out and support involvement </a:t>
            </a:r>
          </a:p>
          <a:p>
            <a:pPr marL="68580" indent="0">
              <a:buClr>
                <a:srgbClr val="242492"/>
              </a:buClr>
              <a:buSzPct val="65000"/>
              <a:buNone/>
            </a:pPr>
            <a:r>
              <a:rPr lang="en-US" dirty="0"/>
              <a:t>Communicate</a:t>
            </a:r>
          </a:p>
          <a:p>
            <a:pPr lvl="1">
              <a:buClr>
                <a:srgbClr val="242492"/>
              </a:buClr>
              <a:buSzPct val="65000"/>
            </a:pPr>
            <a:r>
              <a:rPr lang="en-US" dirty="0"/>
              <a:t>Write and post summary reports </a:t>
            </a:r>
          </a:p>
          <a:p>
            <a:pPr lvl="1">
              <a:buClr>
                <a:srgbClr val="242492"/>
              </a:buClr>
              <a:buSzPct val="65000"/>
            </a:pPr>
            <a:r>
              <a:rPr lang="en-US" dirty="0"/>
              <a:t>Be the link between families and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92678"/>
            <a:ext cx="1936969" cy="153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1483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25" y="601053"/>
            <a:ext cx="7229475" cy="838200"/>
          </a:xfrm>
        </p:spPr>
        <p:txBody>
          <a:bodyPr>
            <a:normAutofit/>
          </a:bodyPr>
          <a:lstStyle/>
          <a:p>
            <a:r>
              <a:rPr lang="en-US" dirty="0"/>
              <a:t>Representing Other Families</a:t>
            </a:r>
          </a:p>
        </p:txBody>
      </p:sp>
      <p:sp>
        <p:nvSpPr>
          <p:cNvPr id="3" name="Content Placeholder 2"/>
          <p:cNvSpPr>
            <a:spLocks noGrp="1"/>
          </p:cNvSpPr>
          <p:nvPr>
            <p:ph idx="1"/>
          </p:nvPr>
        </p:nvSpPr>
        <p:spPr>
          <a:xfrm>
            <a:off x="689265" y="1787773"/>
            <a:ext cx="7211180" cy="4080029"/>
          </a:xfrm>
        </p:spPr>
        <p:txBody>
          <a:bodyPr>
            <a:normAutofit/>
          </a:bodyPr>
          <a:lstStyle/>
          <a:p>
            <a:pPr>
              <a:buClr>
                <a:srgbClr val="242492"/>
              </a:buClr>
              <a:buSzPct val="65000"/>
              <a:buFont typeface="Arial" panose="020B0604020202020204" pitchFamily="34" charset="0"/>
              <a:buChar char="•"/>
            </a:pPr>
            <a:r>
              <a:rPr lang="en-US" dirty="0"/>
              <a:t>Step 1: Identify your social circles. </a:t>
            </a:r>
          </a:p>
          <a:p>
            <a:pPr>
              <a:buClr>
                <a:srgbClr val="242492"/>
              </a:buClr>
              <a:buSzPct val="65000"/>
              <a:buFont typeface="Arial" panose="020B0604020202020204" pitchFamily="34" charset="0"/>
              <a:buChar char="•"/>
            </a:pPr>
            <a:endParaRPr lang="en-US" dirty="0"/>
          </a:p>
          <a:p>
            <a:pPr>
              <a:buClr>
                <a:srgbClr val="242492"/>
              </a:buClr>
              <a:buSzPct val="65000"/>
              <a:buFont typeface="Arial" panose="020B0604020202020204" pitchFamily="34" charset="0"/>
              <a:buChar char="•"/>
            </a:pPr>
            <a:r>
              <a:rPr lang="en-US" dirty="0"/>
              <a:t>Step 2: Identify additional social                       circles found in your community.</a:t>
            </a:r>
          </a:p>
          <a:p>
            <a:pPr>
              <a:buClr>
                <a:srgbClr val="242492"/>
              </a:buClr>
              <a:buSzPct val="65000"/>
              <a:buFont typeface="Arial" panose="020B0604020202020204" pitchFamily="34" charset="0"/>
              <a:buChar char="•"/>
            </a:pPr>
            <a:endParaRPr lang="en-US" dirty="0"/>
          </a:p>
          <a:p>
            <a:pPr>
              <a:buClr>
                <a:srgbClr val="242492"/>
              </a:buClr>
              <a:buSzPct val="65000"/>
              <a:buFont typeface="Arial" panose="020B0604020202020204" pitchFamily="34" charset="0"/>
              <a:buChar char="•"/>
            </a:pPr>
            <a:r>
              <a:rPr lang="en-US" dirty="0"/>
              <a:t>Step 3:  How could you reach out to the families you are not connected with (outside of your social circles) in your community?</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8" name="Flowchart: Connector 7"/>
          <p:cNvSpPr/>
          <p:nvPr/>
        </p:nvSpPr>
        <p:spPr>
          <a:xfrm>
            <a:off x="5960154" y="1654742"/>
            <a:ext cx="2252892" cy="2057400"/>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7086600" y="1770388"/>
            <a:ext cx="685800" cy="6858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6400800" y="1753474"/>
            <a:ext cx="685800" cy="6858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400800" y="2383978"/>
            <a:ext cx="1499645" cy="1313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780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1615"/>
            <a:ext cx="6394208" cy="838200"/>
          </a:xfrm>
        </p:spPr>
        <p:txBody>
          <a:bodyPr>
            <a:normAutofit/>
          </a:bodyPr>
          <a:lstStyle/>
          <a:p>
            <a:r>
              <a:rPr lang="en-US" dirty="0">
                <a:solidFill>
                  <a:schemeClr val="tx1"/>
                </a:solidFill>
                <a:hlinkClick r:id="rId4">
                  <a:extLst>
                    <a:ext uri="{A12FA001-AC4F-418D-AE19-62706E023703}">
                      <ahyp:hlinkClr xmlns:ahyp="http://schemas.microsoft.com/office/drawing/2018/hyperlinkcolor" val="tx"/>
                    </a:ext>
                  </a:extLst>
                </a:hlinkClick>
              </a:rPr>
              <a:t>Leading by Convening</a:t>
            </a:r>
            <a:endParaRPr lang="en-US" dirty="0">
              <a:solidFill>
                <a:schemeClr val="tx1"/>
              </a:solidFill>
            </a:endParaRPr>
          </a:p>
        </p:txBody>
      </p:sp>
      <p:sp>
        <p:nvSpPr>
          <p:cNvPr id="3" name="Content Placeholder 2"/>
          <p:cNvSpPr>
            <a:spLocks noGrp="1"/>
          </p:cNvSpPr>
          <p:nvPr>
            <p:ph idx="1"/>
          </p:nvPr>
        </p:nvSpPr>
        <p:spPr>
          <a:xfrm>
            <a:off x="520046" y="1287304"/>
            <a:ext cx="5001522" cy="4510881"/>
          </a:xfrm>
        </p:spPr>
        <p:txBody>
          <a:bodyPr>
            <a:normAutofit fontScale="92500" lnSpcReduction="10000"/>
          </a:bodyPr>
          <a:lstStyle/>
          <a:p>
            <a:pPr marL="68580" indent="0">
              <a:buClr>
                <a:srgbClr val="242492"/>
              </a:buClr>
              <a:buSzPct val="65000"/>
              <a:buNone/>
            </a:pPr>
            <a:r>
              <a:rPr lang="en-US" sz="2600" b="1" dirty="0"/>
              <a:t>Four Simple Questions</a:t>
            </a:r>
          </a:p>
          <a:p>
            <a:pPr marL="822960" lvl="1" indent="-457200">
              <a:buClr>
                <a:srgbClr val="242492"/>
              </a:buClr>
              <a:buSzPct val="65000"/>
              <a:buFont typeface="+mj-lt"/>
              <a:buAutoNum type="arabicPeriod"/>
            </a:pPr>
            <a:r>
              <a:rPr lang="en-US" sz="2000" dirty="0"/>
              <a:t>Who cares about this issue and why? </a:t>
            </a:r>
          </a:p>
          <a:p>
            <a:pPr marL="822960" lvl="1" indent="-457200">
              <a:buClr>
                <a:srgbClr val="242492"/>
              </a:buClr>
              <a:buSzPct val="65000"/>
              <a:buFont typeface="+mj-lt"/>
              <a:buAutoNum type="arabicPeriod"/>
            </a:pPr>
            <a:r>
              <a:rPr lang="en-US" sz="2000" dirty="0"/>
              <a:t>What work is already underway separately?</a:t>
            </a:r>
          </a:p>
          <a:p>
            <a:pPr marL="822960" lvl="1" indent="-457200">
              <a:buClr>
                <a:srgbClr val="242492"/>
              </a:buClr>
              <a:buSzPct val="65000"/>
              <a:buFont typeface="+mj-lt"/>
              <a:buAutoNum type="arabicPeriod"/>
            </a:pPr>
            <a:r>
              <a:rPr lang="en-US" sz="2000" dirty="0"/>
              <a:t>What shared work could unite us?</a:t>
            </a:r>
          </a:p>
          <a:p>
            <a:pPr marL="822960" lvl="1" indent="-457200">
              <a:buClr>
                <a:srgbClr val="242492"/>
              </a:buClr>
              <a:buSzPct val="65000"/>
              <a:buFont typeface="+mj-lt"/>
              <a:buAutoNum type="arabicPeriod"/>
            </a:pPr>
            <a:r>
              <a:rPr lang="en-US" sz="2000" dirty="0"/>
              <a:t>How can we deepen our connection?</a:t>
            </a:r>
          </a:p>
          <a:p>
            <a:pPr marL="68580" indent="0">
              <a:buClr>
                <a:srgbClr val="242492"/>
              </a:buClr>
              <a:buSzPct val="65000"/>
              <a:buNone/>
            </a:pPr>
            <a:r>
              <a:rPr lang="en-US" sz="2600" b="1" dirty="0"/>
              <a:t>Engaging Everybody</a:t>
            </a:r>
          </a:p>
          <a:p>
            <a:pPr lvl="1">
              <a:buClr>
                <a:srgbClr val="242492"/>
              </a:buClr>
              <a:buSzPct val="65000"/>
              <a:buFont typeface="Arial" panose="020B0604020202020204" pitchFamily="34" charset="0"/>
              <a:buChar char="•"/>
            </a:pPr>
            <a:r>
              <a:rPr lang="en-US" sz="2000" dirty="0"/>
              <a:t>Core Team</a:t>
            </a:r>
          </a:p>
          <a:p>
            <a:pPr lvl="1">
              <a:buClr>
                <a:srgbClr val="242492"/>
              </a:buClr>
              <a:buSzPct val="65000"/>
              <a:buFont typeface="Arial" panose="020B0604020202020204" pitchFamily="34" charset="0"/>
              <a:buChar char="•"/>
            </a:pPr>
            <a:r>
              <a:rPr lang="en-US" sz="2000" dirty="0"/>
              <a:t>Key Participants &amp; Advisors  </a:t>
            </a:r>
          </a:p>
          <a:p>
            <a:pPr lvl="1">
              <a:buClr>
                <a:srgbClr val="242492"/>
              </a:buClr>
              <a:buSzPct val="65000"/>
              <a:buFont typeface="Arial" panose="020B0604020202020204" pitchFamily="34" charset="0"/>
              <a:buChar char="•"/>
            </a:pPr>
            <a:r>
              <a:rPr lang="en-US" sz="2000" dirty="0"/>
              <a:t>Extended Participants</a:t>
            </a:r>
          </a:p>
          <a:p>
            <a:pPr lvl="1">
              <a:buClr>
                <a:srgbClr val="242492"/>
              </a:buClr>
              <a:buSzPct val="65000"/>
              <a:buFont typeface="Arial" panose="020B0604020202020204" pitchFamily="34" charset="0"/>
              <a:buChar char="•"/>
            </a:pPr>
            <a:r>
              <a:rPr lang="en-US" sz="2000" dirty="0"/>
              <a:t>Dissemination Networks</a:t>
            </a:r>
          </a:p>
          <a:p>
            <a:pPr marL="68580" indent="0">
              <a:buClr>
                <a:srgbClr val="242492"/>
              </a:buClr>
              <a:buSzPct val="65000"/>
              <a:buNone/>
            </a:pPr>
            <a:endParaRPr lang="en-US" sz="1200" dirty="0">
              <a:solidFill>
                <a:srgbClr val="00B050"/>
              </a:solidFill>
            </a:endParaRPr>
          </a:p>
        </p:txBody>
      </p:sp>
      <p:sp>
        <p:nvSpPr>
          <p:cNvPr id="4" name="Footer Placeholder 3"/>
          <p:cNvSpPr>
            <a:spLocks noGrp="1"/>
          </p:cNvSpPr>
          <p:nvPr>
            <p:ph type="ftr" sz="quarter" idx="11"/>
          </p:nvPr>
        </p:nvSpPr>
        <p:spPr>
          <a:xfrm>
            <a:off x="4698457" y="5829697"/>
            <a:ext cx="3545231" cy="365125"/>
          </a:xfrm>
        </p:spPr>
        <p:txBody>
          <a:bodyPr/>
          <a:lstStyle/>
          <a:p>
            <a:r>
              <a:rPr lang="en-US" dirty="0"/>
              <a:t>Serving on Groups That Make Decisions</a:t>
            </a:r>
          </a:p>
        </p:txBody>
      </p:sp>
      <p:sp>
        <p:nvSpPr>
          <p:cNvPr id="5" name="TextBox 4">
            <a:extLst>
              <a:ext uri="{FF2B5EF4-FFF2-40B4-BE49-F238E27FC236}">
                <a16:creationId xmlns:a16="http://schemas.microsoft.com/office/drawing/2014/main" id="{7B32F6A3-03ED-4995-8763-A10AAAA0F088}"/>
              </a:ext>
            </a:extLst>
          </p:cNvPr>
          <p:cNvSpPr txBox="1"/>
          <p:nvPr/>
        </p:nvSpPr>
        <p:spPr>
          <a:xfrm>
            <a:off x="520046" y="5582019"/>
            <a:ext cx="8090554" cy="1077218"/>
          </a:xfrm>
          <a:prstGeom prst="rect">
            <a:avLst/>
          </a:prstGeom>
          <a:solidFill>
            <a:schemeClr val="bg1"/>
          </a:solidFill>
        </p:spPr>
        <p:txBody>
          <a:bodyPr wrap="square" rtlCol="0">
            <a:spAutoFit/>
          </a:bodyPr>
          <a:lstStyle/>
          <a:p>
            <a:pPr marL="68580" indent="0">
              <a:buClr>
                <a:srgbClr val="242492"/>
              </a:buClr>
              <a:buSzPct val="65000"/>
              <a:buNone/>
            </a:pPr>
            <a:r>
              <a:rPr lang="en-US" sz="3200" b="1" dirty="0">
                <a:hlinkClick r:id="rId5">
                  <a:extLst>
                    <a:ext uri="{A12FA001-AC4F-418D-AE19-62706E023703}">
                      <ahyp:hlinkClr xmlns:ahyp="http://schemas.microsoft.com/office/drawing/2018/hyperlinkcolor" val="tx"/>
                    </a:ext>
                  </a:extLst>
                </a:hlinkClick>
              </a:rPr>
              <a:t>https://servingongroups.org/leading-by-convening</a:t>
            </a:r>
            <a:endParaRPr lang="en-US" sz="3200" b="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2311813-7FAF-4073-894C-8F287D65A426}"/>
              </a:ext>
            </a:extLst>
          </p:cNvPr>
          <p:cNvPicPr>
            <a:picLocks noChangeAspect="1"/>
          </p:cNvPicPr>
          <p:nvPr/>
        </p:nvPicPr>
        <p:blipFill rotWithShape="1">
          <a:blip r:embed="rId6"/>
          <a:srcRect l="35000" t="17408" r="38333" b="20371"/>
          <a:stretch/>
        </p:blipFill>
        <p:spPr>
          <a:xfrm>
            <a:off x="5521568" y="1524000"/>
            <a:ext cx="3089032" cy="4054356"/>
          </a:xfrm>
          <a:prstGeom prst="rect">
            <a:avLst/>
          </a:prstGeom>
        </p:spPr>
      </p:pic>
    </p:spTree>
    <p:custDataLst>
      <p:tags r:id="rId1"/>
    </p:custDataLst>
    <p:extLst>
      <p:ext uri="{BB962C8B-B14F-4D97-AF65-F5344CB8AC3E}">
        <p14:creationId xmlns:p14="http://schemas.microsoft.com/office/powerpoint/2010/main" val="155066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7024744" cy="685800"/>
          </a:xfrm>
        </p:spPr>
        <p:txBody>
          <a:bodyPr/>
          <a:lstStyle/>
          <a:p>
            <a:r>
              <a:rPr lang="en-US" dirty="0"/>
              <a:t>Section 7 Resources</a:t>
            </a:r>
          </a:p>
        </p:txBody>
      </p:sp>
      <p:sp>
        <p:nvSpPr>
          <p:cNvPr id="3" name="Content Placeholder 2"/>
          <p:cNvSpPr>
            <a:spLocks noGrp="1"/>
          </p:cNvSpPr>
          <p:nvPr>
            <p:ph idx="1"/>
          </p:nvPr>
        </p:nvSpPr>
        <p:spPr>
          <a:xfrm>
            <a:off x="457200" y="990600"/>
            <a:ext cx="8229600" cy="5333999"/>
          </a:xfrm>
          <a:solidFill>
            <a:schemeClr val="bg1"/>
          </a:solidFill>
        </p:spPr>
        <p:txBody>
          <a:bodyPr>
            <a:normAutofit fontScale="92500"/>
          </a:bodyPr>
          <a:lstStyle/>
          <a:p>
            <a:pPr marL="68580" indent="0">
              <a:spcBef>
                <a:spcPts val="0"/>
              </a:spcBef>
              <a:buNone/>
            </a:pPr>
            <a:r>
              <a:rPr lang="en-US" sz="2200" b="1" dirty="0"/>
              <a:t>Leading by Convening </a:t>
            </a:r>
          </a:p>
          <a:p>
            <a:pPr marL="68580" indent="0">
              <a:spcBef>
                <a:spcPts val="0"/>
              </a:spcBef>
              <a:buNone/>
            </a:pPr>
            <a:r>
              <a:rPr lang="en-US" sz="2200" b="1" dirty="0">
                <a:hlinkClick r:id="rId4"/>
              </a:rPr>
              <a:t>www.servingongroups.org/leading-by-convening</a:t>
            </a:r>
            <a:endParaRPr lang="en-US" sz="2200" b="1" dirty="0"/>
          </a:p>
          <a:p>
            <a:pPr marL="68580" indent="0">
              <a:spcBef>
                <a:spcPts val="0"/>
              </a:spcBef>
              <a:buNone/>
            </a:pPr>
            <a:r>
              <a:rPr lang="en-US" sz="2200" b="1" dirty="0"/>
              <a:t>EPIC– Every Person Influences Children </a:t>
            </a:r>
            <a:r>
              <a:rPr lang="en-US" sz="2200" dirty="0"/>
              <a:t>(video-20:26)</a:t>
            </a:r>
          </a:p>
          <a:p>
            <a:pPr marL="68580" indent="0">
              <a:spcBef>
                <a:spcPts val="0"/>
              </a:spcBef>
              <a:buNone/>
            </a:pPr>
            <a:r>
              <a:rPr lang="en-US" sz="2200" b="1" u="sng" dirty="0">
                <a:hlinkClick r:id="rId5"/>
              </a:rPr>
              <a:t>http://www.youtube.com/watch?v=BI4rqX_F69c</a:t>
            </a:r>
            <a:endParaRPr lang="en-US" sz="2200" b="1" dirty="0"/>
          </a:p>
          <a:p>
            <a:pPr marL="68580" indent="0">
              <a:spcBef>
                <a:spcPts val="0"/>
              </a:spcBef>
              <a:buNone/>
            </a:pPr>
            <a:r>
              <a:rPr lang="en-US" sz="2200" b="1" dirty="0"/>
              <a:t>Advocacy in Action: A Guide to State Education Parent Advisory Councils</a:t>
            </a:r>
          </a:p>
          <a:p>
            <a:pPr marL="68580" indent="0">
              <a:spcBef>
                <a:spcPts val="0"/>
              </a:spcBef>
              <a:buNone/>
            </a:pPr>
            <a:r>
              <a:rPr lang="en-US" sz="2200" b="1" dirty="0">
                <a:hlinkClick r:id="rId6"/>
              </a:rPr>
              <a:t>https://www.parentcenterhub.org/wp-content/uploads/repo_items/National_SEPAC_Guide_120218.pdf</a:t>
            </a:r>
            <a:endParaRPr lang="en-US" sz="2200" b="1" dirty="0"/>
          </a:p>
          <a:p>
            <a:pPr marL="68580" indent="0">
              <a:spcBef>
                <a:spcPts val="0"/>
              </a:spcBef>
              <a:buNone/>
            </a:pPr>
            <a:r>
              <a:rPr lang="en-US" sz="2200" b="1" dirty="0"/>
              <a:t>Home and Community Positive Behavior Support Network (HCPBS)</a:t>
            </a:r>
          </a:p>
          <a:p>
            <a:pPr marL="68580" indent="0">
              <a:spcBef>
                <a:spcPts val="0"/>
              </a:spcBef>
              <a:buNone/>
            </a:pPr>
            <a:r>
              <a:rPr lang="en-US" sz="2200" b="1" dirty="0">
                <a:hlinkClick r:id="rId7"/>
              </a:rPr>
              <a:t>https://hcpbs.org/</a:t>
            </a:r>
            <a:endParaRPr lang="en-US" sz="2200" b="1" dirty="0"/>
          </a:p>
          <a:p>
            <a:pPr marL="68580" indent="0">
              <a:buNone/>
            </a:pPr>
            <a:r>
              <a:rPr lang="en-US" sz="2200" b="1" dirty="0"/>
              <a:t>Tips for Recruiting Patients &amp; Families to Serve in Advisory Roles</a:t>
            </a:r>
          </a:p>
          <a:p>
            <a:pPr marL="68580" indent="0">
              <a:buNone/>
            </a:pPr>
            <a:r>
              <a:rPr lang="en-US" sz="2200" b="1" u="sng" dirty="0">
                <a:hlinkClick r:id="rId8"/>
              </a:rPr>
              <a:t>http://www.ipfcc.org/resources/Tips_For_Recruiting.pdf</a:t>
            </a:r>
            <a:endParaRPr lang="en-US" sz="2200" b="1" u="sng" dirty="0"/>
          </a:p>
          <a:p>
            <a:pPr marL="68580" indent="0">
              <a:buNone/>
            </a:pPr>
            <a:r>
              <a:rPr lang="en-US" sz="2200" b="1" dirty="0"/>
              <a:t>Diverse Voices Matter: Improving Diversity in Patient &amp; Family Advisory Councils</a:t>
            </a:r>
          </a:p>
          <a:p>
            <a:pPr marL="68580" indent="0">
              <a:buNone/>
            </a:pPr>
            <a:r>
              <a:rPr lang="en-US" sz="2200" b="1" dirty="0">
                <a:solidFill>
                  <a:srgbClr val="FFC000"/>
                </a:solidFill>
                <a:hlinkClick r:id="rId9"/>
              </a:rPr>
              <a:t>https://www.ipfcc.org/resources/Diverse-Voices-Matter.pdf</a:t>
            </a:r>
            <a:endParaRPr lang="en-US" sz="2200" b="1" dirty="0">
              <a:solidFill>
                <a:srgbClr val="FFC000"/>
              </a:solidFill>
            </a:endParaRPr>
          </a:p>
        </p:txBody>
      </p:sp>
    </p:spTree>
    <p:custDataLst>
      <p:tags r:id="rId1"/>
    </p:custDataLst>
    <p:extLst>
      <p:ext uri="{BB962C8B-B14F-4D97-AF65-F5344CB8AC3E}">
        <p14:creationId xmlns:p14="http://schemas.microsoft.com/office/powerpoint/2010/main" val="1831448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0244"/>
            <a:ext cx="5653144" cy="685800"/>
          </a:xfrm>
        </p:spPr>
        <p:txBody>
          <a:bodyPr/>
          <a:lstStyle/>
          <a:p>
            <a:r>
              <a:rPr lang="en-US" dirty="0"/>
              <a:t>Section 7 Resources</a:t>
            </a:r>
          </a:p>
        </p:txBody>
      </p:sp>
      <p:sp>
        <p:nvSpPr>
          <p:cNvPr id="3" name="Content Placeholder 2"/>
          <p:cNvSpPr>
            <a:spLocks noGrp="1"/>
          </p:cNvSpPr>
          <p:nvPr>
            <p:ph idx="1"/>
          </p:nvPr>
        </p:nvSpPr>
        <p:spPr>
          <a:xfrm>
            <a:off x="495300" y="956044"/>
            <a:ext cx="8153400" cy="5520956"/>
          </a:xfrm>
          <a:solidFill>
            <a:schemeClr val="bg1"/>
          </a:solidFill>
        </p:spPr>
        <p:txBody>
          <a:bodyPr>
            <a:noAutofit/>
          </a:bodyPr>
          <a:lstStyle/>
          <a:p>
            <a:pPr marL="68580" indent="0">
              <a:buNone/>
            </a:pPr>
            <a:r>
              <a:rPr lang="en-US" sz="2200" b="1" dirty="0"/>
              <a:t>Guidelines for Exploring Interagency Opportunities </a:t>
            </a:r>
            <a:r>
              <a:rPr lang="en-US" sz="2200" b="1" dirty="0" err="1"/>
              <a:t>ACTion</a:t>
            </a:r>
            <a:r>
              <a:rPr lang="en-US" sz="2200" b="1" dirty="0"/>
              <a:t> Sheet </a:t>
            </a:r>
            <a:r>
              <a:rPr lang="en-US" sz="2200" b="1" u="sng" dirty="0">
                <a:hlinkClick r:id="rId4"/>
              </a:rPr>
              <a:t>http://www.pacer.org/Parent/php/PHP-c99.pdf</a:t>
            </a:r>
            <a:endParaRPr lang="en-US" sz="2200" b="1" dirty="0"/>
          </a:p>
          <a:p>
            <a:pPr marL="68580" indent="0">
              <a:buNone/>
            </a:pPr>
            <a:r>
              <a:rPr lang="en-US" sz="2200" b="1" dirty="0"/>
              <a:t>From Experience to Influence:  The Power of a Parent’s Story </a:t>
            </a:r>
            <a:r>
              <a:rPr lang="en-US" sz="2200" b="1" dirty="0" err="1"/>
              <a:t>ACTion</a:t>
            </a:r>
            <a:r>
              <a:rPr lang="en-US" sz="2200" b="1" dirty="0"/>
              <a:t> Sheet </a:t>
            </a:r>
            <a:r>
              <a:rPr lang="en-US" sz="2200" b="1" u="sng" dirty="0">
                <a:hlinkClick r:id="rId5"/>
              </a:rPr>
              <a:t>http://www.pacer.org/parent/php/php-c121.pdf</a:t>
            </a:r>
            <a:endParaRPr lang="en-US" sz="2200" b="1" u="sng" dirty="0"/>
          </a:p>
          <a:p>
            <a:pPr marL="68580" indent="0">
              <a:buNone/>
            </a:pPr>
            <a:r>
              <a:rPr lang="en-US" sz="2200" b="1" i="0" dirty="0">
                <a:solidFill>
                  <a:srgbClr val="04617B"/>
                </a:solidFill>
                <a:effectLst/>
                <a:latin typeface="Century Gothic" panose="020B0502020202020204" pitchFamily="34" charset="0"/>
              </a:rPr>
              <a:t>Five Top Tips for Engaging Families in Advisory Roles: Advice from a Family Leader</a:t>
            </a:r>
          </a:p>
          <a:p>
            <a:pPr marL="68580" indent="0">
              <a:buNone/>
            </a:pPr>
            <a:r>
              <a:rPr lang="en-US" sz="2200" b="1" dirty="0">
                <a:hlinkClick r:id="rId6"/>
              </a:rPr>
              <a:t>https://www.lpfch.org/publication/five-top-tips-engaging-families-advisory-roles-advice-family-leader</a:t>
            </a:r>
            <a:endParaRPr lang="en-US" sz="2200" b="1" dirty="0"/>
          </a:p>
          <a:p>
            <a:pPr marL="68580" indent="0">
              <a:buNone/>
            </a:pPr>
            <a:r>
              <a:rPr lang="en-US" sz="2200" b="1" dirty="0"/>
              <a:t>National Association for Family, School, and Community Engagement  </a:t>
            </a:r>
            <a:r>
              <a:rPr lang="en-US" sz="2200" b="1" dirty="0">
                <a:hlinkClick r:id="rId7"/>
              </a:rPr>
              <a:t>https://nafsce.org/page/About</a:t>
            </a:r>
            <a:endParaRPr lang="en-US" sz="2200" b="1" dirty="0"/>
          </a:p>
          <a:p>
            <a:pPr marL="68580" indent="0">
              <a:buNone/>
            </a:pPr>
            <a:r>
              <a:rPr lang="en-US" sz="2200" b="1" dirty="0"/>
              <a:t>WI DPI Community of Practice Group on Assistive Technology </a:t>
            </a:r>
            <a:r>
              <a:rPr lang="en-US" sz="2200" b="1" dirty="0">
                <a:hlinkClick r:id="rId8"/>
              </a:rPr>
              <a:t>https://dpi.wi.gov/sped/educators/consultation/assistive-technology/at-forward</a:t>
            </a:r>
            <a:endParaRPr lang="en-US" sz="2200" b="1" dirty="0"/>
          </a:p>
          <a:p>
            <a:pPr marL="68580" indent="0">
              <a:buNone/>
            </a:pPr>
            <a:endParaRPr lang="en-US" sz="1900" b="1" dirty="0"/>
          </a:p>
          <a:p>
            <a:pPr marL="68580" indent="0">
              <a:buNone/>
            </a:pPr>
            <a:endParaRPr lang="en-US" sz="1900" b="1" dirty="0"/>
          </a:p>
          <a:p>
            <a:pPr marL="68580" indent="0">
              <a:buNone/>
            </a:pPr>
            <a:endParaRPr lang="en-US" dirty="0">
              <a:solidFill>
                <a:srgbClr val="FFC000"/>
              </a:solidFill>
            </a:endParaRPr>
          </a:p>
        </p:txBody>
      </p:sp>
    </p:spTree>
    <p:custDataLst>
      <p:tags r:id="rId1"/>
    </p:custDataLst>
    <p:extLst>
      <p:ext uri="{BB962C8B-B14F-4D97-AF65-F5344CB8AC3E}">
        <p14:creationId xmlns:p14="http://schemas.microsoft.com/office/powerpoint/2010/main" val="234381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37468" cy="1213971"/>
          </a:xfrm>
        </p:spPr>
        <p:txBody>
          <a:bodyPr>
            <a:normAutofit/>
          </a:bodyPr>
          <a:lstStyle/>
          <a:p>
            <a:r>
              <a:rPr lang="en-US" dirty="0"/>
              <a:t>Section 8:</a:t>
            </a:r>
            <a:br>
              <a:rPr lang="en-US" dirty="0"/>
            </a:br>
            <a:r>
              <a:rPr lang="en-US" dirty="0"/>
              <a:t>Skills for Serving on Groups</a:t>
            </a:r>
          </a:p>
        </p:txBody>
      </p:sp>
      <p:sp>
        <p:nvSpPr>
          <p:cNvPr id="3" name="Text Placeholder 2"/>
          <p:cNvSpPr>
            <a:spLocks noGrp="1"/>
          </p:cNvSpPr>
          <p:nvPr>
            <p:ph type="body" idx="1"/>
          </p:nvPr>
        </p:nvSpPr>
        <p:spPr>
          <a:xfrm>
            <a:off x="1258645" y="2057400"/>
            <a:ext cx="6637467" cy="3730213"/>
          </a:xfrm>
        </p:spPr>
        <p:txBody>
          <a:bodyPr/>
          <a:lstStyle/>
          <a:p>
            <a:r>
              <a:rPr lang="en-US" dirty="0"/>
              <a:t>What skills will help me… </a:t>
            </a:r>
          </a:p>
          <a:p>
            <a:pPr marL="914400" indent="-223838">
              <a:buFont typeface="Arial" panose="020B0604020202020204" pitchFamily="34" charset="0"/>
              <a:buChar char="•"/>
            </a:pPr>
            <a:r>
              <a:rPr lang="en-US" dirty="0"/>
              <a:t>prepare for a meeting?</a:t>
            </a:r>
          </a:p>
          <a:p>
            <a:pPr marL="914400" indent="-223838">
              <a:buFont typeface="Arial" panose="020B0604020202020204" pitchFamily="34" charset="0"/>
              <a:buChar char="•"/>
            </a:pPr>
            <a:r>
              <a:rPr lang="en-US" dirty="0"/>
              <a:t>participate in a meeting?</a:t>
            </a:r>
          </a:p>
          <a:p>
            <a:pPr marL="914400" indent="-223838">
              <a:buFont typeface="Arial" panose="020B0604020202020204" pitchFamily="34" charset="0"/>
              <a:buChar char="•"/>
            </a:pPr>
            <a:r>
              <a:rPr lang="en-US" dirty="0"/>
              <a:t>follow-up after the meeting?</a:t>
            </a:r>
          </a:p>
          <a:p>
            <a:pPr marL="914400" indent="-223838">
              <a:buFont typeface="Arial" panose="020B0604020202020204" pitchFamily="34" charset="0"/>
              <a:buChar char="•"/>
            </a:pPr>
            <a:r>
              <a:rPr lang="en-US" dirty="0"/>
              <a:t>deal with conflict?</a:t>
            </a:r>
          </a:p>
          <a:p>
            <a:pPr marL="914400" indent="-223838">
              <a:buFont typeface="Arial" panose="020B0604020202020204" pitchFamily="34" charset="0"/>
              <a:buChar char="•"/>
            </a:pPr>
            <a:r>
              <a:rPr lang="en-US" dirty="0"/>
              <a:t>facilitate a meeting?</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5275721" y="4594860"/>
            <a:ext cx="2080676" cy="1298724"/>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3298229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txBody>
          <a:bodyPr/>
          <a:lstStyle/>
          <a:p>
            <a:r>
              <a:rPr lang="en-US" dirty="0"/>
              <a:t>Prepare for a Meeting</a:t>
            </a:r>
          </a:p>
        </p:txBody>
      </p:sp>
      <p:sp>
        <p:nvSpPr>
          <p:cNvPr id="3" name="Content Placeholder 2"/>
          <p:cNvSpPr>
            <a:spLocks noGrp="1"/>
          </p:cNvSpPr>
          <p:nvPr>
            <p:ph idx="1"/>
          </p:nvPr>
        </p:nvSpPr>
        <p:spPr>
          <a:xfrm>
            <a:off x="914400" y="1828800"/>
            <a:ext cx="4023359" cy="4003829"/>
          </a:xfrm>
        </p:spPr>
        <p:txBody>
          <a:bodyPr>
            <a:normAutofit/>
          </a:bodyPr>
          <a:lstStyle/>
          <a:p>
            <a:pPr marL="68580" indent="0">
              <a:buClr>
                <a:srgbClr val="242492"/>
              </a:buClr>
              <a:buSzPct val="65000"/>
              <a:buNone/>
            </a:pPr>
            <a:r>
              <a:rPr lang="en-US" sz="2600" dirty="0"/>
              <a:t>Tips:</a:t>
            </a:r>
          </a:p>
          <a:p>
            <a:pPr>
              <a:buClr>
                <a:srgbClr val="242492"/>
              </a:buClr>
              <a:buSzPct val="65000"/>
            </a:pPr>
            <a:r>
              <a:rPr lang="en-US" dirty="0"/>
              <a:t>Keep a calendar</a:t>
            </a:r>
          </a:p>
          <a:p>
            <a:pPr>
              <a:buClr>
                <a:srgbClr val="242492"/>
              </a:buClr>
              <a:buSzPct val="65000"/>
            </a:pPr>
            <a:r>
              <a:rPr lang="en-US" dirty="0"/>
              <a:t>Read the agenda &amp; additional items</a:t>
            </a:r>
          </a:p>
          <a:p>
            <a:pPr>
              <a:buClr>
                <a:srgbClr val="242492"/>
              </a:buClr>
              <a:buSzPct val="65000"/>
            </a:pPr>
            <a:r>
              <a:rPr lang="en-US" dirty="0"/>
              <a:t>Review past meeting minutes</a:t>
            </a:r>
          </a:p>
          <a:p>
            <a:pPr>
              <a:buClr>
                <a:srgbClr val="242492"/>
              </a:buClr>
              <a:buSzPct val="65000"/>
            </a:pPr>
            <a:r>
              <a:rPr lang="en-US" dirty="0"/>
              <a:t>Organize your thoughts</a:t>
            </a:r>
          </a:p>
          <a:p>
            <a:pPr>
              <a:buClr>
                <a:srgbClr val="242492"/>
              </a:buClr>
              <a:buSzPct val="65000"/>
            </a:pPr>
            <a:r>
              <a:rPr lang="en-US" dirty="0"/>
              <a:t>Keep learning</a:t>
            </a:r>
          </a:p>
          <a:p>
            <a:pPr marL="685800" lvl="2" indent="0">
              <a:buClr>
                <a:srgbClr val="242492"/>
              </a:buClr>
              <a:buSzPct val="65000"/>
              <a:buNone/>
            </a:pPr>
            <a:endParaRPr lang="en-US" dirty="0">
              <a:solidFill>
                <a:srgbClr val="000000"/>
              </a:solidFill>
              <a:latin typeface="Tahoma"/>
            </a:endParaRPr>
          </a:p>
          <a:p>
            <a:pPr lvl="3">
              <a:buClr>
                <a:srgbClr val="242492"/>
              </a:buClr>
              <a:buSzPct val="65000"/>
              <a:buFont typeface="Wingdings" pitchFamily="2" charset="2"/>
              <a:buChar char="n"/>
            </a:pPr>
            <a:endParaRPr lang="en-US" dirty="0">
              <a:solidFill>
                <a:srgbClr val="000000"/>
              </a:solidFill>
              <a:latin typeface="Tahoma"/>
            </a:endParaRPr>
          </a:p>
          <a:p>
            <a:pPr lvl="0"/>
            <a:endParaRPr lang="en-US" dirty="0">
              <a:latin typeface="Tahoma"/>
              <a:cs typeface="Arial"/>
            </a:endParaRP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405" r="8404"/>
          <a:stretch/>
        </p:blipFill>
        <p:spPr>
          <a:xfrm>
            <a:off x="5486400" y="1752600"/>
            <a:ext cx="2606040" cy="30930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ustDataLst>
      <p:tags r:id="rId1"/>
    </p:custDataLst>
    <p:extLst>
      <p:ext uri="{BB962C8B-B14F-4D97-AF65-F5344CB8AC3E}">
        <p14:creationId xmlns:p14="http://schemas.microsoft.com/office/powerpoint/2010/main" val="197412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970679" cy="914400"/>
          </a:xfrm>
        </p:spPr>
        <p:txBody>
          <a:bodyPr>
            <a:normAutofit/>
          </a:bodyPr>
          <a:lstStyle/>
          <a:p>
            <a:r>
              <a:rPr lang="en-US" dirty="0"/>
              <a:t>Participate in a Meeting</a:t>
            </a:r>
          </a:p>
        </p:txBody>
      </p:sp>
      <p:sp>
        <p:nvSpPr>
          <p:cNvPr id="3" name="Content Placeholder 2"/>
          <p:cNvSpPr>
            <a:spLocks noGrp="1"/>
          </p:cNvSpPr>
          <p:nvPr>
            <p:ph idx="1"/>
          </p:nvPr>
        </p:nvSpPr>
        <p:spPr>
          <a:xfrm>
            <a:off x="1043492" y="1676400"/>
            <a:ext cx="5890708" cy="4156229"/>
          </a:xfrm>
        </p:spPr>
        <p:txBody>
          <a:bodyPr>
            <a:normAutofit fontScale="92500" lnSpcReduction="10000"/>
          </a:bodyPr>
          <a:lstStyle/>
          <a:p>
            <a:pPr>
              <a:buClr>
                <a:srgbClr val="242492"/>
              </a:buClr>
              <a:buSzPct val="65000"/>
            </a:pPr>
            <a:r>
              <a:rPr lang="en-US" sz="2600" dirty="0"/>
              <a:t>Attend all meetings</a:t>
            </a:r>
          </a:p>
          <a:p>
            <a:pPr lvl="1">
              <a:lnSpc>
                <a:spcPct val="110000"/>
              </a:lnSpc>
              <a:buClr>
                <a:srgbClr val="242492"/>
              </a:buClr>
              <a:buSzPct val="65000"/>
            </a:pPr>
            <a:r>
              <a:rPr lang="en-US" sz="2400" i="1" dirty="0"/>
              <a:t>If unable to attend:</a:t>
            </a:r>
          </a:p>
          <a:p>
            <a:pPr lvl="2">
              <a:lnSpc>
                <a:spcPct val="110000"/>
              </a:lnSpc>
              <a:spcBef>
                <a:spcPts val="0"/>
              </a:spcBef>
              <a:buClr>
                <a:srgbClr val="242492"/>
              </a:buClr>
              <a:buSzPct val="65000"/>
            </a:pPr>
            <a:r>
              <a:rPr lang="en-US" sz="2400" i="1" dirty="0"/>
              <a:t>Let leader know ahead of time</a:t>
            </a:r>
          </a:p>
          <a:p>
            <a:pPr lvl="2">
              <a:lnSpc>
                <a:spcPct val="110000"/>
              </a:lnSpc>
              <a:spcBef>
                <a:spcPts val="0"/>
              </a:spcBef>
              <a:buClr>
                <a:srgbClr val="242492"/>
              </a:buClr>
              <a:buSzPct val="65000"/>
            </a:pPr>
            <a:r>
              <a:rPr lang="en-US" sz="2400" i="1" dirty="0"/>
              <a:t>Make sure to get notes or meeting minutes</a:t>
            </a:r>
          </a:p>
          <a:p>
            <a:pPr>
              <a:buClr>
                <a:srgbClr val="242492"/>
              </a:buClr>
              <a:buSzPct val="65000"/>
            </a:pPr>
            <a:r>
              <a:rPr lang="en-US" sz="2600" dirty="0"/>
              <a:t>Take and keep notes</a:t>
            </a:r>
          </a:p>
          <a:p>
            <a:pPr>
              <a:buClr>
                <a:srgbClr val="242492"/>
              </a:buClr>
              <a:buSzPct val="65000"/>
            </a:pPr>
            <a:r>
              <a:rPr lang="en-US" sz="2600" dirty="0"/>
              <a:t>Learn the lingo</a:t>
            </a:r>
          </a:p>
          <a:p>
            <a:pPr>
              <a:buClr>
                <a:srgbClr val="242492"/>
              </a:buClr>
              <a:buSzPct val="65000"/>
            </a:pPr>
            <a:r>
              <a:rPr lang="en-US" sz="2600" dirty="0"/>
              <a:t>Try new roles</a:t>
            </a:r>
          </a:p>
          <a:p>
            <a:pPr>
              <a:buClr>
                <a:srgbClr val="242492"/>
              </a:buClr>
              <a:buSzPct val="65000"/>
            </a:pPr>
            <a:r>
              <a:rPr lang="en-US" sz="2600" dirty="0"/>
              <a:t>Be a mentor</a:t>
            </a:r>
          </a:p>
          <a:p>
            <a:pPr>
              <a:buClr>
                <a:srgbClr val="242492"/>
              </a:buClr>
              <a:buSzPct val="65000"/>
            </a:pPr>
            <a:r>
              <a:rPr lang="en-US" sz="2600" dirty="0"/>
              <a:t>Listen for understanding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0296"/>
          <a:stretch/>
        </p:blipFill>
        <p:spPr>
          <a:xfrm>
            <a:off x="5234940" y="3337560"/>
            <a:ext cx="2628900" cy="2133600"/>
          </a:xfrm>
          <a:prstGeom prst="rect">
            <a:avLst/>
          </a:prstGeom>
        </p:spPr>
      </p:pic>
    </p:spTree>
    <p:custDataLst>
      <p:tags r:id="rId1"/>
    </p:custDataLst>
    <p:extLst>
      <p:ext uri="{BB962C8B-B14F-4D97-AF65-F5344CB8AC3E}">
        <p14:creationId xmlns:p14="http://schemas.microsoft.com/office/powerpoint/2010/main" val="395035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after a Meeting</a:t>
            </a:r>
          </a:p>
        </p:txBody>
      </p:sp>
      <p:sp>
        <p:nvSpPr>
          <p:cNvPr id="3" name="Content Placeholder 2"/>
          <p:cNvSpPr>
            <a:spLocks noGrp="1"/>
          </p:cNvSpPr>
          <p:nvPr>
            <p:ph idx="1"/>
          </p:nvPr>
        </p:nvSpPr>
        <p:spPr>
          <a:xfrm>
            <a:off x="1066800" y="1828800"/>
            <a:ext cx="3810000" cy="4003829"/>
          </a:xfrm>
        </p:spPr>
        <p:txBody>
          <a:bodyPr>
            <a:normAutofit fontScale="92500" lnSpcReduction="10000"/>
          </a:bodyPr>
          <a:lstStyle/>
          <a:p>
            <a:pPr marL="68580" indent="0">
              <a:buClr>
                <a:srgbClr val="242492"/>
              </a:buClr>
              <a:buSzPct val="65000"/>
              <a:buNone/>
            </a:pPr>
            <a:r>
              <a:rPr lang="en-US" sz="2600" dirty="0"/>
              <a:t>Tips:</a:t>
            </a:r>
          </a:p>
          <a:p>
            <a:pPr>
              <a:buSzPct val="65000"/>
            </a:pPr>
            <a:r>
              <a:rPr lang="en-US" dirty="0"/>
              <a:t>Refer to your notes</a:t>
            </a:r>
          </a:p>
          <a:p>
            <a:pPr>
              <a:buSzPct val="65000"/>
            </a:pPr>
            <a:r>
              <a:rPr lang="en-US" dirty="0"/>
              <a:t>Stay organized</a:t>
            </a:r>
          </a:p>
          <a:p>
            <a:pPr>
              <a:buSzPct val="65000"/>
            </a:pPr>
            <a:r>
              <a:rPr lang="en-US" dirty="0"/>
              <a:t>Use technology</a:t>
            </a:r>
          </a:p>
          <a:p>
            <a:pPr>
              <a:buSzPct val="65000"/>
            </a:pPr>
            <a:r>
              <a:rPr lang="en-US" dirty="0"/>
              <a:t>Review written guidance </a:t>
            </a:r>
          </a:p>
          <a:p>
            <a:pPr>
              <a:buSzPct val="65000"/>
            </a:pPr>
            <a:r>
              <a:rPr lang="en-US" dirty="0"/>
              <a:t>Reflect on what was learned</a:t>
            </a:r>
          </a:p>
          <a:p>
            <a:pPr>
              <a:buSzPct val="65000"/>
            </a:pPr>
            <a:r>
              <a:rPr lang="en-US" dirty="0"/>
              <a:t>Connect with mentor</a:t>
            </a:r>
          </a:p>
          <a:p>
            <a:pPr>
              <a:buSzPct val="65000"/>
            </a:pPr>
            <a:r>
              <a:rPr lang="en-US" dirty="0"/>
              <a:t>Review data</a:t>
            </a:r>
          </a:p>
          <a:p>
            <a:pPr>
              <a:buSzPct val="65000"/>
            </a:pPr>
            <a:r>
              <a:rPr lang="en-US" dirty="0"/>
              <a:t>Keep learning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3293"/>
          <a:stretch/>
        </p:blipFill>
        <p:spPr bwMode="auto">
          <a:xfrm>
            <a:off x="4653137" y="2438400"/>
            <a:ext cx="3416444" cy="261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576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Conflict</a:t>
            </a:r>
          </a:p>
        </p:txBody>
      </p:sp>
      <p:sp>
        <p:nvSpPr>
          <p:cNvPr id="3" name="Content Placeholder 2"/>
          <p:cNvSpPr>
            <a:spLocks noGrp="1"/>
          </p:cNvSpPr>
          <p:nvPr>
            <p:ph idx="1"/>
          </p:nvPr>
        </p:nvSpPr>
        <p:spPr>
          <a:xfrm>
            <a:off x="1043492" y="1447800"/>
            <a:ext cx="4442908" cy="4572000"/>
          </a:xfrm>
        </p:spPr>
        <p:txBody>
          <a:bodyPr>
            <a:normAutofit lnSpcReduction="10000"/>
          </a:bodyPr>
          <a:lstStyle/>
          <a:p>
            <a:pPr marL="68580" indent="0">
              <a:buSzPct val="81000"/>
              <a:buNone/>
            </a:pPr>
            <a:r>
              <a:rPr lang="en-US" sz="2600" dirty="0"/>
              <a:t>Tips:</a:t>
            </a:r>
          </a:p>
          <a:p>
            <a:pPr>
              <a:buSzPct val="81000"/>
              <a:buFont typeface="Wingdings" panose="05000000000000000000" pitchFamily="2" charset="2"/>
              <a:buChar char="§"/>
            </a:pPr>
            <a:r>
              <a:rPr lang="en-US" dirty="0"/>
              <a:t>Keep an open mind</a:t>
            </a:r>
          </a:p>
          <a:p>
            <a:pPr>
              <a:buSzPct val="81000"/>
              <a:buFont typeface="Wingdings" panose="05000000000000000000" pitchFamily="2" charset="2"/>
              <a:buChar char="§"/>
            </a:pPr>
            <a:r>
              <a:rPr lang="en-US" dirty="0"/>
              <a:t>Use “I” statements</a:t>
            </a:r>
          </a:p>
          <a:p>
            <a:pPr>
              <a:buSzPct val="81000"/>
              <a:buFont typeface="Wingdings" panose="05000000000000000000" pitchFamily="2" charset="2"/>
              <a:buChar char="§"/>
            </a:pPr>
            <a:r>
              <a:rPr lang="en-US" dirty="0"/>
              <a:t>Don’t take things personally</a:t>
            </a:r>
          </a:p>
          <a:p>
            <a:pPr>
              <a:buSzPct val="81000"/>
              <a:buFont typeface="Wingdings" panose="05000000000000000000" pitchFamily="2" charset="2"/>
              <a:buChar char="§"/>
            </a:pPr>
            <a:r>
              <a:rPr lang="en-US" dirty="0"/>
              <a:t>Ask questions</a:t>
            </a:r>
          </a:p>
          <a:p>
            <a:pPr>
              <a:buSzPct val="81000"/>
              <a:buFont typeface="Wingdings" panose="05000000000000000000" pitchFamily="2" charset="2"/>
              <a:buChar char="§"/>
            </a:pPr>
            <a:r>
              <a:rPr lang="en-US" dirty="0"/>
              <a:t>Stay focused on the topic</a:t>
            </a:r>
          </a:p>
          <a:p>
            <a:pPr>
              <a:buSzPct val="81000"/>
              <a:buFont typeface="Wingdings" panose="05000000000000000000" pitchFamily="2" charset="2"/>
              <a:buChar char="§"/>
            </a:pPr>
            <a:r>
              <a:rPr lang="en-US" dirty="0"/>
              <a:t>Focus on solutions</a:t>
            </a:r>
          </a:p>
          <a:p>
            <a:pPr>
              <a:buSzPct val="81000"/>
              <a:buFont typeface="Wingdings" panose="05000000000000000000" pitchFamily="2" charset="2"/>
              <a:buChar char="§"/>
            </a:pPr>
            <a:r>
              <a:rPr lang="en-US" dirty="0"/>
              <a:t>Take a break</a:t>
            </a:r>
          </a:p>
          <a:p>
            <a:pPr>
              <a:buSzPct val="81000"/>
              <a:buFont typeface="Wingdings" panose="05000000000000000000" pitchFamily="2" charset="2"/>
              <a:buChar char="§"/>
            </a:pPr>
            <a:r>
              <a:rPr lang="en-US" dirty="0"/>
              <a:t>Remember the group’s purpose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08630"/>
            <a:ext cx="2819083" cy="3539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8603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2140772" cy="609600"/>
          </a:xfrm>
        </p:spPr>
        <p:txBody>
          <a:bodyPr>
            <a:normAutofit fontScale="90000"/>
          </a:bodyPr>
          <a:lstStyle/>
          <a:p>
            <a:r>
              <a:rPr lang="en-US" dirty="0"/>
              <a:t>Agenda</a:t>
            </a:r>
          </a:p>
        </p:txBody>
      </p:sp>
      <p:sp>
        <p:nvSpPr>
          <p:cNvPr id="3" name="Content Placeholder 2"/>
          <p:cNvSpPr>
            <a:spLocks noGrp="1"/>
          </p:cNvSpPr>
          <p:nvPr>
            <p:ph idx="1"/>
          </p:nvPr>
        </p:nvSpPr>
        <p:spPr>
          <a:xfrm>
            <a:off x="895938" y="1600200"/>
            <a:ext cx="7537939" cy="2894534"/>
          </a:xfrm>
        </p:spPr>
        <p:txBody>
          <a:bodyPr>
            <a:normAutofit/>
          </a:bodyPr>
          <a:lstStyle/>
          <a:p>
            <a:pPr>
              <a:buFont typeface="Arial" panose="020B0604020202020204" pitchFamily="34" charset="0"/>
              <a:buChar char="•"/>
            </a:pPr>
            <a:r>
              <a:rPr lang="en-US" sz="2800" dirty="0"/>
              <a:t>Serving on Groups Overview</a:t>
            </a:r>
            <a:r>
              <a:rPr lang="en-US" sz="2800" b="1" dirty="0">
                <a:solidFill>
                  <a:schemeClr val="tx1"/>
                </a:solidFill>
              </a:rPr>
              <a:t> </a:t>
            </a:r>
          </a:p>
          <a:p>
            <a:pPr lvl="1"/>
            <a:r>
              <a:rPr lang="en-US" dirty="0">
                <a:solidFill>
                  <a:srgbClr val="0070C0"/>
                </a:solidFill>
              </a:rPr>
              <a:t>Family Engagement &amp; Leadership</a:t>
            </a:r>
          </a:p>
          <a:p>
            <a:r>
              <a:rPr lang="en-US"/>
              <a:t>Section </a:t>
            </a:r>
            <a:r>
              <a:rPr lang="en-US" dirty="0"/>
              <a:t>7. The Role of Families on Groups</a:t>
            </a:r>
          </a:p>
          <a:p>
            <a:r>
              <a:rPr lang="en-US" dirty="0"/>
              <a:t>Section 8. Skills for Serving on Groups</a:t>
            </a:r>
          </a:p>
          <a:p>
            <a:pPr>
              <a:buFont typeface="Arial" panose="020B0604020202020204" pitchFamily="34" charset="0"/>
              <a:buChar char="•"/>
            </a:pPr>
            <a:r>
              <a:rPr lang="en-US" sz="2800" dirty="0"/>
              <a:t>Resources</a:t>
            </a:r>
          </a:p>
          <a:p>
            <a:pPr>
              <a:buFont typeface="Arial" panose="020B0604020202020204" pitchFamily="34" charset="0"/>
              <a:buChar char="•"/>
            </a:pPr>
            <a:endParaRPr lang="en-US" dirty="0"/>
          </a:p>
          <a:p>
            <a:pPr marL="68580" indent="0">
              <a:buNone/>
            </a:pPr>
            <a:endParaRPr lang="en-US" dirty="0"/>
          </a:p>
          <a:p>
            <a:endParaRPr lang="en-US" dirty="0"/>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 name="Picture 5">
            <a:extLst>
              <a:ext uri="{FF2B5EF4-FFF2-40B4-BE49-F238E27FC236}">
                <a16:creationId xmlns:a16="http://schemas.microsoft.com/office/drawing/2014/main" id="{44235F12-89E6-4039-840D-3E70CF9A4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012" y="3894471"/>
            <a:ext cx="3944926" cy="2481753"/>
          </a:xfrm>
          <a:prstGeom prst="rect">
            <a:avLst/>
          </a:prstGeom>
        </p:spPr>
      </p:pic>
    </p:spTree>
    <p:custDataLst>
      <p:tags r:id="rId1"/>
    </p:custDataLst>
    <p:extLst>
      <p:ext uri="{BB962C8B-B14F-4D97-AF65-F5344CB8AC3E}">
        <p14:creationId xmlns:p14="http://schemas.microsoft.com/office/powerpoint/2010/main" val="322526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Conflict</a:t>
            </a:r>
          </a:p>
        </p:txBody>
      </p:sp>
      <p:sp>
        <p:nvSpPr>
          <p:cNvPr id="3" name="Content Placeholder 2"/>
          <p:cNvSpPr>
            <a:spLocks noGrp="1"/>
          </p:cNvSpPr>
          <p:nvPr>
            <p:ph idx="1"/>
          </p:nvPr>
        </p:nvSpPr>
        <p:spPr>
          <a:xfrm>
            <a:off x="4038600" y="1524000"/>
            <a:ext cx="4267200" cy="4156229"/>
          </a:xfrm>
        </p:spPr>
        <p:txBody>
          <a:bodyPr>
            <a:noAutofit/>
          </a:bodyPr>
          <a:lstStyle/>
          <a:p>
            <a:pPr marL="68580" indent="0">
              <a:buNone/>
            </a:pPr>
            <a:r>
              <a:rPr lang="en-US" dirty="0"/>
              <a:t>Tips:</a:t>
            </a:r>
          </a:p>
          <a:p>
            <a:pPr>
              <a:buFont typeface="Wingdings" panose="05000000000000000000" pitchFamily="2" charset="2"/>
              <a:buChar char="§"/>
            </a:pPr>
            <a:r>
              <a:rPr lang="en-US" dirty="0"/>
              <a:t>Pay attention to interests</a:t>
            </a:r>
          </a:p>
          <a:p>
            <a:pPr>
              <a:buFont typeface="Wingdings" panose="05000000000000000000" pitchFamily="2" charset="2"/>
              <a:buChar char="§"/>
            </a:pPr>
            <a:r>
              <a:rPr lang="en-US" dirty="0"/>
              <a:t>Listen first; talk second</a:t>
            </a:r>
          </a:p>
          <a:p>
            <a:pPr>
              <a:buFont typeface="Wingdings" panose="05000000000000000000" pitchFamily="2" charset="2"/>
              <a:buChar char="§"/>
            </a:pPr>
            <a:r>
              <a:rPr lang="en-US" dirty="0"/>
              <a:t>Good relationships are a priority</a:t>
            </a:r>
          </a:p>
          <a:p>
            <a:pPr>
              <a:buFont typeface="Wingdings" panose="05000000000000000000" pitchFamily="2" charset="2"/>
              <a:buChar char="§"/>
            </a:pPr>
            <a:r>
              <a:rPr lang="en-US" dirty="0"/>
              <a:t>Keep people and problems separate</a:t>
            </a:r>
          </a:p>
          <a:p>
            <a:pPr>
              <a:buFont typeface="Wingdings" panose="05000000000000000000" pitchFamily="2" charset="2"/>
              <a:buChar char="§"/>
            </a:pPr>
            <a:r>
              <a:rPr lang="en-US" dirty="0"/>
              <a:t>Set out the facts</a:t>
            </a:r>
          </a:p>
          <a:p>
            <a:pPr>
              <a:buFont typeface="Wingdings" panose="05000000000000000000" pitchFamily="2" charset="2"/>
              <a:buChar char="§"/>
            </a:pPr>
            <a:r>
              <a:rPr lang="en-US" dirty="0"/>
              <a:t>Explore options together</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2878666" cy="20581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549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
        <p:nvSpPr>
          <p:cNvPr id="2" name="Title 1"/>
          <p:cNvSpPr>
            <a:spLocks noGrp="1"/>
          </p:cNvSpPr>
          <p:nvPr>
            <p:ph type="title"/>
          </p:nvPr>
        </p:nvSpPr>
        <p:spPr>
          <a:xfrm>
            <a:off x="1143000" y="838200"/>
            <a:ext cx="4724400" cy="685800"/>
          </a:xfrm>
          <a:solidFill>
            <a:srgbClr val="FFFFFF">
              <a:alpha val="60000"/>
            </a:srgbClr>
          </a:solidFill>
        </p:spPr>
        <p:txBody>
          <a:bodyPr>
            <a:normAutofit/>
          </a:bodyPr>
          <a:lstStyle/>
          <a:p>
            <a:r>
              <a:rPr lang="en-US" dirty="0"/>
              <a:t>Facilitate a Meeting</a:t>
            </a:r>
          </a:p>
        </p:txBody>
      </p:sp>
      <p:sp>
        <p:nvSpPr>
          <p:cNvPr id="3" name="Content Placeholder 2"/>
          <p:cNvSpPr>
            <a:spLocks noGrp="1"/>
          </p:cNvSpPr>
          <p:nvPr>
            <p:ph idx="1"/>
          </p:nvPr>
        </p:nvSpPr>
        <p:spPr>
          <a:xfrm>
            <a:off x="1043492" y="1790700"/>
            <a:ext cx="7033708" cy="4041929"/>
          </a:xfrm>
          <a:solidFill>
            <a:srgbClr val="FFFFFF">
              <a:alpha val="60000"/>
            </a:srgbClr>
          </a:solidFill>
        </p:spPr>
        <p:txBody>
          <a:bodyPr>
            <a:normAutofit lnSpcReduction="10000"/>
          </a:bodyPr>
          <a:lstStyle/>
          <a:p>
            <a:pPr marL="0" lvl="0" indent="0">
              <a:buSzPct val="65000"/>
              <a:buNone/>
            </a:pPr>
            <a:r>
              <a:rPr lang="en-US" b="1" dirty="0"/>
              <a:t>Common strategies for good facilitation:</a:t>
            </a:r>
          </a:p>
          <a:p>
            <a:pPr lvl="1">
              <a:buSzPct val="65000"/>
            </a:pPr>
            <a:r>
              <a:rPr lang="en-US" sz="2400" dirty="0"/>
              <a:t>Makes everyone feel comfortable, welcomed, and valued</a:t>
            </a:r>
          </a:p>
          <a:p>
            <a:pPr lvl="1">
              <a:buSzPct val="65000"/>
            </a:pPr>
            <a:r>
              <a:rPr lang="en-US" sz="2400" dirty="0"/>
              <a:t>Encourages participation</a:t>
            </a:r>
          </a:p>
          <a:p>
            <a:pPr lvl="1">
              <a:buSzPct val="65000"/>
            </a:pPr>
            <a:r>
              <a:rPr lang="en-US" sz="2400" dirty="0"/>
              <a:t>Prevents and manages conflict</a:t>
            </a:r>
          </a:p>
          <a:p>
            <a:pPr lvl="1">
              <a:buSzPct val="65000"/>
            </a:pPr>
            <a:r>
              <a:rPr lang="en-US" sz="2400" dirty="0"/>
              <a:t>Listens and observes</a:t>
            </a:r>
          </a:p>
          <a:p>
            <a:pPr lvl="1">
              <a:buSzPct val="65000"/>
            </a:pPr>
            <a:r>
              <a:rPr lang="en-US" sz="2400" dirty="0"/>
              <a:t>Clarifies group discussions</a:t>
            </a:r>
          </a:p>
          <a:p>
            <a:pPr lvl="1">
              <a:buSzPct val="65000"/>
            </a:pPr>
            <a:r>
              <a:rPr lang="en-US" sz="2400" dirty="0"/>
              <a:t>Supports quality decisions</a:t>
            </a:r>
          </a:p>
          <a:p>
            <a:pPr lvl="1">
              <a:buSzPct val="65000"/>
            </a:pPr>
            <a:r>
              <a:rPr lang="en-US" sz="2400" dirty="0"/>
              <a:t>Ensures outcome-based meetings</a:t>
            </a:r>
          </a:p>
          <a:p>
            <a:pPr lvl="1">
              <a:buSzPct val="65000"/>
            </a:pPr>
            <a:r>
              <a:rPr lang="en-US" sz="2400" dirty="0"/>
              <a:t>Recognizes and appreciates contribution</a:t>
            </a:r>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5868053"/>
            <a:ext cx="323088" cy="31699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0571" y="5868053"/>
            <a:ext cx="210770" cy="267769"/>
          </a:xfrm>
          <a:prstGeom prst="rect">
            <a:avLst/>
          </a:prstGeom>
        </p:spPr>
      </p:pic>
    </p:spTree>
    <p:custDataLst>
      <p:tags r:id="rId1"/>
    </p:custDataLst>
    <p:extLst>
      <p:ext uri="{BB962C8B-B14F-4D97-AF65-F5344CB8AC3E}">
        <p14:creationId xmlns:p14="http://schemas.microsoft.com/office/powerpoint/2010/main" val="318909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714E-D910-48FA-BB1C-0A7573F34724}"/>
              </a:ext>
            </a:extLst>
          </p:cNvPr>
          <p:cNvSpPr>
            <a:spLocks noGrp="1"/>
          </p:cNvSpPr>
          <p:nvPr>
            <p:ph type="title"/>
          </p:nvPr>
        </p:nvSpPr>
        <p:spPr>
          <a:xfrm>
            <a:off x="1081174" y="357323"/>
            <a:ext cx="7024744" cy="685800"/>
          </a:xfrm>
        </p:spPr>
        <p:txBody>
          <a:bodyPr/>
          <a:lstStyle/>
          <a:p>
            <a:r>
              <a:rPr lang="en-US" dirty="0"/>
              <a:t>Listening Awareness Inventory</a:t>
            </a:r>
          </a:p>
        </p:txBody>
      </p:sp>
      <p:sp>
        <p:nvSpPr>
          <p:cNvPr id="3" name="Content Placeholder 2">
            <a:extLst>
              <a:ext uri="{FF2B5EF4-FFF2-40B4-BE49-F238E27FC236}">
                <a16:creationId xmlns:a16="http://schemas.microsoft.com/office/drawing/2014/main" id="{AAFD89B0-F632-4A2F-85C4-3A8F7CD80C30}"/>
              </a:ext>
            </a:extLst>
          </p:cNvPr>
          <p:cNvSpPr>
            <a:spLocks noGrp="1"/>
          </p:cNvSpPr>
          <p:nvPr>
            <p:ph idx="1"/>
          </p:nvPr>
        </p:nvSpPr>
        <p:spPr>
          <a:xfrm>
            <a:off x="653934" y="1141881"/>
            <a:ext cx="8032866" cy="1469710"/>
          </a:xfrm>
        </p:spPr>
        <p:txBody>
          <a:bodyPr>
            <a:normAutofit/>
          </a:bodyPr>
          <a:lstStyle/>
          <a:p>
            <a:pPr marL="68580" indent="0">
              <a:buNone/>
            </a:pPr>
            <a:r>
              <a:rPr lang="en-US" sz="2200" b="1" dirty="0"/>
              <a:t>Listening is one of the most important keys to communication &amp; understanding others.</a:t>
            </a:r>
          </a:p>
          <a:p>
            <a:pPr marL="68580" indent="0">
              <a:buNone/>
            </a:pPr>
            <a:endParaRPr lang="en-US" sz="1100" dirty="0"/>
          </a:p>
          <a:p>
            <a:pPr marL="68580" indent="0">
              <a:buNone/>
            </a:pPr>
            <a:r>
              <a:rPr lang="en-US" sz="2200" b="1" dirty="0"/>
              <a:t>Rate: </a:t>
            </a:r>
            <a:r>
              <a:rPr lang="en-US" sz="2200" b="1" dirty="0">
                <a:solidFill>
                  <a:srgbClr val="FF0000"/>
                </a:solidFill>
              </a:rPr>
              <a:t>4</a:t>
            </a:r>
            <a:r>
              <a:rPr lang="en-US" sz="2200" dirty="0"/>
              <a:t> Almost Always; </a:t>
            </a:r>
            <a:r>
              <a:rPr lang="en-US" sz="2200" b="1" dirty="0">
                <a:solidFill>
                  <a:srgbClr val="FF0000"/>
                </a:solidFill>
              </a:rPr>
              <a:t>3</a:t>
            </a:r>
            <a:r>
              <a:rPr lang="en-US" sz="2200" b="1" dirty="0"/>
              <a:t> </a:t>
            </a:r>
            <a:r>
              <a:rPr lang="en-US" sz="2200" dirty="0"/>
              <a:t>Usually; </a:t>
            </a:r>
            <a:r>
              <a:rPr lang="en-US" sz="2200" b="1" dirty="0">
                <a:solidFill>
                  <a:srgbClr val="FF0000"/>
                </a:solidFill>
              </a:rPr>
              <a:t>2</a:t>
            </a:r>
            <a:r>
              <a:rPr lang="en-US" sz="2200" b="1" dirty="0"/>
              <a:t> </a:t>
            </a:r>
            <a:r>
              <a:rPr lang="en-US" sz="2200" dirty="0"/>
              <a:t>Seldom; </a:t>
            </a:r>
            <a:r>
              <a:rPr lang="en-US" sz="2200" b="1" dirty="0">
                <a:solidFill>
                  <a:srgbClr val="FF0000"/>
                </a:solidFill>
              </a:rPr>
              <a:t>1</a:t>
            </a:r>
            <a:r>
              <a:rPr lang="en-US" sz="2200" dirty="0"/>
              <a:t> Never</a:t>
            </a:r>
          </a:p>
          <a:p>
            <a:pPr marL="68580" indent="0">
              <a:buNone/>
            </a:pPr>
            <a:endParaRPr lang="en-US" dirty="0"/>
          </a:p>
        </p:txBody>
      </p:sp>
      <p:sp>
        <p:nvSpPr>
          <p:cNvPr id="4" name="Footer Placeholder 3">
            <a:extLst>
              <a:ext uri="{FF2B5EF4-FFF2-40B4-BE49-F238E27FC236}">
                <a16:creationId xmlns:a16="http://schemas.microsoft.com/office/drawing/2014/main" id="{B9DEDAA8-7399-4776-B848-D606EFEA937E}"/>
              </a:ext>
            </a:extLst>
          </p:cNvPr>
          <p:cNvSpPr>
            <a:spLocks noGrp="1"/>
          </p:cNvSpPr>
          <p:nvPr>
            <p:ph type="ftr" sz="quarter" idx="11"/>
          </p:nvPr>
        </p:nvSpPr>
        <p:spPr/>
        <p:txBody>
          <a:bodyPr/>
          <a:lstStyle/>
          <a:p>
            <a:r>
              <a:rPr lang="en-US"/>
              <a:t>Serving on Groups That Make Decisions</a:t>
            </a:r>
            <a:endParaRPr lang="en-US" dirty="0"/>
          </a:p>
        </p:txBody>
      </p:sp>
      <p:sp>
        <p:nvSpPr>
          <p:cNvPr id="5" name="Content Placeholder 2">
            <a:extLst>
              <a:ext uri="{FF2B5EF4-FFF2-40B4-BE49-F238E27FC236}">
                <a16:creationId xmlns:a16="http://schemas.microsoft.com/office/drawing/2014/main" id="{08636F11-82C3-490B-941E-50B0C4F9E3B4}"/>
              </a:ext>
            </a:extLst>
          </p:cNvPr>
          <p:cNvSpPr txBox="1">
            <a:spLocks/>
          </p:cNvSpPr>
          <p:nvPr/>
        </p:nvSpPr>
        <p:spPr>
          <a:xfrm>
            <a:off x="5975465" y="4428292"/>
            <a:ext cx="3200400" cy="2847735"/>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panose="05000000000000000000" pitchFamily="2" charset="2"/>
              <a:buNone/>
            </a:pPr>
            <a:endParaRPr lang="en-US" dirty="0"/>
          </a:p>
          <a:p>
            <a:pPr marL="68580" indent="0">
              <a:buFont typeface="Wingdings" panose="05000000000000000000" pitchFamily="2" charset="2"/>
              <a:buNone/>
            </a:pPr>
            <a:endParaRPr lang="en-US" dirty="0"/>
          </a:p>
        </p:txBody>
      </p:sp>
      <p:sp>
        <p:nvSpPr>
          <p:cNvPr id="7" name="Content Placeholder 2">
            <a:extLst>
              <a:ext uri="{FF2B5EF4-FFF2-40B4-BE49-F238E27FC236}">
                <a16:creationId xmlns:a16="http://schemas.microsoft.com/office/drawing/2014/main" id="{04C398E9-615B-4F4F-9DED-7928B08BC28F}"/>
              </a:ext>
            </a:extLst>
          </p:cNvPr>
          <p:cNvSpPr txBox="1">
            <a:spLocks/>
          </p:cNvSpPr>
          <p:nvPr/>
        </p:nvSpPr>
        <p:spPr>
          <a:xfrm>
            <a:off x="457200" y="2678492"/>
            <a:ext cx="8229599" cy="3822185"/>
          </a:xfrm>
          <a:prstGeom prst="rect">
            <a:avLst/>
          </a:prstGeom>
          <a:solidFill>
            <a:schemeClr val="bg1"/>
          </a:solidFill>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525780" indent="-457200">
              <a:buFont typeface="Wingdings" panose="05000000000000000000" pitchFamily="2" charset="2"/>
              <a:buAutoNum type="arabicPeriod"/>
            </a:pPr>
            <a:r>
              <a:rPr lang="en-US" sz="2200" dirty="0"/>
              <a:t>Do you let people finish what they are trying to say before you speak?</a:t>
            </a:r>
          </a:p>
          <a:p>
            <a:pPr marL="525780" indent="-457200">
              <a:buFont typeface="Wingdings" panose="05000000000000000000" pitchFamily="2" charset="2"/>
              <a:buAutoNum type="arabicPeriod"/>
            </a:pPr>
            <a:r>
              <a:rPr lang="en-US" sz="2200" dirty="0"/>
              <a:t>If the person hesitates, do you try to encourage him/her…rather than start your reply?</a:t>
            </a:r>
          </a:p>
          <a:p>
            <a:pPr marL="525780" indent="-457200">
              <a:buFont typeface="Wingdings" panose="05000000000000000000" pitchFamily="2" charset="2"/>
              <a:buAutoNum type="arabicPeriod"/>
            </a:pPr>
            <a:r>
              <a:rPr lang="en-US" sz="2200" dirty="0"/>
              <a:t>Do you withhold judgement about the person’s idea until he/she has finished?</a:t>
            </a:r>
          </a:p>
          <a:p>
            <a:pPr marL="525780" indent="-457200">
              <a:buFont typeface="Wingdings" panose="05000000000000000000" pitchFamily="2" charset="2"/>
              <a:buAutoNum type="arabicPeriod"/>
            </a:pPr>
            <a:r>
              <a:rPr lang="en-US" sz="2200" dirty="0"/>
              <a:t>Can you listen fully even if you think you know what the person is about to say? </a:t>
            </a:r>
          </a:p>
          <a:p>
            <a:pPr marL="525780" indent="-457200">
              <a:buFont typeface="Wingdings" panose="05000000000000000000" pitchFamily="2" charset="2"/>
              <a:buAutoNum type="arabicPeriod"/>
            </a:pPr>
            <a:r>
              <a:rPr lang="en-US" sz="2200" dirty="0"/>
              <a:t>Can you listen non-judgmentally even if you do not like the person who’s talking? </a:t>
            </a:r>
          </a:p>
          <a:p>
            <a:pPr marL="525780" indent="-457200">
              <a:buFont typeface="Wingdings" panose="05000000000000000000" pitchFamily="2" charset="2"/>
              <a:buAutoNum type="arabicPeriod"/>
            </a:pPr>
            <a:endParaRPr lang="en-US" sz="2200" dirty="0"/>
          </a:p>
          <a:p>
            <a:pPr marL="525780" indent="-457200">
              <a:buFont typeface="Wingdings" panose="05000000000000000000" pitchFamily="2" charset="2"/>
              <a:buAutoNum type="arabicPeriod"/>
            </a:pPr>
            <a:endParaRPr lang="en-US" sz="2200" dirty="0"/>
          </a:p>
          <a:p>
            <a:pPr marL="525780" indent="-457200">
              <a:buFont typeface="Wingdings" panose="05000000000000000000" pitchFamily="2" charset="2"/>
              <a:buAutoNum type="arabicPeriod"/>
            </a:pPr>
            <a:endParaRPr lang="en-US" sz="2200" dirty="0"/>
          </a:p>
          <a:p>
            <a:pPr marL="68580" indent="0">
              <a:buFont typeface="Wingdings" panose="05000000000000000000" pitchFamily="2" charset="2"/>
              <a:buNone/>
            </a:pPr>
            <a:endParaRPr lang="en-US" dirty="0"/>
          </a:p>
          <a:p>
            <a:pPr marL="6858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362532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714E-D910-48FA-BB1C-0A7573F34724}"/>
              </a:ext>
            </a:extLst>
          </p:cNvPr>
          <p:cNvSpPr>
            <a:spLocks noGrp="1"/>
          </p:cNvSpPr>
          <p:nvPr>
            <p:ph type="title"/>
          </p:nvPr>
        </p:nvSpPr>
        <p:spPr>
          <a:xfrm>
            <a:off x="1081174" y="357323"/>
            <a:ext cx="7024744" cy="685800"/>
          </a:xfrm>
        </p:spPr>
        <p:txBody>
          <a:bodyPr/>
          <a:lstStyle/>
          <a:p>
            <a:r>
              <a:rPr lang="en-US" dirty="0"/>
              <a:t>Listening Awareness Inventory</a:t>
            </a:r>
          </a:p>
        </p:txBody>
      </p:sp>
      <p:sp>
        <p:nvSpPr>
          <p:cNvPr id="3" name="Content Placeholder 2">
            <a:extLst>
              <a:ext uri="{FF2B5EF4-FFF2-40B4-BE49-F238E27FC236}">
                <a16:creationId xmlns:a16="http://schemas.microsoft.com/office/drawing/2014/main" id="{AAFD89B0-F632-4A2F-85C4-3A8F7CD80C30}"/>
              </a:ext>
            </a:extLst>
          </p:cNvPr>
          <p:cNvSpPr>
            <a:spLocks noGrp="1"/>
          </p:cNvSpPr>
          <p:nvPr>
            <p:ph idx="1"/>
          </p:nvPr>
        </p:nvSpPr>
        <p:spPr>
          <a:xfrm>
            <a:off x="647006" y="1057939"/>
            <a:ext cx="7804265" cy="596255"/>
          </a:xfrm>
        </p:spPr>
        <p:txBody>
          <a:bodyPr>
            <a:normAutofit fontScale="92500" lnSpcReduction="20000"/>
          </a:bodyPr>
          <a:lstStyle/>
          <a:p>
            <a:pPr marL="68580" indent="0">
              <a:buNone/>
            </a:pPr>
            <a:endParaRPr lang="en-US" sz="1100" dirty="0"/>
          </a:p>
          <a:p>
            <a:pPr marL="68580" indent="0">
              <a:buNone/>
            </a:pPr>
            <a:r>
              <a:rPr lang="en-US" b="1" dirty="0"/>
              <a:t>Rate: </a:t>
            </a:r>
            <a:r>
              <a:rPr lang="en-US" b="1" dirty="0">
                <a:solidFill>
                  <a:srgbClr val="FF0000"/>
                </a:solidFill>
              </a:rPr>
              <a:t>4</a:t>
            </a:r>
            <a:r>
              <a:rPr lang="en-US" dirty="0"/>
              <a:t> Almost Always; </a:t>
            </a:r>
            <a:r>
              <a:rPr lang="en-US" b="1" dirty="0">
                <a:solidFill>
                  <a:srgbClr val="FF0000"/>
                </a:solidFill>
              </a:rPr>
              <a:t>3</a:t>
            </a:r>
            <a:r>
              <a:rPr lang="en-US" b="1" dirty="0"/>
              <a:t> </a:t>
            </a:r>
            <a:r>
              <a:rPr lang="en-US" dirty="0"/>
              <a:t>Usually; </a:t>
            </a:r>
            <a:r>
              <a:rPr lang="en-US" b="1" dirty="0">
                <a:solidFill>
                  <a:srgbClr val="FF0000"/>
                </a:solidFill>
              </a:rPr>
              <a:t>2</a:t>
            </a:r>
            <a:r>
              <a:rPr lang="en-US" b="1" dirty="0"/>
              <a:t> </a:t>
            </a:r>
            <a:r>
              <a:rPr lang="en-US" dirty="0"/>
              <a:t>Seldom; </a:t>
            </a:r>
            <a:r>
              <a:rPr lang="en-US" b="1" dirty="0">
                <a:solidFill>
                  <a:srgbClr val="FF0000"/>
                </a:solidFill>
              </a:rPr>
              <a:t>1</a:t>
            </a:r>
            <a:r>
              <a:rPr lang="en-US" dirty="0"/>
              <a:t> Never</a:t>
            </a:r>
          </a:p>
          <a:p>
            <a:pPr marL="68580" indent="0">
              <a:buNone/>
            </a:pPr>
            <a:endParaRPr lang="en-US" dirty="0"/>
          </a:p>
        </p:txBody>
      </p:sp>
      <p:sp>
        <p:nvSpPr>
          <p:cNvPr id="5" name="Content Placeholder 2">
            <a:extLst>
              <a:ext uri="{FF2B5EF4-FFF2-40B4-BE49-F238E27FC236}">
                <a16:creationId xmlns:a16="http://schemas.microsoft.com/office/drawing/2014/main" id="{08636F11-82C3-490B-941E-50B0C4F9E3B4}"/>
              </a:ext>
            </a:extLst>
          </p:cNvPr>
          <p:cNvSpPr txBox="1">
            <a:spLocks/>
          </p:cNvSpPr>
          <p:nvPr/>
        </p:nvSpPr>
        <p:spPr>
          <a:xfrm>
            <a:off x="5975465" y="4428292"/>
            <a:ext cx="3200400" cy="2847735"/>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panose="05000000000000000000" pitchFamily="2" charset="2"/>
              <a:buNone/>
            </a:pPr>
            <a:endParaRPr lang="en-US" dirty="0"/>
          </a:p>
          <a:p>
            <a:pPr marL="68580" indent="0">
              <a:buFont typeface="Wingdings" panose="05000000000000000000" pitchFamily="2" charset="2"/>
              <a:buNone/>
            </a:pPr>
            <a:endParaRPr lang="en-US" dirty="0"/>
          </a:p>
        </p:txBody>
      </p:sp>
      <p:sp>
        <p:nvSpPr>
          <p:cNvPr id="7" name="Content Placeholder 2">
            <a:extLst>
              <a:ext uri="{FF2B5EF4-FFF2-40B4-BE49-F238E27FC236}">
                <a16:creationId xmlns:a16="http://schemas.microsoft.com/office/drawing/2014/main" id="{04C398E9-615B-4F4F-9DED-7928B08BC28F}"/>
              </a:ext>
            </a:extLst>
          </p:cNvPr>
          <p:cNvSpPr txBox="1">
            <a:spLocks/>
          </p:cNvSpPr>
          <p:nvPr/>
        </p:nvSpPr>
        <p:spPr>
          <a:xfrm>
            <a:off x="647007" y="1738136"/>
            <a:ext cx="7804264" cy="3026826"/>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panose="05000000000000000000" pitchFamily="2" charset="2"/>
              <a:buNone/>
            </a:pPr>
            <a:endParaRPr lang="en-US" dirty="0"/>
          </a:p>
          <a:p>
            <a:pPr marL="68580" indent="0">
              <a:buFont typeface="Wingdings" panose="05000000000000000000" pitchFamily="2" charset="2"/>
              <a:buNone/>
            </a:pPr>
            <a:endParaRPr lang="en-US" dirty="0"/>
          </a:p>
        </p:txBody>
      </p:sp>
      <p:sp>
        <p:nvSpPr>
          <p:cNvPr id="6" name="Rectangle 5">
            <a:extLst>
              <a:ext uri="{FF2B5EF4-FFF2-40B4-BE49-F238E27FC236}">
                <a16:creationId xmlns:a16="http://schemas.microsoft.com/office/drawing/2014/main" id="{4523FEF9-52B9-441B-848D-8553CD6B5671}"/>
              </a:ext>
            </a:extLst>
          </p:cNvPr>
          <p:cNvSpPr/>
          <p:nvPr/>
        </p:nvSpPr>
        <p:spPr>
          <a:xfrm>
            <a:off x="495300" y="1808959"/>
            <a:ext cx="8153399" cy="3477875"/>
          </a:xfrm>
          <a:prstGeom prst="rect">
            <a:avLst/>
          </a:prstGeom>
        </p:spPr>
        <p:txBody>
          <a:bodyPr wrap="square">
            <a:spAutoFit/>
          </a:bodyPr>
          <a:lstStyle/>
          <a:p>
            <a:r>
              <a:rPr lang="en-US" sz="2200" dirty="0">
                <a:solidFill>
                  <a:schemeClr val="tx2"/>
                </a:solidFill>
              </a:rPr>
              <a:t>6. Do you stop what you’re doing and give full attention when listening? </a:t>
            </a:r>
          </a:p>
          <a:p>
            <a:r>
              <a:rPr lang="en-US" sz="2200" dirty="0">
                <a:solidFill>
                  <a:schemeClr val="tx2"/>
                </a:solidFill>
              </a:rPr>
              <a:t>7. Do you give the person appropriate head nods, and non-</a:t>
            </a:r>
            <a:r>
              <a:rPr lang="en-US" sz="2200" dirty="0" err="1">
                <a:solidFill>
                  <a:schemeClr val="tx2"/>
                </a:solidFill>
              </a:rPr>
              <a:t>verbals</a:t>
            </a:r>
            <a:r>
              <a:rPr lang="en-US" sz="2200" dirty="0">
                <a:solidFill>
                  <a:schemeClr val="tx2"/>
                </a:solidFill>
              </a:rPr>
              <a:t> to indicate that you are listening? </a:t>
            </a:r>
          </a:p>
          <a:p>
            <a:r>
              <a:rPr lang="en-US" sz="2200" dirty="0">
                <a:solidFill>
                  <a:schemeClr val="tx2"/>
                </a:solidFill>
              </a:rPr>
              <a:t>8. Do you listen fully regardless of the speaker’s manner of speaking? (i.e. grammar, accent, choice of words, etc.) </a:t>
            </a:r>
          </a:p>
          <a:p>
            <a:r>
              <a:rPr lang="en-US" sz="2200" dirty="0">
                <a:solidFill>
                  <a:schemeClr val="tx2"/>
                </a:solidFill>
              </a:rPr>
              <a:t>9. Do you question the person to clarify his/her ideas more fully? </a:t>
            </a:r>
          </a:p>
          <a:p>
            <a:r>
              <a:rPr lang="en-US" sz="2200" dirty="0">
                <a:solidFill>
                  <a:schemeClr val="tx2"/>
                </a:solidFill>
              </a:rPr>
              <a:t>10. Do you restate/paraphrase what is said and ask if you got it right? </a:t>
            </a:r>
          </a:p>
        </p:txBody>
      </p:sp>
      <p:sp>
        <p:nvSpPr>
          <p:cNvPr id="8" name="Rectangle 7">
            <a:extLst>
              <a:ext uri="{FF2B5EF4-FFF2-40B4-BE49-F238E27FC236}">
                <a16:creationId xmlns:a16="http://schemas.microsoft.com/office/drawing/2014/main" id="{8C92EF19-87DB-4280-9BC1-073FC4A3B648}"/>
              </a:ext>
            </a:extLst>
          </p:cNvPr>
          <p:cNvSpPr/>
          <p:nvPr/>
        </p:nvSpPr>
        <p:spPr>
          <a:xfrm>
            <a:off x="4343400" y="5638800"/>
            <a:ext cx="411479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91954E-0D4F-4881-8C04-FFA254184111}"/>
              </a:ext>
            </a:extLst>
          </p:cNvPr>
          <p:cNvSpPr/>
          <p:nvPr/>
        </p:nvSpPr>
        <p:spPr>
          <a:xfrm>
            <a:off x="647006" y="5441599"/>
            <a:ext cx="8153399" cy="430887"/>
          </a:xfrm>
          <a:prstGeom prst="rect">
            <a:avLst/>
          </a:prstGeom>
        </p:spPr>
        <p:txBody>
          <a:bodyPr wrap="square">
            <a:spAutoFit/>
          </a:bodyPr>
          <a:lstStyle/>
          <a:p>
            <a:r>
              <a:rPr lang="en-US" sz="2200" b="1" dirty="0">
                <a:solidFill>
                  <a:schemeClr val="tx2"/>
                </a:solidFill>
              </a:rPr>
              <a:t>Total Score?  36-40; 30-35; 26-29; 25 or &lt; </a:t>
            </a:r>
          </a:p>
        </p:txBody>
      </p:sp>
    </p:spTree>
    <p:custDataLst>
      <p:tags r:id="rId1"/>
    </p:custDataLst>
    <p:extLst>
      <p:ext uri="{BB962C8B-B14F-4D97-AF65-F5344CB8AC3E}">
        <p14:creationId xmlns:p14="http://schemas.microsoft.com/office/powerpoint/2010/main" val="125400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24744" cy="685800"/>
          </a:xfrm>
        </p:spPr>
        <p:txBody>
          <a:bodyPr/>
          <a:lstStyle/>
          <a:p>
            <a:r>
              <a:rPr lang="en-US" dirty="0"/>
              <a:t>Section 8 Resources</a:t>
            </a:r>
          </a:p>
        </p:txBody>
      </p:sp>
      <p:sp>
        <p:nvSpPr>
          <p:cNvPr id="3" name="Content Placeholder 2"/>
          <p:cNvSpPr>
            <a:spLocks noGrp="1"/>
          </p:cNvSpPr>
          <p:nvPr>
            <p:ph idx="1"/>
          </p:nvPr>
        </p:nvSpPr>
        <p:spPr>
          <a:xfrm>
            <a:off x="457200" y="1143000"/>
            <a:ext cx="8305800" cy="5342860"/>
          </a:xfrm>
          <a:solidFill>
            <a:schemeClr val="bg1"/>
          </a:solidFill>
        </p:spPr>
        <p:txBody>
          <a:bodyPr>
            <a:noAutofit/>
          </a:bodyPr>
          <a:lstStyle/>
          <a:p>
            <a:pPr marL="68580" indent="0">
              <a:spcBef>
                <a:spcPts val="0"/>
              </a:spcBef>
              <a:buNone/>
            </a:pPr>
            <a:r>
              <a:rPr lang="en-US" sz="2000" b="1" dirty="0"/>
              <a:t>Meeting Preparation: Lead Effective Meetings </a:t>
            </a:r>
            <a:r>
              <a:rPr lang="en-US" sz="2000" dirty="0"/>
              <a:t>(video-6:24)</a:t>
            </a:r>
          </a:p>
          <a:p>
            <a:pPr marL="68580" indent="0">
              <a:spcBef>
                <a:spcPts val="0"/>
              </a:spcBef>
              <a:buNone/>
            </a:pPr>
            <a:r>
              <a:rPr lang="en-US" sz="2000" b="1" dirty="0">
                <a:hlinkClick r:id="rId4"/>
              </a:rPr>
              <a:t>https://www.youtube.com/watch?v=itdYBXrJm-8</a:t>
            </a:r>
            <a:endParaRPr lang="en-US" sz="2000" b="1" dirty="0"/>
          </a:p>
          <a:p>
            <a:pPr marL="68580" indent="0">
              <a:spcBef>
                <a:spcPts val="0"/>
              </a:spcBef>
              <a:buNone/>
            </a:pPr>
            <a:r>
              <a:rPr lang="en-US" sz="2000" b="1" dirty="0"/>
              <a:t>Meeting Facilitation Tips: How to Facilitate Your 1</a:t>
            </a:r>
            <a:r>
              <a:rPr lang="en-US" sz="2000" b="1" baseline="30000" dirty="0"/>
              <a:t>st</a:t>
            </a:r>
            <a:r>
              <a:rPr lang="en-US" sz="2000" b="1" dirty="0"/>
              <a:t> Meeting           </a:t>
            </a:r>
            <a:r>
              <a:rPr lang="en-US" sz="2000" dirty="0"/>
              <a:t>(video-6:07)</a:t>
            </a:r>
            <a:r>
              <a:rPr lang="en-US" sz="2000" u="sng" dirty="0"/>
              <a:t> </a:t>
            </a:r>
            <a:r>
              <a:rPr lang="en-US" sz="2000" b="1" u="sng" dirty="0">
                <a:hlinkClick r:id="rId5"/>
              </a:rPr>
              <a:t>https://www.youtube.com/watch?v=oPZJQ-Mhwq0</a:t>
            </a:r>
            <a:endParaRPr lang="en-US" sz="2000" b="1" u="sng" dirty="0"/>
          </a:p>
          <a:p>
            <a:pPr marL="68580" indent="0">
              <a:spcBef>
                <a:spcPts val="0"/>
              </a:spcBef>
              <a:buNone/>
            </a:pPr>
            <a:r>
              <a:rPr lang="en-US" sz="2000" b="1" dirty="0"/>
              <a:t>Applying Results-Based Facilitation in Virtual Settings (Annie E. Casey Foundation) </a:t>
            </a:r>
            <a:r>
              <a:rPr lang="en-US" sz="2000" dirty="0"/>
              <a:t>) </a:t>
            </a:r>
            <a:r>
              <a:rPr lang="en-US" sz="2000" b="1" dirty="0">
                <a:hlinkClick r:id="rId6"/>
              </a:rPr>
              <a:t>https://www.aecf.org/blog/applying-results-based-facilitation-skills-in-virtual-meetings</a:t>
            </a:r>
            <a:endParaRPr lang="en-US" sz="2000" b="1" dirty="0"/>
          </a:p>
          <a:p>
            <a:pPr marL="68580" indent="0">
              <a:spcBef>
                <a:spcPts val="0"/>
              </a:spcBef>
              <a:buNone/>
            </a:pPr>
            <a:r>
              <a:rPr lang="en-US" sz="2000" b="1" dirty="0"/>
              <a:t>Virtual Meetings Etiquette-Do’s &amp; Don’ts </a:t>
            </a:r>
            <a:r>
              <a:rPr lang="en-US" sz="2000" dirty="0"/>
              <a:t>(video-7:56) </a:t>
            </a:r>
            <a:r>
              <a:rPr lang="en-US" sz="2000" b="1" dirty="0">
                <a:hlinkClick r:id="rId7"/>
              </a:rPr>
              <a:t>https://www.youtube.com/watch?v=HYUVXQfaVp0</a:t>
            </a:r>
            <a:endParaRPr lang="en-US" sz="2000" b="1" dirty="0"/>
          </a:p>
          <a:p>
            <a:pPr marL="68580" indent="0">
              <a:spcBef>
                <a:spcPts val="0"/>
              </a:spcBef>
              <a:buNone/>
            </a:pPr>
            <a:r>
              <a:rPr lang="en-US" sz="2000" b="1" dirty="0"/>
              <a:t>Developing Facilitation Skills Toolkit</a:t>
            </a:r>
          </a:p>
          <a:p>
            <a:pPr marL="68580" indent="0">
              <a:spcBef>
                <a:spcPts val="0"/>
              </a:spcBef>
              <a:buNone/>
            </a:pPr>
            <a:r>
              <a:rPr lang="en-US" sz="2000" b="1" u="sng" dirty="0">
                <a:hlinkClick r:id="rId8"/>
              </a:rPr>
              <a:t>http://ctb.ku.edu/en/tablecontents/sub_section_main_1154.aspx</a:t>
            </a:r>
            <a:endParaRPr lang="en-US" sz="2000" b="1" dirty="0"/>
          </a:p>
          <a:p>
            <a:pPr marL="68580" indent="0">
              <a:spcBef>
                <a:spcPts val="0"/>
              </a:spcBef>
              <a:buNone/>
            </a:pPr>
            <a:r>
              <a:rPr lang="en-US" sz="2000" b="1" dirty="0"/>
              <a:t>Planning and Structuring Effective Meetings - Skills You Need  </a:t>
            </a:r>
            <a:r>
              <a:rPr lang="en-US" sz="2000" b="1" u="sng" dirty="0">
                <a:hlinkClick r:id="rId9"/>
              </a:rPr>
              <a:t>http://www.skillsyouneed.com/ips/meetings.html</a:t>
            </a:r>
            <a:endParaRPr lang="en-US" sz="2000" b="1" dirty="0"/>
          </a:p>
          <a:p>
            <a:pPr marL="68580" indent="0">
              <a:spcBef>
                <a:spcPts val="0"/>
              </a:spcBef>
              <a:buNone/>
            </a:pPr>
            <a:r>
              <a:rPr lang="en-US" sz="2000" b="1" dirty="0"/>
              <a:t>Forming, Storming, Norming, and Performing: Model for Nurturing a Team to High Performance </a:t>
            </a:r>
            <a:r>
              <a:rPr lang="en-US" sz="2000" dirty="0"/>
              <a:t>(incl. video-1:58)</a:t>
            </a:r>
            <a:r>
              <a:rPr lang="en-US" sz="2000" b="1" u="sng" dirty="0">
                <a:hlinkClick r:id="rId10"/>
              </a:rPr>
              <a:t> http://www.mindtools.com/pages/article/newLDR_86.htm</a:t>
            </a:r>
            <a:endParaRPr lang="en-US" sz="2000" b="1" dirty="0"/>
          </a:p>
          <a:p>
            <a:pPr marL="68580" indent="0">
              <a:buNone/>
            </a:pPr>
            <a:endParaRPr lang="en-US" sz="1800" b="1" dirty="0"/>
          </a:p>
        </p:txBody>
      </p:sp>
    </p:spTree>
    <p:custDataLst>
      <p:tags r:id="rId1"/>
    </p:custDataLst>
    <p:extLst>
      <p:ext uri="{BB962C8B-B14F-4D97-AF65-F5344CB8AC3E}">
        <p14:creationId xmlns:p14="http://schemas.microsoft.com/office/powerpoint/2010/main" val="419423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024744" cy="685800"/>
          </a:xfrm>
        </p:spPr>
        <p:txBody>
          <a:bodyPr/>
          <a:lstStyle/>
          <a:p>
            <a:r>
              <a:rPr lang="en-US" dirty="0"/>
              <a:t>Section 8 Resources</a:t>
            </a:r>
          </a:p>
        </p:txBody>
      </p:sp>
      <p:sp>
        <p:nvSpPr>
          <p:cNvPr id="3" name="Content Placeholder 2"/>
          <p:cNvSpPr>
            <a:spLocks noGrp="1"/>
          </p:cNvSpPr>
          <p:nvPr>
            <p:ph idx="1"/>
          </p:nvPr>
        </p:nvSpPr>
        <p:spPr>
          <a:xfrm>
            <a:off x="457200" y="1295400"/>
            <a:ext cx="8229600" cy="5022112"/>
          </a:xfrm>
          <a:solidFill>
            <a:schemeClr val="bg1"/>
          </a:solidFill>
        </p:spPr>
        <p:txBody>
          <a:bodyPr>
            <a:noAutofit/>
          </a:bodyPr>
          <a:lstStyle/>
          <a:p>
            <a:pPr marL="68580" indent="0">
              <a:buNone/>
            </a:pPr>
            <a:r>
              <a:rPr lang="en-US" sz="2000" b="1" dirty="0"/>
              <a:t>Conflict Resolution: Using the Interest-based Rational Approach </a:t>
            </a:r>
            <a:r>
              <a:rPr lang="en-US" sz="2000" dirty="0"/>
              <a:t>(incl. video-2:57)</a:t>
            </a:r>
            <a:r>
              <a:rPr lang="en-US" sz="2000" u="sng" dirty="0">
                <a:hlinkClick r:id="rId4"/>
              </a:rPr>
              <a:t> </a:t>
            </a:r>
            <a:r>
              <a:rPr lang="en-US" sz="2000" b="1" u="sng" dirty="0">
                <a:hlinkClick r:id="rId4"/>
              </a:rPr>
              <a:t>http://www.mindtools.com/pages/article/newLDR_81.htm</a:t>
            </a:r>
            <a:endParaRPr lang="en-US" sz="2000" b="1" dirty="0"/>
          </a:p>
          <a:p>
            <a:pPr marL="68580" indent="0">
              <a:buNone/>
            </a:pPr>
            <a:r>
              <a:rPr lang="en-US" sz="2000" b="1" dirty="0"/>
              <a:t>When Conflict Arises: Working with Emotion </a:t>
            </a:r>
            <a:r>
              <a:rPr lang="en-US" sz="2000" dirty="0"/>
              <a:t>(video-16:21)</a:t>
            </a:r>
          </a:p>
          <a:p>
            <a:pPr marL="68580" indent="0">
              <a:buNone/>
            </a:pPr>
            <a:r>
              <a:rPr lang="en-US" sz="2000" b="1" dirty="0">
                <a:hlinkClick r:id="rId5"/>
              </a:rPr>
              <a:t>https://www.wsems.us/multimedia/videos/when-conflict-arises/</a:t>
            </a:r>
            <a:endParaRPr lang="en-US" sz="2000" b="1" dirty="0"/>
          </a:p>
          <a:p>
            <a:pPr marL="51435" indent="0">
              <a:spcBef>
                <a:spcPts val="0"/>
              </a:spcBef>
              <a:buNone/>
            </a:pPr>
            <a:r>
              <a:rPr lang="en-US" sz="2000" b="1" dirty="0">
                <a:cs typeface="Calibri" panose="020F0502020204030204" pitchFamily="34" charset="0"/>
              </a:rPr>
              <a:t>Handling Disagreements Productively </a:t>
            </a:r>
            <a:r>
              <a:rPr lang="en-US" sz="2000" b="1" dirty="0">
                <a:cs typeface="Calibri" panose="020F0502020204030204" pitchFamily="34" charset="0"/>
                <a:hlinkClick r:id="rId6"/>
              </a:rPr>
              <a:t>http://parents-teachers.com/lib/Disagreements_Between_Parents_And_Teachers_-_Handling_Them_Productively/</a:t>
            </a:r>
            <a:endParaRPr lang="en-US" sz="2000" b="1" dirty="0">
              <a:cs typeface="Calibri" panose="020F0502020204030204" pitchFamily="34" charset="0"/>
            </a:endParaRPr>
          </a:p>
          <a:p>
            <a:pPr marL="51435" indent="0">
              <a:spcBef>
                <a:spcPts val="0"/>
              </a:spcBef>
              <a:buNone/>
            </a:pPr>
            <a:r>
              <a:rPr lang="en-US" sz="2000" b="1" dirty="0">
                <a:cs typeface="Calibri" panose="020F0502020204030204" pitchFamily="34" charset="0"/>
              </a:rPr>
              <a:t>The Big Bang Theory on Active Listening </a:t>
            </a:r>
            <a:r>
              <a:rPr lang="en-US" sz="2000" dirty="0">
                <a:cs typeface="Calibri" panose="020F0502020204030204" pitchFamily="34" charset="0"/>
              </a:rPr>
              <a:t>(video-1:55) </a:t>
            </a:r>
            <a:r>
              <a:rPr lang="en-US" sz="2000" b="1" dirty="0">
                <a:cs typeface="Calibri" panose="020F0502020204030204" pitchFamily="34" charset="0"/>
                <a:hlinkClick r:id="rId7"/>
              </a:rPr>
              <a:t>https://www.youtube.com/watch?v=3_dAkDsBQyk</a:t>
            </a:r>
            <a:endParaRPr lang="en-US" sz="2000" b="1" dirty="0">
              <a:cs typeface="Calibri" panose="020F0502020204030204" pitchFamily="34" charset="0"/>
            </a:endParaRPr>
          </a:p>
          <a:p>
            <a:pPr marL="51435" indent="0">
              <a:spcBef>
                <a:spcPts val="0"/>
              </a:spcBef>
              <a:buNone/>
            </a:pPr>
            <a:r>
              <a:rPr lang="en-US" sz="2000" b="1" dirty="0">
                <a:cs typeface="Calibri" panose="020F0502020204030204" pitchFamily="34" charset="0"/>
              </a:rPr>
              <a:t>5 Ways to Listen Better</a:t>
            </a:r>
            <a:r>
              <a:rPr lang="en-US" sz="2000" dirty="0">
                <a:cs typeface="Calibri" panose="020F0502020204030204" pitchFamily="34" charset="0"/>
              </a:rPr>
              <a:t>(TED Talk video-7:51) </a:t>
            </a:r>
            <a:r>
              <a:rPr lang="en-US" sz="2000" b="1" dirty="0">
                <a:cs typeface="Calibri" panose="020F0502020204030204" pitchFamily="34" charset="0"/>
                <a:hlinkClick r:id="rId8"/>
              </a:rPr>
              <a:t>https://www.youtube.com/watch?v=cSohjlYQI2A</a:t>
            </a:r>
            <a:endParaRPr lang="en-US" sz="2000" b="1" dirty="0">
              <a:cs typeface="Calibri" panose="020F0502020204030204" pitchFamily="34" charset="0"/>
            </a:endParaRPr>
          </a:p>
          <a:p>
            <a:pPr marL="51435" indent="0">
              <a:spcBef>
                <a:spcPts val="0"/>
              </a:spcBef>
              <a:buNone/>
            </a:pPr>
            <a:r>
              <a:rPr lang="en-US" sz="2000" b="1" dirty="0">
                <a:cs typeface="Calibri" panose="020F0502020204030204" pitchFamily="34" charset="0"/>
              </a:rPr>
              <a:t>Listening Skills </a:t>
            </a:r>
            <a:r>
              <a:rPr lang="en-US" sz="2000" dirty="0">
                <a:cs typeface="Calibri" panose="020F0502020204030204" pitchFamily="34" charset="0"/>
              </a:rPr>
              <a:t>(video-7:48) </a:t>
            </a:r>
            <a:r>
              <a:rPr lang="en-US" sz="2000" b="1" dirty="0">
                <a:cs typeface="Calibri" panose="020F0502020204030204" pitchFamily="34" charset="0"/>
                <a:hlinkClick r:id="rId9"/>
              </a:rPr>
              <a:t>https://www.youtube.com/watch?v=B8EJVcRJSXo</a:t>
            </a:r>
            <a:endParaRPr lang="en-US" sz="2000" b="1" dirty="0">
              <a:cs typeface="Calibri" panose="020F0502020204030204" pitchFamily="34" charset="0"/>
            </a:endParaRPr>
          </a:p>
          <a:p>
            <a:pPr marL="51435" indent="0">
              <a:spcBef>
                <a:spcPts val="0"/>
              </a:spcBef>
              <a:buNone/>
            </a:pPr>
            <a:r>
              <a:rPr lang="en-US" sz="2000" b="1" dirty="0">
                <a:cs typeface="Calibri" panose="020F0502020204030204" pitchFamily="34" charset="0"/>
              </a:rPr>
              <a:t>Communicate - Paraphrasing </a:t>
            </a:r>
            <a:r>
              <a:rPr lang="en-US" sz="2000" dirty="0">
                <a:cs typeface="Calibri" panose="020F0502020204030204" pitchFamily="34" charset="0"/>
              </a:rPr>
              <a:t>(video-3:42) </a:t>
            </a:r>
            <a:r>
              <a:rPr lang="en-US" sz="2000" b="1" dirty="0">
                <a:cs typeface="Calibri" panose="020F0502020204030204" pitchFamily="34" charset="0"/>
                <a:hlinkClick r:id="rId10"/>
              </a:rPr>
              <a:t>https://www.youtube.com/watch?v=5JL2iizK2c0</a:t>
            </a:r>
            <a:endParaRPr lang="en-US" sz="2000" b="1" dirty="0">
              <a:cs typeface="Calibri" panose="020F0502020204030204" pitchFamily="34" charset="0"/>
            </a:endParaRPr>
          </a:p>
          <a:p>
            <a:pPr marL="68580" indent="0">
              <a:buNone/>
            </a:pPr>
            <a:endParaRPr lang="en-US" sz="1800" dirty="0"/>
          </a:p>
        </p:txBody>
      </p:sp>
    </p:spTree>
    <p:custDataLst>
      <p:tags r:id="rId1"/>
    </p:custDataLst>
    <p:extLst>
      <p:ext uri="{BB962C8B-B14F-4D97-AF65-F5344CB8AC3E}">
        <p14:creationId xmlns:p14="http://schemas.microsoft.com/office/powerpoint/2010/main" val="418326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40001"/>
            <a:ext cx="7222394" cy="648736"/>
          </a:xfrm>
        </p:spPr>
        <p:txBody>
          <a:bodyPr/>
          <a:lstStyle/>
          <a:p>
            <a:r>
              <a:rPr lang="en-US" dirty="0"/>
              <a:t>Where to Go From Here?</a:t>
            </a:r>
          </a:p>
        </p:txBody>
      </p:sp>
      <p:sp>
        <p:nvSpPr>
          <p:cNvPr id="7" name="Footer Placeholder 6"/>
          <p:cNvSpPr>
            <a:spLocks noGrp="1"/>
          </p:cNvSpPr>
          <p:nvPr>
            <p:ph type="ftr" sz="quarter" idx="11"/>
          </p:nvPr>
        </p:nvSpPr>
        <p:spPr>
          <a:xfrm>
            <a:off x="4588448" y="5822394"/>
            <a:ext cx="3545231" cy="365125"/>
          </a:xfrm>
        </p:spPr>
        <p:txBody>
          <a:bodyPr/>
          <a:lstStyle/>
          <a:p>
            <a:r>
              <a:rPr lang="en-US" dirty="0">
                <a:solidFill>
                  <a:srgbClr val="0F6FC6"/>
                </a:solidFill>
              </a:rPr>
              <a:t>Serving on Groups That Make Decisions</a:t>
            </a:r>
          </a:p>
        </p:txBody>
      </p:sp>
      <p:sp>
        <p:nvSpPr>
          <p:cNvPr id="3" name="Rectangle 2">
            <a:extLst>
              <a:ext uri="{FF2B5EF4-FFF2-40B4-BE49-F238E27FC236}">
                <a16:creationId xmlns:a16="http://schemas.microsoft.com/office/drawing/2014/main" id="{0A0FF8DF-2EDE-4F13-9FC9-8AE211C43361}"/>
              </a:ext>
            </a:extLst>
          </p:cNvPr>
          <p:cNvSpPr/>
          <p:nvPr/>
        </p:nvSpPr>
        <p:spPr>
          <a:xfrm>
            <a:off x="530436" y="1619143"/>
            <a:ext cx="8003964" cy="2308324"/>
          </a:xfrm>
          <a:prstGeom prst="rect">
            <a:avLst/>
          </a:prstGeom>
        </p:spPr>
        <p:txBody>
          <a:bodyPr wrap="square">
            <a:spAutoFit/>
          </a:bodyPr>
          <a:lstStyle/>
          <a:p>
            <a:pPr marL="228600" lvl="1"/>
            <a:r>
              <a:rPr lang="en-US" sz="2400" dirty="0"/>
              <a:t>Sections 1 – 8.  Contact Lori Karcher for recordings and handouts:   </a:t>
            </a:r>
            <a:r>
              <a:rPr lang="en-US" sz="2400" b="1" dirty="0">
                <a:solidFill>
                  <a:schemeClr val="accent1"/>
                </a:solidFill>
                <a:hlinkClick r:id="rId4"/>
              </a:rPr>
              <a:t>lkarcher@wifacets.org</a:t>
            </a:r>
            <a:endParaRPr lang="en-US" sz="2400" b="1" dirty="0">
              <a:solidFill>
                <a:schemeClr val="accent1"/>
              </a:solidFill>
            </a:endParaRPr>
          </a:p>
          <a:p>
            <a:pPr marL="228600" lvl="1"/>
            <a:r>
              <a:rPr lang="en-US" sz="2400" b="1" dirty="0">
                <a:solidFill>
                  <a:schemeClr val="accent1"/>
                </a:solidFill>
              </a:rPr>
              <a:t>                            </a:t>
            </a:r>
            <a:r>
              <a:rPr lang="en-US" sz="2400" dirty="0"/>
              <a:t>or</a:t>
            </a:r>
            <a:r>
              <a:rPr lang="en-US" sz="2400" b="1" dirty="0">
                <a:solidFill>
                  <a:schemeClr val="accent1"/>
                </a:solidFill>
              </a:rPr>
              <a:t> </a:t>
            </a:r>
            <a:r>
              <a:rPr lang="en-US" sz="2400" b="1" dirty="0">
                <a:solidFill>
                  <a:schemeClr val="accent1">
                    <a:lumMod val="75000"/>
                  </a:schemeClr>
                </a:solidFill>
              </a:rPr>
              <a:t>877-374-0511</a:t>
            </a:r>
            <a:r>
              <a:rPr lang="en-US" sz="2400" b="1" dirty="0">
                <a:solidFill>
                  <a:schemeClr val="accent1"/>
                </a:solidFill>
              </a:rPr>
              <a:t>         </a:t>
            </a:r>
          </a:p>
          <a:p>
            <a:pPr marL="228600" lvl="1"/>
            <a:r>
              <a:rPr lang="en-US" sz="2400" dirty="0"/>
              <a:t>-------------------------------------------------------------------------</a:t>
            </a:r>
          </a:p>
          <a:p>
            <a:pPr marL="228600" lvl="1"/>
            <a:endParaRPr lang="en-US" sz="2400" dirty="0"/>
          </a:p>
          <a:p>
            <a:pPr marL="228600" lvl="1" algn="ctr"/>
            <a:r>
              <a:rPr lang="en-US" sz="2400" dirty="0"/>
              <a:t>Register:  </a:t>
            </a:r>
            <a:r>
              <a:rPr lang="en-US" sz="2400" b="1" dirty="0">
                <a:hlinkClick r:id="rId5">
                  <a:extLst>
                    <a:ext uri="{A12FA001-AC4F-418D-AE19-62706E023703}">
                      <ahyp:hlinkClr xmlns:ahyp="http://schemas.microsoft.com/office/drawing/2018/hyperlinkcolor" val="tx"/>
                    </a:ext>
                  </a:extLst>
                </a:hlinkClick>
              </a:rPr>
              <a:t>http://wifacets.org/events</a:t>
            </a:r>
            <a:endParaRPr lang="en-US" sz="2400" b="1" dirty="0"/>
          </a:p>
        </p:txBody>
      </p:sp>
      <p:pic>
        <p:nvPicPr>
          <p:cNvPr id="10" name="Picture 9">
            <a:extLst>
              <a:ext uri="{FF2B5EF4-FFF2-40B4-BE49-F238E27FC236}">
                <a16:creationId xmlns:a16="http://schemas.microsoft.com/office/drawing/2014/main" id="{90CC4B4B-D1F0-41F3-B138-8A625A32578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9780" y="5758410"/>
            <a:ext cx="1077514" cy="612704"/>
          </a:xfrm>
          <a:prstGeom prst="rect">
            <a:avLst/>
          </a:prstGeom>
        </p:spPr>
      </p:pic>
      <p:pic>
        <p:nvPicPr>
          <p:cNvPr id="11" name="Picture 1">
            <a:extLst>
              <a:ext uri="{FF2B5EF4-FFF2-40B4-BE49-F238E27FC236}">
                <a16:creationId xmlns:a16="http://schemas.microsoft.com/office/drawing/2014/main" id="{5EF8DA2F-1227-47EB-87A6-1D48B52FA9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6846" y="5638800"/>
            <a:ext cx="718753" cy="7323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0379110-59E9-4C64-8073-53CBD372A2E1}"/>
              </a:ext>
            </a:extLst>
          </p:cNvPr>
          <p:cNvSpPr/>
          <p:nvPr/>
        </p:nvSpPr>
        <p:spPr>
          <a:xfrm>
            <a:off x="530437" y="5044178"/>
            <a:ext cx="8116022" cy="707886"/>
          </a:xfrm>
          <a:prstGeom prst="rect">
            <a:avLst/>
          </a:prstGeom>
        </p:spPr>
        <p:txBody>
          <a:bodyPr wrap="square">
            <a:spAutoFit/>
          </a:bodyPr>
          <a:lstStyle/>
          <a:p>
            <a:pPr fontAlgn="base">
              <a:spcBef>
                <a:spcPct val="0"/>
              </a:spcBef>
              <a:spcAft>
                <a:spcPct val="0"/>
              </a:spcAft>
            </a:pPr>
            <a:r>
              <a:rPr lang="en-US" sz="1000" b="1" dirty="0">
                <a:solidFill>
                  <a:prstClr val="black"/>
                </a:solidFill>
                <a:latin typeface="Arial" panose="020B0604020202020204" pitchFamily="34" charset="0"/>
                <a:ea typeface="Times New Roman" pitchFamily="18" charset="0"/>
                <a:cs typeface="Arial" pitchFamily="34" charset="0"/>
              </a:rPr>
              <a:t>Disclaimer. </a:t>
            </a:r>
            <a:r>
              <a:rPr lang="en-US" sz="1000" dirty="0">
                <a:latin typeface="Arial" panose="020B0604020202020204" pitchFamily="34" charset="0"/>
                <a:cs typeface="Arial" panose="020B0604020202020204" pitchFamily="34" charset="0"/>
              </a:rPr>
              <a:t>This publication was produced by WI FACETS with funding from the WI Dept. of Public Instruction &amp; U.S. </a:t>
            </a:r>
            <a:r>
              <a:rPr lang="en-US" sz="1000" dirty="0" err="1">
                <a:latin typeface="Arial" panose="020B0604020202020204" pitchFamily="34" charset="0"/>
                <a:cs typeface="Arial" panose="020B0604020202020204" pitchFamily="34" charset="0"/>
              </a:rPr>
              <a:t>Dept.of</a:t>
            </a:r>
            <a:r>
              <a:rPr lang="en-US" sz="1000" dirty="0">
                <a:latin typeface="Arial" panose="020B0604020202020204" pitchFamily="34" charset="0"/>
                <a:cs typeface="Arial" panose="020B0604020202020204" pitchFamily="34" charset="0"/>
              </a:rPr>
              <a:t> Education, Office of Special Education Programs. The views expressed herein do not necessarily represent the positions or policies of these 3 agencies.  No official endorsement by these agencies of any product, commodity, service, or enterprise mentioned in this resource is intended or should be inferred.</a:t>
            </a:r>
            <a:endParaRPr lang="en-US" dirty="0"/>
          </a:p>
        </p:txBody>
      </p:sp>
    </p:spTree>
    <p:custDataLst>
      <p:tags r:id="rId1"/>
    </p:custDataLst>
    <p:extLst>
      <p:ext uri="{BB962C8B-B14F-4D97-AF65-F5344CB8AC3E}">
        <p14:creationId xmlns:p14="http://schemas.microsoft.com/office/powerpoint/2010/main" val="4251551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urved Down 4">
            <a:extLst>
              <a:ext uri="{FF2B5EF4-FFF2-40B4-BE49-F238E27FC236}">
                <a16:creationId xmlns:a16="http://schemas.microsoft.com/office/drawing/2014/main" id="{C043EF5E-87D0-AF48-A653-0D7D02A46732}"/>
              </a:ext>
            </a:extLst>
          </p:cNvPr>
          <p:cNvSpPr/>
          <p:nvPr/>
        </p:nvSpPr>
        <p:spPr>
          <a:xfrm flipH="1">
            <a:off x="453338" y="457200"/>
            <a:ext cx="3051862" cy="2971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48081B2E-03CA-70ED-87BD-0439739351E5}"/>
              </a:ext>
            </a:extLst>
          </p:cNvPr>
          <p:cNvPicPr>
            <a:picLocks noChangeAspect="1"/>
          </p:cNvPicPr>
          <p:nvPr/>
        </p:nvPicPr>
        <p:blipFill rotWithShape="1">
          <a:blip r:embed="rId3"/>
          <a:srcRect l="37789" t="26067" r="41971" b="27225"/>
          <a:stretch/>
        </p:blipFill>
        <p:spPr>
          <a:xfrm>
            <a:off x="3356662" y="533400"/>
            <a:ext cx="5334000" cy="6053959"/>
          </a:xfrm>
          <a:prstGeom prst="rect">
            <a:avLst/>
          </a:prstGeom>
        </p:spPr>
      </p:pic>
      <p:sp>
        <p:nvSpPr>
          <p:cNvPr id="4" name="TextBox 3">
            <a:extLst>
              <a:ext uri="{FF2B5EF4-FFF2-40B4-BE49-F238E27FC236}">
                <a16:creationId xmlns:a16="http://schemas.microsoft.com/office/drawing/2014/main" id="{3846F996-11CC-39E0-117E-C7CF9530C8A5}"/>
              </a:ext>
            </a:extLst>
          </p:cNvPr>
          <p:cNvSpPr txBox="1"/>
          <p:nvPr/>
        </p:nvSpPr>
        <p:spPr>
          <a:xfrm rot="19724745">
            <a:off x="292140" y="4654872"/>
            <a:ext cx="3982005" cy="492443"/>
          </a:xfrm>
          <a:prstGeom prst="rect">
            <a:avLst/>
          </a:prstGeom>
          <a:solidFill>
            <a:schemeClr val="bg1"/>
          </a:solidFill>
          <a:ln w="60325">
            <a:solidFill>
              <a:schemeClr val="accent1"/>
            </a:solidFill>
          </a:ln>
        </p:spPr>
        <p:txBody>
          <a:bodyPr wrap="square">
            <a:spAutoFit/>
          </a:bodyPr>
          <a:lstStyle/>
          <a:p>
            <a:r>
              <a:rPr lang="en-US" sz="2600" b="1" dirty="0"/>
              <a:t>csylla@cesa1.k12.wi.us</a:t>
            </a:r>
          </a:p>
        </p:txBody>
      </p:sp>
    </p:spTree>
    <p:extLst>
      <p:ext uri="{BB962C8B-B14F-4D97-AF65-F5344CB8AC3E}">
        <p14:creationId xmlns:p14="http://schemas.microsoft.com/office/powerpoint/2010/main" val="540738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8493D59-A96C-A502-0DD9-46976668396F}"/>
              </a:ext>
            </a:extLst>
          </p:cNvPr>
          <p:cNvSpPr>
            <a:spLocks noGrp="1"/>
          </p:cNvSpPr>
          <p:nvPr>
            <p:ph type="ftr" sz="quarter" idx="11"/>
          </p:nvPr>
        </p:nvSpPr>
        <p:spPr/>
        <p:txBody>
          <a:bodyPr/>
          <a:lstStyle/>
          <a:p>
            <a:r>
              <a:rPr lang="en-US"/>
              <a:t>Serving on Groups That Make Decisions</a:t>
            </a:r>
            <a:endParaRPr lang="en-US" dirty="0"/>
          </a:p>
        </p:txBody>
      </p:sp>
      <p:sp>
        <p:nvSpPr>
          <p:cNvPr id="8" name="Title 1">
            <a:extLst>
              <a:ext uri="{FF2B5EF4-FFF2-40B4-BE49-F238E27FC236}">
                <a16:creationId xmlns:a16="http://schemas.microsoft.com/office/drawing/2014/main" id="{73F6D44D-6094-C870-C48E-6AE651443A0A}"/>
              </a:ext>
            </a:extLst>
          </p:cNvPr>
          <p:cNvSpPr txBox="1">
            <a:spLocks noGrp="1"/>
          </p:cNvSpPr>
          <p:nvPr>
            <p:ph type="title"/>
          </p:nvPr>
        </p:nvSpPr>
        <p:spPr>
          <a:xfrm>
            <a:off x="914400" y="640715"/>
            <a:ext cx="7467600" cy="1313855"/>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100" b="1" dirty="0">
                <a:solidFill>
                  <a:srgbClr val="FF0000"/>
                </a:solidFill>
                <a:effectLst>
                  <a:outerShdw blurRad="38100" dist="38100" dir="2700000" algn="tl">
                    <a:srgbClr val="000000">
                      <a:alpha val="43137"/>
                    </a:srgbClr>
                  </a:outerShdw>
                </a:effectLst>
              </a:rPr>
              <a:t>Thank you! </a:t>
            </a:r>
          </a:p>
          <a:p>
            <a:pPr algn="ctr"/>
            <a:r>
              <a:rPr lang="en-US" sz="2900" b="1" dirty="0">
                <a:solidFill>
                  <a:schemeClr val="tx1"/>
                </a:solidFill>
                <a:effectLst>
                  <a:outerShdw blurRad="38100" dist="38100" dir="2700000" algn="tl">
                    <a:srgbClr val="000000">
                      <a:alpha val="43137"/>
                    </a:srgbClr>
                  </a:outerShdw>
                </a:effectLst>
              </a:rPr>
              <a:t>Please complete the evaluation!</a:t>
            </a:r>
            <a:endParaRPr lang="en-US" sz="2800" b="1" dirty="0">
              <a:solidFill>
                <a:schemeClr val="tx1"/>
              </a:solidFill>
              <a:effectLst>
                <a:outerShdw blurRad="38100" dist="38100" dir="2700000" algn="tl">
                  <a:srgbClr val="000000">
                    <a:alpha val="43137"/>
                  </a:srgbClr>
                </a:outerShdw>
              </a:effectLst>
            </a:endParaRPr>
          </a:p>
        </p:txBody>
      </p:sp>
      <p:pic>
        <p:nvPicPr>
          <p:cNvPr id="2" name="Picture 1" descr="Qr code&#10;&#10;Description automatically generated">
            <a:extLst>
              <a:ext uri="{FF2B5EF4-FFF2-40B4-BE49-F238E27FC236}">
                <a16:creationId xmlns:a16="http://schemas.microsoft.com/office/drawing/2014/main" id="{245A2F51-4552-6D46-C309-1B45C4312A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584" y="2144034"/>
            <a:ext cx="3585016" cy="3585016"/>
          </a:xfrm>
          <a:prstGeom prst="rect">
            <a:avLst/>
          </a:prstGeom>
          <a:noFill/>
          <a:ln>
            <a:noFill/>
          </a:ln>
        </p:spPr>
      </p:pic>
      <p:sp>
        <p:nvSpPr>
          <p:cNvPr id="7" name="TextBox 6">
            <a:extLst>
              <a:ext uri="{FF2B5EF4-FFF2-40B4-BE49-F238E27FC236}">
                <a16:creationId xmlns:a16="http://schemas.microsoft.com/office/drawing/2014/main" id="{026FF236-6373-6B17-394B-E67398B59089}"/>
              </a:ext>
            </a:extLst>
          </p:cNvPr>
          <p:cNvSpPr txBox="1"/>
          <p:nvPr/>
        </p:nvSpPr>
        <p:spPr>
          <a:xfrm>
            <a:off x="687989" y="5852160"/>
            <a:ext cx="7960206" cy="523220"/>
          </a:xfrm>
          <a:prstGeom prst="rect">
            <a:avLst/>
          </a:prstGeom>
          <a:solidFill>
            <a:schemeClr val="bg1"/>
          </a:solidFill>
        </p:spPr>
        <p:txBody>
          <a:bodyPr wrap="square">
            <a:spAutoFit/>
          </a:bodyPr>
          <a:lstStyle/>
          <a:p>
            <a:r>
              <a:rPr lang="en-US" sz="2800" b="1" dirty="0"/>
              <a:t>https://www.surveymonkey.com/r/DR82XPS</a:t>
            </a:r>
          </a:p>
        </p:txBody>
      </p:sp>
    </p:spTree>
    <p:extLst>
      <p:ext uri="{BB962C8B-B14F-4D97-AF65-F5344CB8AC3E}">
        <p14:creationId xmlns:p14="http://schemas.microsoft.com/office/powerpoint/2010/main" val="85361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7797-DC75-4DC7-B1FF-EE79B2690EE7}"/>
              </a:ext>
            </a:extLst>
          </p:cNvPr>
          <p:cNvSpPr>
            <a:spLocks noGrp="1"/>
          </p:cNvSpPr>
          <p:nvPr>
            <p:ph type="title"/>
          </p:nvPr>
        </p:nvSpPr>
        <p:spPr>
          <a:xfrm>
            <a:off x="1059628" y="443613"/>
            <a:ext cx="7024744" cy="648736"/>
          </a:xfrm>
        </p:spPr>
        <p:txBody>
          <a:bodyPr/>
          <a:lstStyle/>
          <a:p>
            <a:r>
              <a:rPr lang="en-US" dirty="0"/>
              <a:t>Serving on Groups Overview</a:t>
            </a:r>
          </a:p>
        </p:txBody>
      </p:sp>
      <p:sp>
        <p:nvSpPr>
          <p:cNvPr id="3" name="Footer Placeholder 2">
            <a:extLst>
              <a:ext uri="{FF2B5EF4-FFF2-40B4-BE49-F238E27FC236}">
                <a16:creationId xmlns:a16="http://schemas.microsoft.com/office/drawing/2014/main" id="{D492403A-2580-4F32-9880-A063AA18D2B5}"/>
              </a:ext>
            </a:extLst>
          </p:cNvPr>
          <p:cNvSpPr>
            <a:spLocks noGrp="1"/>
          </p:cNvSpPr>
          <p:nvPr>
            <p:ph type="ftr" sz="quarter" idx="11"/>
          </p:nvPr>
        </p:nvSpPr>
        <p:spPr/>
        <p:txBody>
          <a:bodyPr/>
          <a:lstStyle/>
          <a:p>
            <a:r>
              <a:rPr lang="en-US">
                <a:solidFill>
                  <a:srgbClr val="0F6FC6"/>
                </a:solidFill>
              </a:rPr>
              <a:t>Serving on Groups That Make Decisions</a:t>
            </a:r>
            <a:endParaRPr lang="en-US" dirty="0">
              <a:solidFill>
                <a:srgbClr val="0F6FC6"/>
              </a:solidFill>
            </a:endParaRPr>
          </a:p>
        </p:txBody>
      </p:sp>
      <p:pic>
        <p:nvPicPr>
          <p:cNvPr id="7" name="Picture 6">
            <a:extLst>
              <a:ext uri="{FF2B5EF4-FFF2-40B4-BE49-F238E27FC236}">
                <a16:creationId xmlns:a16="http://schemas.microsoft.com/office/drawing/2014/main" id="{3E362373-5A49-47E8-9979-A7BB952BE151}"/>
              </a:ext>
            </a:extLst>
          </p:cNvPr>
          <p:cNvPicPr>
            <a:picLocks noChangeAspect="1"/>
          </p:cNvPicPr>
          <p:nvPr/>
        </p:nvPicPr>
        <p:blipFill rotWithShape="1">
          <a:blip r:embed="rId4"/>
          <a:srcRect l="12500" t="11481" r="17500" b="7037"/>
          <a:stretch/>
        </p:blipFill>
        <p:spPr>
          <a:xfrm>
            <a:off x="2969210" y="2934857"/>
            <a:ext cx="5441666" cy="3562995"/>
          </a:xfrm>
          <a:prstGeom prst="rect">
            <a:avLst/>
          </a:prstGeom>
          <a:ln w="28575">
            <a:solidFill>
              <a:schemeClr val="tx1"/>
            </a:solidFill>
          </a:ln>
        </p:spPr>
      </p:pic>
      <p:sp>
        <p:nvSpPr>
          <p:cNvPr id="8" name="Content Placeholder 2">
            <a:extLst>
              <a:ext uri="{FF2B5EF4-FFF2-40B4-BE49-F238E27FC236}">
                <a16:creationId xmlns:a16="http://schemas.microsoft.com/office/drawing/2014/main" id="{153865E2-6BA1-44A7-8026-E0FF7CE963A5}"/>
              </a:ext>
            </a:extLst>
          </p:cNvPr>
          <p:cNvSpPr txBox="1">
            <a:spLocks/>
          </p:cNvSpPr>
          <p:nvPr/>
        </p:nvSpPr>
        <p:spPr>
          <a:xfrm>
            <a:off x="733124" y="1098848"/>
            <a:ext cx="7620000" cy="1842509"/>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2200" dirty="0"/>
              <a:t>Developed due to an identified need</a:t>
            </a:r>
          </a:p>
          <a:p>
            <a:r>
              <a:rPr lang="en-US" sz="2200" dirty="0"/>
              <a:t>Collaborative effort by stakeholders</a:t>
            </a:r>
          </a:p>
          <a:p>
            <a:r>
              <a:rPr lang="en-US" sz="2200" dirty="0"/>
              <a:t>Audience – parents, educators, students, others</a:t>
            </a:r>
          </a:p>
          <a:p>
            <a:r>
              <a:rPr lang="en-US" sz="2200" u="sng" dirty="0">
                <a:hlinkClick r:id="rId5"/>
              </a:rPr>
              <a:t>www.servingongroups.org</a:t>
            </a:r>
            <a:endParaRPr lang="en-US" sz="2200" u="sng" dirty="0"/>
          </a:p>
        </p:txBody>
      </p:sp>
      <p:cxnSp>
        <p:nvCxnSpPr>
          <p:cNvPr id="10" name="Straight Arrow Connector 9">
            <a:extLst>
              <a:ext uri="{FF2B5EF4-FFF2-40B4-BE49-F238E27FC236}">
                <a16:creationId xmlns:a16="http://schemas.microsoft.com/office/drawing/2014/main" id="{13F1F55B-CB83-4023-8A66-FA0D0342C451}"/>
              </a:ext>
            </a:extLst>
          </p:cNvPr>
          <p:cNvCxnSpPr/>
          <p:nvPr/>
        </p:nvCxnSpPr>
        <p:spPr>
          <a:xfrm flipH="1">
            <a:off x="4724400" y="2362200"/>
            <a:ext cx="5334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247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10400" cy="1366371"/>
          </a:xfrm>
        </p:spPr>
        <p:txBody>
          <a:bodyPr>
            <a:normAutofit/>
          </a:bodyPr>
          <a:lstStyle/>
          <a:p>
            <a:r>
              <a:rPr lang="en-US" dirty="0"/>
              <a:t>Section 7:</a:t>
            </a:r>
            <a:br>
              <a:rPr lang="en-US" dirty="0"/>
            </a:br>
            <a:r>
              <a:rPr lang="en-US" dirty="0"/>
              <a:t>The Role of Families on Groups</a:t>
            </a:r>
          </a:p>
        </p:txBody>
      </p:sp>
      <p:sp>
        <p:nvSpPr>
          <p:cNvPr id="3" name="Text Placeholder 2"/>
          <p:cNvSpPr>
            <a:spLocks noGrp="1"/>
          </p:cNvSpPr>
          <p:nvPr>
            <p:ph type="body" idx="1"/>
          </p:nvPr>
        </p:nvSpPr>
        <p:spPr>
          <a:xfrm>
            <a:off x="1258645" y="2209800"/>
            <a:ext cx="6589955" cy="3577813"/>
          </a:xfrm>
        </p:spPr>
        <p:txBody>
          <a:bodyPr>
            <a:normAutofit/>
          </a:bodyPr>
          <a:lstStyle/>
          <a:p>
            <a:r>
              <a:rPr lang="en-US" dirty="0"/>
              <a:t>Where do I start?</a:t>
            </a:r>
          </a:p>
          <a:p>
            <a:r>
              <a:rPr lang="en-US" dirty="0"/>
              <a:t>What do I need to know about my role?</a:t>
            </a:r>
          </a:p>
          <a:p>
            <a:r>
              <a:rPr lang="en-US" dirty="0"/>
              <a:t>What do I need to know about the group?</a:t>
            </a:r>
          </a:p>
          <a:p>
            <a:r>
              <a:rPr lang="en-US" dirty="0"/>
              <a:t>What ways might I represent the perspective of other families?</a:t>
            </a:r>
          </a:p>
          <a:p>
            <a:r>
              <a:rPr lang="en-US" dirty="0"/>
              <a:t>What ways might I share my family story?</a:t>
            </a:r>
          </a:p>
        </p:txBody>
      </p:sp>
      <p:sp>
        <p:nvSpPr>
          <p:cNvPr id="4" name="Footer Placeholder 3"/>
          <p:cNvSpPr>
            <a:spLocks noGrp="1"/>
          </p:cNvSpPr>
          <p:nvPr>
            <p:ph type="ftr" sz="quarter" idx="11"/>
          </p:nvPr>
        </p:nvSpPr>
        <p:spPr/>
        <p:txBody>
          <a:bodyPr/>
          <a:lstStyle/>
          <a:p>
            <a:r>
              <a:rPr lang="en-US" dirty="0"/>
              <a:t>Serving on Groups That Make Decisions</a:t>
            </a:r>
          </a:p>
        </p:txBody>
      </p:sp>
      <p:grpSp>
        <p:nvGrpSpPr>
          <p:cNvPr id="5" name="Group 4"/>
          <p:cNvGrpSpPr/>
          <p:nvPr/>
        </p:nvGrpSpPr>
        <p:grpSpPr>
          <a:xfrm>
            <a:off x="1656972" y="4800600"/>
            <a:ext cx="2294705" cy="1515241"/>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90187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Group</a:t>
            </a:r>
          </a:p>
        </p:txBody>
      </p:sp>
      <p:sp>
        <p:nvSpPr>
          <p:cNvPr id="3" name="Content Placeholder 2"/>
          <p:cNvSpPr>
            <a:spLocks noGrp="1"/>
          </p:cNvSpPr>
          <p:nvPr>
            <p:ph idx="1"/>
          </p:nvPr>
        </p:nvSpPr>
        <p:spPr>
          <a:xfrm>
            <a:off x="914400" y="1683231"/>
            <a:ext cx="7033708" cy="4156229"/>
          </a:xfrm>
        </p:spPr>
        <p:txBody>
          <a:bodyPr>
            <a:normAutofit/>
          </a:bodyPr>
          <a:lstStyle/>
          <a:p>
            <a:pPr marL="68580" lvl="0" indent="0">
              <a:lnSpc>
                <a:spcPct val="80000"/>
              </a:lnSpc>
              <a:buClr>
                <a:srgbClr val="8A8AD8"/>
              </a:buClr>
              <a:buSzPct val="65000"/>
              <a:buNone/>
            </a:pPr>
            <a:r>
              <a:rPr lang="en-US" dirty="0"/>
              <a:t>Learn about:</a:t>
            </a:r>
          </a:p>
          <a:p>
            <a:pPr lvl="1">
              <a:buClr>
                <a:srgbClr val="242492"/>
              </a:buClr>
              <a:buSzPct val="65000"/>
            </a:pPr>
            <a:r>
              <a:rPr lang="en-US" dirty="0"/>
              <a:t>Mission, Purpose, &amp; History</a:t>
            </a:r>
          </a:p>
          <a:p>
            <a:pPr lvl="1">
              <a:buClr>
                <a:srgbClr val="242492"/>
              </a:buClr>
              <a:buSzPct val="65000"/>
            </a:pPr>
            <a:r>
              <a:rPr lang="en-US" dirty="0"/>
              <a:t>Style of leadership </a:t>
            </a:r>
          </a:p>
          <a:p>
            <a:pPr lvl="1">
              <a:buClr>
                <a:srgbClr val="242492"/>
              </a:buClr>
              <a:buSzPct val="65000"/>
            </a:pPr>
            <a:r>
              <a:rPr lang="en-US" dirty="0"/>
              <a:t>Priorities and goals </a:t>
            </a:r>
          </a:p>
          <a:p>
            <a:pPr lvl="1">
              <a:buClr>
                <a:srgbClr val="242492"/>
              </a:buClr>
              <a:buSzPct val="65000"/>
            </a:pPr>
            <a:r>
              <a:rPr lang="en-US" dirty="0"/>
              <a:t>Structure</a:t>
            </a:r>
          </a:p>
          <a:p>
            <a:pPr lvl="1">
              <a:buClr>
                <a:srgbClr val="242492"/>
              </a:buClr>
              <a:buSzPct val="65000"/>
            </a:pPr>
            <a:r>
              <a:rPr lang="en-US" dirty="0"/>
              <a:t>Decision-making process</a:t>
            </a:r>
          </a:p>
          <a:p>
            <a:pPr marL="365760" lvl="1" indent="0">
              <a:buClr>
                <a:srgbClr val="242492"/>
              </a:buClr>
              <a:buSzPct val="65000"/>
              <a:buNone/>
            </a:pPr>
            <a:endParaRPr lang="en-US" dirty="0"/>
          </a:p>
          <a:p>
            <a:pPr marL="68580" indent="0">
              <a:buClr>
                <a:srgbClr val="242492"/>
              </a:buClr>
              <a:buSzPct val="65000"/>
              <a:buNone/>
            </a:pPr>
            <a:r>
              <a:rPr lang="en-US" dirty="0"/>
              <a:t>Reminder…</a:t>
            </a:r>
          </a:p>
          <a:p>
            <a:pPr lvl="1">
              <a:buClr>
                <a:srgbClr val="242492"/>
              </a:buClr>
              <a:buSzPct val="65000"/>
            </a:pPr>
            <a:r>
              <a:rPr lang="en-US" dirty="0"/>
              <a:t>Review past meeting minutes</a:t>
            </a:r>
          </a:p>
          <a:p>
            <a:pPr lvl="1">
              <a:buClr>
                <a:srgbClr val="242492"/>
              </a:buClr>
              <a:buSzPct val="65000"/>
            </a:pPr>
            <a:r>
              <a:rPr lang="en-US" dirty="0"/>
              <a:t>Attend a meeting before joining</a:t>
            </a:r>
          </a:p>
          <a:p>
            <a:pPr marL="68580" indent="0">
              <a:buClr>
                <a:srgbClr val="242492"/>
              </a:buClr>
              <a:buSzPct val="6500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52600"/>
            <a:ext cx="32269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9059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066800"/>
          </a:xfrm>
        </p:spPr>
        <p:txBody>
          <a:bodyPr/>
          <a:lstStyle/>
          <a:p>
            <a:r>
              <a:rPr lang="en-US" dirty="0"/>
              <a:t>The Group</a:t>
            </a:r>
          </a:p>
        </p:txBody>
      </p:sp>
      <p:sp>
        <p:nvSpPr>
          <p:cNvPr id="3" name="Content Placeholder 2"/>
          <p:cNvSpPr>
            <a:spLocks noGrp="1"/>
          </p:cNvSpPr>
          <p:nvPr>
            <p:ph idx="1"/>
          </p:nvPr>
        </p:nvSpPr>
        <p:spPr>
          <a:xfrm>
            <a:off x="838200" y="2133600"/>
            <a:ext cx="6248400" cy="3622829"/>
          </a:xfrm>
        </p:spPr>
        <p:txBody>
          <a:bodyPr>
            <a:normAutofit/>
          </a:bodyPr>
          <a:lstStyle/>
          <a:p>
            <a:pPr marL="68580" indent="0">
              <a:buNone/>
            </a:pPr>
            <a:r>
              <a:rPr lang="en-US" dirty="0"/>
              <a:t>Important to understand…. </a:t>
            </a:r>
          </a:p>
          <a:p>
            <a:r>
              <a:rPr lang="en-US" dirty="0"/>
              <a:t>How the group’s work fits </a:t>
            </a:r>
          </a:p>
          <a:p>
            <a:pPr indent="0">
              <a:spcBef>
                <a:spcPts val="0"/>
              </a:spcBef>
              <a:buNone/>
            </a:pPr>
            <a:r>
              <a:rPr lang="en-US" dirty="0"/>
              <a:t>into the work of the larger organization</a:t>
            </a:r>
          </a:p>
          <a:p>
            <a:r>
              <a:rPr lang="en-US" dirty="0"/>
              <a:t>The process and timeline for getting things done</a:t>
            </a:r>
          </a:p>
          <a:p>
            <a:pPr>
              <a:spcBef>
                <a:spcPts val="0"/>
              </a:spcBef>
            </a:pPr>
            <a:endParaRPr lang="en-US" dirty="0"/>
          </a:p>
          <a:p>
            <a:r>
              <a:rPr lang="en-US" dirty="0"/>
              <a:t>Remember:  Be patient and don’t give 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6" name="Chart 5"/>
          <p:cNvGraphicFramePr/>
          <p:nvPr>
            <p:extLst>
              <p:ext uri="{D42A27DB-BD31-4B8C-83A1-F6EECF244321}">
                <p14:modId xmlns:p14="http://schemas.microsoft.com/office/powerpoint/2010/main" val="2270497770"/>
              </p:ext>
            </p:extLst>
          </p:nvPr>
        </p:nvGraphicFramePr>
        <p:xfrm>
          <a:off x="4267200" y="127000"/>
          <a:ext cx="4572000" cy="3352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4242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801136"/>
          </a:xfrm>
        </p:spPr>
        <p:txBody>
          <a:bodyPr/>
          <a:lstStyle/>
          <a:p>
            <a:r>
              <a:rPr lang="en-US" dirty="0"/>
              <a:t>Resource</a:t>
            </a:r>
          </a:p>
        </p:txBody>
      </p:sp>
      <p:sp>
        <p:nvSpPr>
          <p:cNvPr id="3" name="Content Placeholder 2"/>
          <p:cNvSpPr>
            <a:spLocks noGrp="1"/>
          </p:cNvSpPr>
          <p:nvPr>
            <p:ph idx="1"/>
          </p:nvPr>
        </p:nvSpPr>
        <p:spPr>
          <a:xfrm>
            <a:off x="838200" y="1695931"/>
            <a:ext cx="3048000" cy="4156229"/>
          </a:xfrm>
        </p:spPr>
        <p:txBody>
          <a:bodyPr>
            <a:normAutofit fontScale="92500"/>
          </a:bodyPr>
          <a:lstStyle/>
          <a:p>
            <a:pPr lvl="0">
              <a:buClr>
                <a:srgbClr val="8A8AD8"/>
              </a:buClr>
              <a:buSzPct val="65000"/>
              <a:buNone/>
            </a:pPr>
            <a:r>
              <a:rPr lang="en-US" i="1" dirty="0"/>
              <a:t>*Page 63:  </a:t>
            </a:r>
          </a:p>
          <a:p>
            <a:pPr marL="127000" lvl="0" indent="0">
              <a:buClr>
                <a:srgbClr val="8A8AD8"/>
              </a:buClr>
              <a:buSzPct val="65000"/>
              <a:buNone/>
            </a:pPr>
            <a:r>
              <a:rPr lang="en-US" i="1" dirty="0"/>
              <a:t>What Information Do I Need to Know About the Group?</a:t>
            </a:r>
          </a:p>
          <a:p>
            <a:pPr marL="127000" lvl="0" indent="0">
              <a:buClr>
                <a:srgbClr val="8A8AD8"/>
              </a:buClr>
              <a:buSzPct val="65000"/>
              <a:buNone/>
            </a:pPr>
            <a:endParaRPr lang="en-US" sz="2000" i="1" dirty="0">
              <a:solidFill>
                <a:srgbClr val="FF0000"/>
              </a:solidFill>
            </a:endParaRPr>
          </a:p>
          <a:p>
            <a:pPr marL="127000" lvl="0" indent="0">
              <a:buClr>
                <a:srgbClr val="8A8AD8"/>
              </a:buClr>
              <a:buSzPct val="65000"/>
              <a:buNone/>
            </a:pPr>
            <a:r>
              <a:rPr lang="en-US" b="1" dirty="0"/>
              <a:t>Uses:</a:t>
            </a:r>
          </a:p>
          <a:p>
            <a:pPr marL="469900" indent="-342900">
              <a:buClr>
                <a:srgbClr val="8A8AD8"/>
              </a:buClr>
              <a:buSzPct val="65000"/>
            </a:pPr>
            <a:r>
              <a:rPr lang="en-US" dirty="0"/>
              <a:t>Learning Tool</a:t>
            </a:r>
          </a:p>
          <a:p>
            <a:pPr marL="469900" indent="-342900">
              <a:buClr>
                <a:srgbClr val="8A8AD8"/>
              </a:buClr>
              <a:buSzPct val="65000"/>
            </a:pPr>
            <a:r>
              <a:rPr lang="en-US" dirty="0"/>
              <a:t>Reflection</a:t>
            </a:r>
          </a:p>
          <a:p>
            <a:pPr marL="469900" indent="-342900">
              <a:buClr>
                <a:srgbClr val="8A8AD8"/>
              </a:buClr>
              <a:buSzPct val="65000"/>
            </a:pPr>
            <a:r>
              <a:rPr lang="en-US" dirty="0"/>
              <a:t>Assessment</a:t>
            </a:r>
          </a:p>
          <a:p>
            <a:pPr marL="469900" indent="-342900">
              <a:buClr>
                <a:srgbClr val="8A8AD8"/>
              </a:buClr>
              <a:buSzPct val="65000"/>
            </a:pPr>
            <a:r>
              <a:rPr lang="en-US" dirty="0"/>
              <a:t>Mentorship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611" y="609600"/>
            <a:ext cx="3676589" cy="563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78958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990600"/>
          </a:xfrm>
        </p:spPr>
        <p:txBody>
          <a:bodyPr>
            <a:normAutofit/>
          </a:bodyPr>
          <a:lstStyle/>
          <a:p>
            <a:r>
              <a:rPr lang="en-US" dirty="0"/>
              <a:t>Your Role on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idx="1"/>
          </p:nvPr>
        </p:nvSpPr>
        <p:spPr>
          <a:xfrm>
            <a:off x="838201" y="1905000"/>
            <a:ext cx="4579185" cy="3927629"/>
          </a:xfrm>
        </p:spPr>
        <p:txBody>
          <a:bodyPr>
            <a:normAutofit/>
          </a:bodyPr>
          <a:lstStyle/>
          <a:p>
            <a:pPr lvl="1">
              <a:buClr>
                <a:srgbClr val="242492"/>
              </a:buClr>
              <a:buSzPct val="65000"/>
            </a:pPr>
            <a:r>
              <a:rPr lang="en-US" sz="2400" dirty="0"/>
              <a:t>Connect with past representative</a:t>
            </a:r>
          </a:p>
          <a:p>
            <a:pPr lvl="1">
              <a:buClr>
                <a:srgbClr val="242492"/>
              </a:buClr>
              <a:buSzPct val="65000"/>
            </a:pPr>
            <a:r>
              <a:rPr lang="en-US" sz="2400" dirty="0"/>
              <a:t>Ask for a mentor</a:t>
            </a:r>
          </a:p>
          <a:p>
            <a:pPr lvl="1">
              <a:buClr>
                <a:srgbClr val="242492"/>
              </a:buClr>
              <a:buSzPct val="65000"/>
            </a:pPr>
            <a:r>
              <a:rPr lang="en-US" sz="2400" dirty="0"/>
              <a:t>Come prepared</a:t>
            </a:r>
          </a:p>
          <a:p>
            <a:pPr lvl="1">
              <a:buClr>
                <a:srgbClr val="242492"/>
              </a:buClr>
              <a:buSzPct val="65000"/>
            </a:pPr>
            <a:r>
              <a:rPr lang="en-US" sz="2400" dirty="0"/>
              <a:t>Ask for group’s written guidance</a:t>
            </a:r>
          </a:p>
          <a:p>
            <a:pPr lvl="1">
              <a:buClr>
                <a:srgbClr val="242492"/>
              </a:buClr>
              <a:buSzPct val="65000"/>
            </a:pPr>
            <a:r>
              <a:rPr lang="en-US" sz="2400" dirty="0"/>
              <a:t>Inquire about attendance support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386" y="2438399"/>
            <a:ext cx="274955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7745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650240"/>
          </a:xfrm>
        </p:spPr>
        <p:txBody>
          <a:bodyPr>
            <a:normAutofit/>
          </a:bodyPr>
          <a:lstStyle/>
          <a:p>
            <a:r>
              <a:rPr lang="en-US" dirty="0"/>
              <a:t>Resource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idx="1"/>
          </p:nvPr>
        </p:nvSpPr>
        <p:spPr>
          <a:xfrm>
            <a:off x="1066800" y="1333500"/>
            <a:ext cx="3299906" cy="4191000"/>
          </a:xfrm>
        </p:spPr>
        <p:txBody>
          <a:bodyPr>
            <a:normAutofit/>
          </a:bodyPr>
          <a:lstStyle/>
          <a:p>
            <a:pPr lvl="0">
              <a:buClr>
                <a:srgbClr val="8A8AD8"/>
              </a:buClr>
              <a:buSzPct val="65000"/>
              <a:buNone/>
            </a:pPr>
            <a:r>
              <a:rPr lang="en-US" sz="2000" dirty="0"/>
              <a:t>*</a:t>
            </a:r>
            <a:r>
              <a:rPr lang="en-US" sz="2000" i="1" dirty="0"/>
              <a:t>Page 65: </a:t>
            </a:r>
          </a:p>
          <a:p>
            <a:pPr lvl="0">
              <a:buClr>
                <a:srgbClr val="8A8AD8"/>
              </a:buClr>
              <a:buSzPct val="65000"/>
              <a:buNone/>
            </a:pPr>
            <a:r>
              <a:rPr lang="en-US" sz="2000" i="1" dirty="0"/>
              <a:t>Sharing Your Family Story</a:t>
            </a:r>
            <a:endParaRPr lang="en-US" sz="2000" i="1" dirty="0">
              <a:ea typeface="Tahoma" pitchFamily="34" charset="0"/>
              <a:cs typeface="Tahoma" pitchFamily="34" charset="0"/>
            </a:endParaRPr>
          </a:p>
          <a:p>
            <a:endParaRPr lang="en-US" sz="800" dirty="0"/>
          </a:p>
          <a:p>
            <a:pPr marL="68580" indent="0">
              <a:buNone/>
            </a:pPr>
            <a:r>
              <a:rPr lang="en-US" b="1" dirty="0"/>
              <a:t>Your Family Story:</a:t>
            </a:r>
          </a:p>
          <a:p>
            <a:r>
              <a:rPr lang="en-US" dirty="0"/>
              <a:t>Who are you?</a:t>
            </a:r>
          </a:p>
          <a:p>
            <a:r>
              <a:rPr lang="en-US" dirty="0"/>
              <a:t>What brings you to the group?</a:t>
            </a:r>
          </a:p>
          <a:p>
            <a:r>
              <a:rPr lang="en-US" dirty="0"/>
              <a:t>What will YOU bring to the group?</a:t>
            </a:r>
          </a:p>
          <a:p>
            <a:pPr marL="68580" indent="0">
              <a:buNone/>
            </a:pPr>
            <a:endParaRPr lang="en-US" dirty="0">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016000"/>
            <a:ext cx="3238500" cy="4191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247709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24991</TotalTime>
  <Words>12366</Words>
  <Application>Microsoft Office PowerPoint</Application>
  <PresentationFormat>On-screen Show (4:3)</PresentationFormat>
  <Paragraphs>815</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Century Gothic</vt:lpstr>
      <vt:lpstr>Tahoma</vt:lpstr>
      <vt:lpstr>Wingdings</vt:lpstr>
      <vt:lpstr>Wingdings 2</vt:lpstr>
      <vt:lpstr>ServingOnGroups</vt:lpstr>
      <vt:lpstr>1_ServingOnGroups</vt:lpstr>
      <vt:lpstr>Serving on Groups  That Make Decisions:  A Guide for Families  7. Role of Families on Groups  8. Skills for Serving on Groups  November 3, 2022  www.servingongroups.org 877-374-0511 </vt:lpstr>
      <vt:lpstr>Agenda</vt:lpstr>
      <vt:lpstr>Serving on Groups Overview</vt:lpstr>
      <vt:lpstr>Section 7: The Role of Families on Groups</vt:lpstr>
      <vt:lpstr>The Group</vt:lpstr>
      <vt:lpstr>The Group</vt:lpstr>
      <vt:lpstr>Resource</vt:lpstr>
      <vt:lpstr>Your Role on the Group</vt:lpstr>
      <vt:lpstr>Resource</vt:lpstr>
      <vt:lpstr>Best Ways to Represent Others</vt:lpstr>
      <vt:lpstr>Representing Other Families</vt:lpstr>
      <vt:lpstr>Leading by Convening</vt:lpstr>
      <vt:lpstr>Section 7 Resources</vt:lpstr>
      <vt:lpstr>Section 7 Resources</vt:lpstr>
      <vt:lpstr>Section 8: Skills for Serving on Groups</vt:lpstr>
      <vt:lpstr>Prepare for a Meeting</vt:lpstr>
      <vt:lpstr>Participate in a Meeting</vt:lpstr>
      <vt:lpstr>Follow-Up after a Meeting</vt:lpstr>
      <vt:lpstr>Dealing with Conflict</vt:lpstr>
      <vt:lpstr>Resolving Conflict</vt:lpstr>
      <vt:lpstr>Facilitate a Meeting</vt:lpstr>
      <vt:lpstr>Listening Awareness Inventory</vt:lpstr>
      <vt:lpstr>Listening Awareness Inventory</vt:lpstr>
      <vt:lpstr>Section 8 Resources</vt:lpstr>
      <vt:lpstr>Section 8 Resources</vt:lpstr>
      <vt:lpstr>Where to Go From Here?</vt:lpstr>
      <vt:lpstr>PowerPoint Presentation</vt:lpstr>
      <vt:lpstr>Thank you!  Please complete the evaluation!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Lori Karcher</cp:lastModifiedBy>
  <cp:revision>648</cp:revision>
  <cp:lastPrinted>2022-11-01T23:32:12Z</cp:lastPrinted>
  <dcterms:created xsi:type="dcterms:W3CDTF">2014-10-24T19:08:48Z</dcterms:created>
  <dcterms:modified xsi:type="dcterms:W3CDTF">2022-11-02T15:02:58Z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