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1"/>
  </p:sldMasterIdLst>
  <p:notesMasterIdLst>
    <p:notesMasterId r:id="rId24"/>
  </p:notesMasterIdLst>
  <p:handoutMasterIdLst>
    <p:handoutMasterId r:id="rId25"/>
  </p:handoutMasterIdLst>
  <p:sldIdLst>
    <p:sldId id="388" r:id="rId2"/>
    <p:sldId id="405" r:id="rId3"/>
    <p:sldId id="406" r:id="rId4"/>
    <p:sldId id="470" r:id="rId5"/>
    <p:sldId id="409" r:id="rId6"/>
    <p:sldId id="410" r:id="rId7"/>
    <p:sldId id="411" r:id="rId8"/>
    <p:sldId id="453" r:id="rId9"/>
    <p:sldId id="412" r:id="rId10"/>
    <p:sldId id="413" r:id="rId11"/>
    <p:sldId id="441" r:id="rId12"/>
    <p:sldId id="416" r:id="rId13"/>
    <p:sldId id="417" r:id="rId14"/>
    <p:sldId id="454" r:id="rId15"/>
    <p:sldId id="418" r:id="rId16"/>
    <p:sldId id="419" r:id="rId17"/>
    <p:sldId id="431" r:id="rId18"/>
    <p:sldId id="434" r:id="rId19"/>
    <p:sldId id="471" r:id="rId20"/>
    <p:sldId id="403" r:id="rId21"/>
    <p:sldId id="460" r:id="rId22"/>
    <p:sldId id="472" r:id="rId23"/>
  </p:sldIdLst>
  <p:sldSz cx="9144000" cy="6858000" type="screen4x3"/>
  <p:notesSz cx="7102475" cy="9037638"/>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43420" autoAdjust="0"/>
  </p:normalViewPr>
  <p:slideViewPr>
    <p:cSldViewPr>
      <p:cViewPr varScale="1">
        <p:scale>
          <a:sx n="41" d="100"/>
          <a:sy n="41" d="100"/>
        </p:scale>
        <p:origin x="2909" y="43"/>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0" d="100"/>
          <a:sy n="80" d="100"/>
        </p:scale>
        <p:origin x="3376" y="200"/>
      </p:cViewPr>
      <p:guideLst>
        <p:guide orient="horz" pos="284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4785392-37C9-6651-BFEE-DAB89BDAC608}"/>
              </a:ext>
            </a:extLst>
          </p:cNvPr>
          <p:cNvSpPr>
            <a:spLocks noGrp="1" noChangeArrowheads="1"/>
          </p:cNvSpPr>
          <p:nvPr>
            <p:ph type="hdr" sz="quarter"/>
          </p:nvPr>
        </p:nvSpPr>
        <p:spPr bwMode="auto">
          <a:xfrm>
            <a:off x="0" y="0"/>
            <a:ext cx="3078383" cy="452191"/>
          </a:xfrm>
          <a:prstGeom prst="rect">
            <a:avLst/>
          </a:prstGeom>
          <a:noFill/>
          <a:ln>
            <a:noFill/>
          </a:ln>
        </p:spPr>
        <p:txBody>
          <a:bodyPr vert="horz" wrap="square" lIns="93114" tIns="46557" rIns="93114" bIns="46557" numCol="1" anchor="t" anchorCtr="0" compatLnSpc="1">
            <a:prstTxWarp prst="textNoShape">
              <a:avLst/>
            </a:prstTxWarp>
          </a:bodyPr>
          <a:lstStyle>
            <a:lvl1pPr defTabSz="928673" eaLnBrk="1" hangingPunct="1">
              <a:defRPr sz="1200"/>
            </a:lvl1pPr>
          </a:lstStyle>
          <a:p>
            <a:pPr>
              <a:defRPr/>
            </a:pPr>
            <a:endParaRPr lang="en-US" altLang="en-US"/>
          </a:p>
        </p:txBody>
      </p:sp>
      <p:sp>
        <p:nvSpPr>
          <p:cNvPr id="81923" name="Rectangle 3">
            <a:extLst>
              <a:ext uri="{FF2B5EF4-FFF2-40B4-BE49-F238E27FC236}">
                <a16:creationId xmlns:a16="http://schemas.microsoft.com/office/drawing/2014/main" id="{D3F693B3-CF07-EBE0-75D1-6B97CA315D66}"/>
              </a:ext>
            </a:extLst>
          </p:cNvPr>
          <p:cNvSpPr>
            <a:spLocks noGrp="1" noChangeArrowheads="1"/>
          </p:cNvSpPr>
          <p:nvPr>
            <p:ph type="dt" sz="quarter" idx="1"/>
          </p:nvPr>
        </p:nvSpPr>
        <p:spPr bwMode="auto">
          <a:xfrm>
            <a:off x="4022485" y="0"/>
            <a:ext cx="3078383" cy="452191"/>
          </a:xfrm>
          <a:prstGeom prst="rect">
            <a:avLst/>
          </a:prstGeom>
          <a:noFill/>
          <a:ln>
            <a:noFill/>
          </a:ln>
        </p:spPr>
        <p:txBody>
          <a:bodyPr vert="horz" wrap="square" lIns="93114" tIns="46557" rIns="93114" bIns="46557" numCol="1" anchor="t" anchorCtr="0" compatLnSpc="1">
            <a:prstTxWarp prst="textNoShape">
              <a:avLst/>
            </a:prstTxWarp>
          </a:bodyPr>
          <a:lstStyle>
            <a:lvl1pPr algn="r" defTabSz="928673" eaLnBrk="1" hangingPunct="1">
              <a:defRPr sz="1200"/>
            </a:lvl1pPr>
          </a:lstStyle>
          <a:p>
            <a:pPr>
              <a:defRPr/>
            </a:pPr>
            <a:endParaRPr lang="en-US" altLang="en-US"/>
          </a:p>
        </p:txBody>
      </p:sp>
      <p:sp>
        <p:nvSpPr>
          <p:cNvPr id="81924" name="Rectangle 4">
            <a:extLst>
              <a:ext uri="{FF2B5EF4-FFF2-40B4-BE49-F238E27FC236}">
                <a16:creationId xmlns:a16="http://schemas.microsoft.com/office/drawing/2014/main" id="{0F402B18-01FE-68C0-8208-114F378130B2}"/>
              </a:ext>
            </a:extLst>
          </p:cNvPr>
          <p:cNvSpPr>
            <a:spLocks noGrp="1" noChangeArrowheads="1"/>
          </p:cNvSpPr>
          <p:nvPr>
            <p:ph type="ftr" sz="quarter" idx="2"/>
          </p:nvPr>
        </p:nvSpPr>
        <p:spPr bwMode="auto">
          <a:xfrm>
            <a:off x="0" y="8583904"/>
            <a:ext cx="3078383" cy="452191"/>
          </a:xfrm>
          <a:prstGeom prst="rect">
            <a:avLst/>
          </a:prstGeom>
          <a:noFill/>
          <a:ln>
            <a:noFill/>
          </a:ln>
        </p:spPr>
        <p:txBody>
          <a:bodyPr vert="horz" wrap="square" lIns="93114" tIns="46557" rIns="93114" bIns="46557" numCol="1" anchor="b" anchorCtr="0" compatLnSpc="1">
            <a:prstTxWarp prst="textNoShape">
              <a:avLst/>
            </a:prstTxWarp>
          </a:bodyPr>
          <a:lstStyle>
            <a:lvl1pPr defTabSz="928673" eaLnBrk="1" hangingPunct="1">
              <a:defRPr sz="1200"/>
            </a:lvl1pPr>
          </a:lstStyle>
          <a:p>
            <a:pPr>
              <a:defRPr/>
            </a:pPr>
            <a:endParaRPr lang="en-US" altLang="en-US"/>
          </a:p>
        </p:txBody>
      </p:sp>
      <p:sp>
        <p:nvSpPr>
          <p:cNvPr id="81925" name="Rectangle 5">
            <a:extLst>
              <a:ext uri="{FF2B5EF4-FFF2-40B4-BE49-F238E27FC236}">
                <a16:creationId xmlns:a16="http://schemas.microsoft.com/office/drawing/2014/main" id="{BA59F0FE-E469-545E-89AD-D50B925B101E}"/>
              </a:ext>
            </a:extLst>
          </p:cNvPr>
          <p:cNvSpPr>
            <a:spLocks noGrp="1" noChangeArrowheads="1"/>
          </p:cNvSpPr>
          <p:nvPr>
            <p:ph type="sldNum" sz="quarter" idx="3"/>
          </p:nvPr>
        </p:nvSpPr>
        <p:spPr bwMode="auto">
          <a:xfrm>
            <a:off x="4022485" y="8583904"/>
            <a:ext cx="3078383" cy="452191"/>
          </a:xfrm>
          <a:prstGeom prst="rect">
            <a:avLst/>
          </a:prstGeom>
          <a:noFill/>
          <a:ln>
            <a:noFill/>
          </a:ln>
        </p:spPr>
        <p:txBody>
          <a:bodyPr vert="horz" wrap="square" lIns="93114" tIns="46557" rIns="93114" bIns="46557" numCol="1" anchor="b" anchorCtr="0" compatLnSpc="1">
            <a:prstTxWarp prst="textNoShape">
              <a:avLst/>
            </a:prstTxWarp>
          </a:bodyPr>
          <a:lstStyle>
            <a:lvl1pPr algn="r" defTabSz="927100" eaLnBrk="1" hangingPunct="1">
              <a:defRPr sz="1200"/>
            </a:lvl1pPr>
          </a:lstStyle>
          <a:p>
            <a:pPr>
              <a:defRPr/>
            </a:pPr>
            <a:fld id="{7DE0B9BF-4B89-4468-A64D-3752ADC2E3C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89A2C0C-F3D0-A773-5F80-7E1C88414437}"/>
              </a:ext>
            </a:extLst>
          </p:cNvPr>
          <p:cNvSpPr>
            <a:spLocks noGrp="1" noChangeArrowheads="1"/>
          </p:cNvSpPr>
          <p:nvPr>
            <p:ph type="hdr" sz="quarter"/>
          </p:nvPr>
        </p:nvSpPr>
        <p:spPr bwMode="auto">
          <a:xfrm>
            <a:off x="0" y="0"/>
            <a:ext cx="3078383" cy="452191"/>
          </a:xfrm>
          <a:prstGeom prst="rect">
            <a:avLst/>
          </a:prstGeom>
          <a:noFill/>
          <a:ln>
            <a:noFill/>
          </a:ln>
        </p:spPr>
        <p:txBody>
          <a:bodyPr vert="horz" wrap="square" lIns="93114" tIns="46557" rIns="93114" bIns="46557" numCol="1" anchor="t" anchorCtr="0" compatLnSpc="1">
            <a:prstTxWarp prst="textNoShape">
              <a:avLst/>
            </a:prstTxWarp>
          </a:bodyPr>
          <a:lstStyle>
            <a:lvl1pPr defTabSz="928673" eaLnBrk="1" hangingPunct="1">
              <a:defRPr sz="1200"/>
            </a:lvl1pPr>
          </a:lstStyle>
          <a:p>
            <a:pPr>
              <a:defRPr/>
            </a:pPr>
            <a:endParaRPr lang="en-US" altLang="en-US"/>
          </a:p>
        </p:txBody>
      </p:sp>
      <p:sp>
        <p:nvSpPr>
          <p:cNvPr id="5123" name="Rectangle 3">
            <a:extLst>
              <a:ext uri="{FF2B5EF4-FFF2-40B4-BE49-F238E27FC236}">
                <a16:creationId xmlns:a16="http://schemas.microsoft.com/office/drawing/2014/main" id="{A1F5CB65-DA6A-4468-47CE-D42DB720D4B8}"/>
              </a:ext>
            </a:extLst>
          </p:cNvPr>
          <p:cNvSpPr>
            <a:spLocks noGrp="1" noChangeArrowheads="1"/>
          </p:cNvSpPr>
          <p:nvPr>
            <p:ph type="dt" idx="1"/>
          </p:nvPr>
        </p:nvSpPr>
        <p:spPr bwMode="auto">
          <a:xfrm>
            <a:off x="4024093" y="0"/>
            <a:ext cx="3078383" cy="452191"/>
          </a:xfrm>
          <a:prstGeom prst="rect">
            <a:avLst/>
          </a:prstGeom>
          <a:noFill/>
          <a:ln>
            <a:noFill/>
          </a:ln>
        </p:spPr>
        <p:txBody>
          <a:bodyPr vert="horz" wrap="square" lIns="93114" tIns="46557" rIns="93114" bIns="46557" numCol="1" anchor="t" anchorCtr="0" compatLnSpc="1">
            <a:prstTxWarp prst="textNoShape">
              <a:avLst/>
            </a:prstTxWarp>
          </a:bodyPr>
          <a:lstStyle>
            <a:lvl1pPr algn="r" defTabSz="928673" eaLnBrk="1" hangingPunct="1">
              <a:defRPr sz="1200"/>
            </a:lvl1pPr>
          </a:lstStyle>
          <a:p>
            <a:pPr>
              <a:defRPr/>
            </a:pPr>
            <a:endParaRPr lang="en-US" altLang="en-US"/>
          </a:p>
        </p:txBody>
      </p:sp>
      <p:sp>
        <p:nvSpPr>
          <p:cNvPr id="8196" name="Rectangle 4">
            <a:extLst>
              <a:ext uri="{FF2B5EF4-FFF2-40B4-BE49-F238E27FC236}">
                <a16:creationId xmlns:a16="http://schemas.microsoft.com/office/drawing/2014/main" id="{797BF4D8-61D5-8A77-084F-585A88723F4C}"/>
              </a:ext>
            </a:extLst>
          </p:cNvPr>
          <p:cNvSpPr>
            <a:spLocks noGrp="1" noRot="1" noChangeAspect="1" noChangeArrowheads="1" noTextEdit="1"/>
          </p:cNvSpPr>
          <p:nvPr>
            <p:ph type="sldImg" idx="2"/>
          </p:nvPr>
        </p:nvSpPr>
        <p:spPr bwMode="auto">
          <a:xfrm>
            <a:off x="1293813" y="679450"/>
            <a:ext cx="4518025" cy="3387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8CB06E3-BE46-3385-45A0-9B2415D3CC34}"/>
              </a:ext>
            </a:extLst>
          </p:cNvPr>
          <p:cNvSpPr>
            <a:spLocks noGrp="1" noChangeArrowheads="1"/>
          </p:cNvSpPr>
          <p:nvPr>
            <p:ph type="body" sz="quarter" idx="3"/>
          </p:nvPr>
        </p:nvSpPr>
        <p:spPr bwMode="auto">
          <a:xfrm>
            <a:off x="944103" y="4293496"/>
            <a:ext cx="5214272" cy="4065085"/>
          </a:xfrm>
          <a:prstGeom prst="rect">
            <a:avLst/>
          </a:prstGeom>
          <a:noFill/>
          <a:ln>
            <a:noFill/>
          </a:ln>
        </p:spPr>
        <p:txBody>
          <a:bodyPr vert="horz" wrap="square" lIns="93114" tIns="46557" rIns="93114" bIns="465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AC8FAEE8-023E-6054-EA4E-E9F27EEC2CB0}"/>
              </a:ext>
            </a:extLst>
          </p:cNvPr>
          <p:cNvSpPr>
            <a:spLocks noGrp="1" noChangeArrowheads="1"/>
          </p:cNvSpPr>
          <p:nvPr>
            <p:ph type="ftr" sz="quarter" idx="4"/>
          </p:nvPr>
        </p:nvSpPr>
        <p:spPr bwMode="auto">
          <a:xfrm>
            <a:off x="0" y="8585448"/>
            <a:ext cx="3078383" cy="452190"/>
          </a:xfrm>
          <a:prstGeom prst="rect">
            <a:avLst/>
          </a:prstGeom>
          <a:noFill/>
          <a:ln>
            <a:noFill/>
          </a:ln>
        </p:spPr>
        <p:txBody>
          <a:bodyPr vert="horz" wrap="square" lIns="93114" tIns="46557" rIns="93114" bIns="46557" numCol="1" anchor="b" anchorCtr="0" compatLnSpc="1">
            <a:prstTxWarp prst="textNoShape">
              <a:avLst/>
            </a:prstTxWarp>
          </a:bodyPr>
          <a:lstStyle>
            <a:lvl1pPr defTabSz="928673" eaLnBrk="1" hangingPunct="1">
              <a:defRPr sz="1200"/>
            </a:lvl1pPr>
          </a:lstStyle>
          <a:p>
            <a:pPr>
              <a:defRPr/>
            </a:pPr>
            <a:endParaRPr lang="en-US" altLang="en-US"/>
          </a:p>
        </p:txBody>
      </p:sp>
      <p:sp>
        <p:nvSpPr>
          <p:cNvPr id="5127" name="Rectangle 7">
            <a:extLst>
              <a:ext uri="{FF2B5EF4-FFF2-40B4-BE49-F238E27FC236}">
                <a16:creationId xmlns:a16="http://schemas.microsoft.com/office/drawing/2014/main" id="{2AF73DB4-EF6F-1E4A-987F-506FFB5666EE}"/>
              </a:ext>
            </a:extLst>
          </p:cNvPr>
          <p:cNvSpPr>
            <a:spLocks noGrp="1" noChangeArrowheads="1"/>
          </p:cNvSpPr>
          <p:nvPr>
            <p:ph type="sldNum" sz="quarter" idx="5"/>
          </p:nvPr>
        </p:nvSpPr>
        <p:spPr bwMode="auto">
          <a:xfrm>
            <a:off x="4024093" y="8585448"/>
            <a:ext cx="3078383" cy="452190"/>
          </a:xfrm>
          <a:prstGeom prst="rect">
            <a:avLst/>
          </a:prstGeom>
          <a:noFill/>
          <a:ln>
            <a:noFill/>
          </a:ln>
        </p:spPr>
        <p:txBody>
          <a:bodyPr vert="horz" wrap="square" lIns="93114" tIns="46557" rIns="93114" bIns="46557" numCol="1" anchor="b" anchorCtr="0" compatLnSpc="1">
            <a:prstTxWarp prst="textNoShape">
              <a:avLst/>
            </a:prstTxWarp>
          </a:bodyPr>
          <a:lstStyle>
            <a:lvl1pPr algn="r" defTabSz="927100" eaLnBrk="1" hangingPunct="1">
              <a:defRPr sz="1200"/>
            </a:lvl1pPr>
          </a:lstStyle>
          <a:p>
            <a:pPr>
              <a:defRPr/>
            </a:pPr>
            <a:fld id="{03CE9A02-DA4B-42D9-896D-C38B9F73AC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wsems.us/pdf/11-12_Agreement_to_Mediate.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3DB49E5-E687-BCA8-DA89-3056E4F70E04}"/>
              </a:ext>
            </a:extLst>
          </p:cNvPr>
          <p:cNvSpPr>
            <a:spLocks noGrp="1" noRot="1" noChangeAspect="1" noChangeArrowheads="1" noTextEdit="1"/>
          </p:cNvSpPr>
          <p:nvPr>
            <p:ph type="sldImg"/>
          </p:nvPr>
        </p:nvSpPr>
        <p:spPr>
          <a:ln/>
        </p:spPr>
      </p:sp>
      <p:sp>
        <p:nvSpPr>
          <p:cNvPr id="11267" name="Slide Number Placeholder 3">
            <a:extLst>
              <a:ext uri="{FF2B5EF4-FFF2-40B4-BE49-F238E27FC236}">
                <a16:creationId xmlns:a16="http://schemas.microsoft.com/office/drawing/2014/main" id="{40C60AF6-8EAF-A55F-3699-B2EF7CC7362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33425" indent="-280988"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0300" indent="-223838"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84325" indent="-223838"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36763" indent="-223838"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4939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511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83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655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5EC9251-8EC2-4AE8-B0AD-3C15AF2D13A8}" type="slidenum">
              <a:rPr lang="en-US" altLang="en-US" smtClean="0"/>
              <a:pPr>
                <a:spcBef>
                  <a:spcPct val="0"/>
                </a:spcBef>
              </a:pPr>
              <a:t>1</a:t>
            </a:fld>
            <a:endParaRPr lang="en-US" altLang="en-US"/>
          </a:p>
        </p:txBody>
      </p:sp>
      <p:sp>
        <p:nvSpPr>
          <p:cNvPr id="11268" name="Notes Placeholder 1">
            <a:extLst>
              <a:ext uri="{FF2B5EF4-FFF2-40B4-BE49-F238E27FC236}">
                <a16:creationId xmlns:a16="http://schemas.microsoft.com/office/drawing/2014/main" id="{5F0E70CE-6F3C-935D-4626-F3BB76805C8B}"/>
              </a:ext>
            </a:extLst>
          </p:cNvPr>
          <p:cNvSpPr>
            <a:spLocks noGrp="1" noChangeArrowheads="1"/>
          </p:cNvSpPr>
          <p:nvPr/>
        </p:nvSpPr>
        <p:spPr bwMode="auto">
          <a:xfrm>
            <a:off x="944103" y="4293496"/>
            <a:ext cx="5214272" cy="406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4" tIns="46557" rIns="93114" bIns="46557"/>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69" name="Notes Placeholder 1">
            <a:extLst>
              <a:ext uri="{FF2B5EF4-FFF2-40B4-BE49-F238E27FC236}">
                <a16:creationId xmlns:a16="http://schemas.microsoft.com/office/drawing/2014/main" id="{7CC0EDBD-E5D4-388C-3C19-9D4D316CF7A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b="1" dirty="0">
                <a:latin typeface="Arial" panose="020B0604020202020204" pitchFamily="34" charset="0"/>
                <a:ea typeface="ＭＳ Ｐゴシック" panose="020B0600070205080204" pitchFamily="34" charset="-128"/>
                <a:cs typeface="Arial" panose="020B0604020202020204" pitchFamily="34" charset="0"/>
              </a:rPr>
              <a:t>COURTNEY SLIDE</a:t>
            </a:r>
          </a:p>
          <a:p>
            <a:pPr>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a:t>
            </a:r>
          </a:p>
          <a:p>
            <a:pPr>
              <a:buFontTx/>
              <a:buChar char="•"/>
            </a:pPr>
            <a:r>
              <a:rPr lang="es-ES" altLang="en-US" dirty="0">
                <a:latin typeface="Arial" panose="020B0604020202020204" pitchFamily="34" charset="0"/>
                <a:ea typeface="ＭＳ Ｐゴシック" panose="020B0600070205080204" pitchFamily="34" charset="-128"/>
              </a:rPr>
              <a:t>Nuestro seminario web de hoy es Sistema de mediación de educación especial de Wisconsin y opciones de resolución de disputas.</a:t>
            </a:r>
          </a:p>
          <a:p>
            <a:pPr>
              <a:buFontTx/>
              <a:buChar char="•"/>
            </a:pPr>
            <a:r>
              <a:rPr lang="es-ES" altLang="en-US" dirty="0">
                <a:latin typeface="Arial" panose="020B0604020202020204" pitchFamily="34" charset="0"/>
                <a:ea typeface="ＭＳ Ｐゴシック" panose="020B0600070205080204" pitchFamily="34" charset="-128"/>
              </a:rPr>
              <a:t>Buenas tardes, soy Courtney Salzer, Directora Ejecutiva de WI FACETS y socia de los padres en el proyecto del Sistema de Mediación de Educación Especial de Wisconsin. Conmigo hoy está Nissan Bar-Lev, Director de Educación Especial para CESA 7 y socio escolar en el proyecto del Sistema de Mediación de Educación Especial de Wisconsin.</a:t>
            </a:r>
          </a:p>
          <a:p>
            <a:pPr>
              <a:buFontTx/>
              <a:buChar char="•"/>
            </a:pPr>
            <a:r>
              <a:rPr lang="es-ES" altLang="en-US" dirty="0">
                <a:latin typeface="Arial" panose="020B0604020202020204" pitchFamily="34" charset="0"/>
                <a:ea typeface="ＭＳ Ｐゴシック" panose="020B0600070205080204" pitchFamily="34" charset="-128"/>
              </a:rPr>
              <a:t>Nos gustaría darle la bienvenida a nuestra presentación sobre las opciones de resolución de disputas disponibles para los padres y las escuelas.</a:t>
            </a:r>
          </a:p>
          <a:p>
            <a:pPr>
              <a:buFontTx/>
              <a:buChar char="•"/>
            </a:pPr>
            <a:r>
              <a:rPr lang="es-ES" altLang="en-US" dirty="0">
                <a:latin typeface="Arial" panose="020B0604020202020204" pitchFamily="34" charset="0"/>
                <a:ea typeface="ＭＳ Ｐゴシック" panose="020B0600070205080204" pitchFamily="34" charset="-128"/>
              </a:rPr>
              <a:t>Sabemos que a veces surgen problemas/conflictos/disputas relacionados con la planificación o implementación de IEP para niños con necesidades especiales</a:t>
            </a:r>
          </a:p>
          <a:p>
            <a:pPr>
              <a:buFontTx/>
              <a:buChar char="•"/>
            </a:pPr>
            <a:r>
              <a:rPr lang="es-ES" altLang="en-US" dirty="0">
                <a:latin typeface="Arial" panose="020B0604020202020204" pitchFamily="34" charset="0"/>
                <a:ea typeface="ＭＳ Ｐゴシック" panose="020B0600070205080204" pitchFamily="34" charset="-128"/>
              </a:rPr>
              <a:t>El Sistema de Mediación de Educación Especial de WI ("WSEMS" para abreviar) ha estado ayudando a los padres de niños con discapacidades y las escuelas a resolver estas disputas desde 1996.</a:t>
            </a:r>
          </a:p>
          <a:p>
            <a:pPr>
              <a:buFontTx/>
              <a:buChar char="•"/>
            </a:pPr>
            <a:r>
              <a:rPr lang="es-ES" altLang="en-US" dirty="0">
                <a:latin typeface="Arial" panose="020B0604020202020204" pitchFamily="34" charset="0"/>
                <a:ea typeface="ＭＳ Ｐゴシック" panose="020B0600070205080204" pitchFamily="34" charset="-128"/>
              </a:rPr>
              <a:t>Esta presentación le proporcionará: (1) información sobre el WSEMS y las opciones gratuitas para la resolución temprana de disputas que están disponibles a través de nuestro Sistema, (2) información sobre cómo acceder a estas opciones y (3) también información sobre los resultados de el Sistema en los últimos 20 años.</a:t>
            </a:r>
            <a:endParaRPr lang="en-US" altLang="en-US" dirty="0">
              <a:latin typeface="Arial" panose="020B0604020202020204" pitchFamily="34" charset="0"/>
              <a:ea typeface="ＭＳ Ｐゴシック" panose="020B0600070205080204" pitchFamily="34" charset="-128"/>
            </a:endParaRPr>
          </a:p>
          <a:p>
            <a:pPr>
              <a:buFontTx/>
              <a:buChar char="•"/>
            </a:pPr>
            <a:endParaRPr lang="en-US" altLang="en-US" dirty="0">
              <a:latin typeface="Arial" panose="020B0604020202020204" pitchFamily="34" charset="0"/>
              <a:ea typeface="ＭＳ Ｐゴシック" panose="020B0600070205080204" pitchFamily="34" charset="-128"/>
            </a:endParaRPr>
          </a:p>
          <a:p>
            <a:pPr>
              <a:buFontTx/>
              <a:buChar char="•"/>
            </a:pPr>
            <a:endParaRPr lang="en-US" altLang="en-US" dirty="0">
              <a:latin typeface="Arial" panose="020B0604020202020204" pitchFamily="34" charset="0"/>
              <a:ea typeface="ＭＳ Ｐゴシック" panose="020B0600070205080204" pitchFamily="34" charset="-128"/>
            </a:endParaRPr>
          </a:p>
          <a:p>
            <a:pPr>
              <a:buFontTx/>
              <a:buChar char="•"/>
            </a:pPr>
            <a:r>
              <a:rPr lang="en-US" altLang="en-US" dirty="0">
                <a:latin typeface="Arial" panose="020B0604020202020204" pitchFamily="34" charset="0"/>
                <a:ea typeface="ＭＳ Ｐゴシック" panose="020B0600070205080204" pitchFamily="34" charset="-128"/>
              </a:rPr>
              <a:t>Our webinar today is Wisconsin Special Education Mediation System &amp; Dispute Resolution Options.</a:t>
            </a:r>
          </a:p>
          <a:p>
            <a:pPr>
              <a:buFontTx/>
              <a:buChar char="•"/>
            </a:pPr>
            <a:r>
              <a:rPr lang="en-US" altLang="en-US" dirty="0">
                <a:latin typeface="Arial" panose="020B0604020202020204" pitchFamily="34" charset="0"/>
                <a:ea typeface="ＭＳ Ｐゴシック" panose="020B0600070205080204" pitchFamily="34" charset="-128"/>
              </a:rPr>
              <a:t>Good Afternoon, I’m Courtney Salzer, Executive Director of WI FACETS and parent partner on the Wisconsin Special Education Mediation System project.  With me today is Nissan Bar-Lev, Director of Special Education for CESA 7 and school partner on the Wisconsin Special Education Mediation System project.</a:t>
            </a:r>
          </a:p>
          <a:p>
            <a:pPr>
              <a:buFontTx/>
              <a:buChar char="•"/>
            </a:pPr>
            <a:r>
              <a:rPr lang="en-US" altLang="en-US" dirty="0">
                <a:latin typeface="Arial" panose="020B0604020202020204" pitchFamily="34" charset="0"/>
                <a:ea typeface="ＭＳ Ｐゴシック" panose="020B0600070205080204" pitchFamily="34" charset="-128"/>
              </a:rPr>
              <a:t>We would like to welcome you to our presentation on the Dispute Resolution Options available to parents and schools. </a:t>
            </a:r>
          </a:p>
          <a:p>
            <a:pPr>
              <a:buFontTx/>
              <a:buChar char="•"/>
            </a:pPr>
            <a:r>
              <a:rPr lang="en-US" altLang="en-US" dirty="0">
                <a:latin typeface="Arial" panose="020B0604020202020204" pitchFamily="34" charset="0"/>
                <a:ea typeface="ＭＳ Ｐゴシック" panose="020B0600070205080204" pitchFamily="34" charset="-128"/>
              </a:rPr>
              <a:t>We know that Issues/conflicts/disputes sometimes arise related to planning or implementing IEPs for children with </a:t>
            </a:r>
            <a:r>
              <a:rPr lang="en-US" altLang="en-US" b="1" dirty="0">
                <a:latin typeface="Arial" panose="020B0604020202020204" pitchFamily="34" charset="0"/>
                <a:ea typeface="ＭＳ Ｐゴシック" panose="020B0600070205080204" pitchFamily="34" charset="-128"/>
              </a:rPr>
              <a:t>special needs</a:t>
            </a:r>
          </a:p>
          <a:p>
            <a:pPr>
              <a:buFontTx/>
              <a:buChar char="•"/>
            </a:pPr>
            <a:r>
              <a:rPr lang="en-US" altLang="en-US" dirty="0">
                <a:latin typeface="Arial" panose="020B0604020202020204" pitchFamily="34" charset="0"/>
                <a:ea typeface="ＭＳ Ｐゴシック" panose="020B0600070205080204" pitchFamily="34" charset="-128"/>
              </a:rPr>
              <a:t>The WI Special Education Mediation System (</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WSEMS</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for short) has been helping parents of children with disabilities and schools resolve these disputes since 1996.  </a:t>
            </a:r>
          </a:p>
          <a:p>
            <a:pPr>
              <a:buFontTx/>
              <a:buChar char="•"/>
            </a:pPr>
            <a:r>
              <a:rPr lang="en-US" altLang="en-US" dirty="0">
                <a:latin typeface="Arial" panose="020B0604020202020204" pitchFamily="34" charset="0"/>
                <a:ea typeface="ＭＳ Ｐゴシック" panose="020B0600070205080204" pitchFamily="34" charset="-128"/>
              </a:rPr>
              <a:t>This presentation will provide you with: </a:t>
            </a:r>
            <a:r>
              <a:rPr lang="en-US" altLang="en-US" b="1" dirty="0">
                <a:latin typeface="Arial" panose="020B0604020202020204" pitchFamily="34" charset="0"/>
                <a:ea typeface="ＭＳ Ｐゴシック" panose="020B0600070205080204" pitchFamily="34" charset="-128"/>
              </a:rPr>
              <a:t>(1) </a:t>
            </a:r>
            <a:r>
              <a:rPr lang="en-US" altLang="en-US" dirty="0">
                <a:latin typeface="Arial" panose="020B0604020202020204" pitchFamily="34" charset="0"/>
                <a:ea typeface="ＭＳ Ｐゴシック" panose="020B0600070205080204" pitchFamily="34" charset="-128"/>
              </a:rPr>
              <a:t>information about the WSEMS &amp; the free options for early dispute resolution that are available through our System, </a:t>
            </a:r>
            <a:r>
              <a:rPr lang="en-US" altLang="en-US" b="1" dirty="0">
                <a:latin typeface="Arial" panose="020B0604020202020204" pitchFamily="34" charset="0"/>
                <a:ea typeface="ＭＳ Ｐゴシック" panose="020B0600070205080204" pitchFamily="34" charset="-128"/>
              </a:rPr>
              <a:t>(2)</a:t>
            </a:r>
            <a:r>
              <a:rPr lang="en-US" altLang="en-US" dirty="0">
                <a:latin typeface="Arial" panose="020B0604020202020204" pitchFamily="34" charset="0"/>
                <a:ea typeface="ＭＳ Ｐゴシック" panose="020B0600070205080204" pitchFamily="34" charset="-128"/>
              </a:rPr>
              <a:t> information about how to access these options, and </a:t>
            </a:r>
            <a:r>
              <a:rPr lang="en-US" altLang="en-US" b="1" dirty="0">
                <a:latin typeface="Arial" panose="020B0604020202020204" pitchFamily="34" charset="0"/>
                <a:ea typeface="ＭＳ Ｐゴシック" panose="020B0600070205080204" pitchFamily="34" charset="-128"/>
              </a:rPr>
              <a:t>(3</a:t>
            </a:r>
            <a:r>
              <a:rPr lang="en-US" altLang="en-US" dirty="0">
                <a:latin typeface="Arial" panose="020B0604020202020204" pitchFamily="34" charset="0"/>
                <a:ea typeface="ＭＳ Ｐゴシック" panose="020B0600070205080204" pitchFamily="34" charset="-128"/>
              </a:rPr>
              <a:t>) also information about the results of the System over the past 20 years.</a:t>
            </a:r>
          </a:p>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B2DC02D-E301-1F28-CB68-1FFAB3296601}"/>
              </a:ext>
            </a:extLst>
          </p:cNvPr>
          <p:cNvSpPr>
            <a:spLocks noGrp="1" noRot="1" noChangeAspect="1" noChangeArrowheads="1" noTextEdit="1"/>
          </p:cNvSpPr>
          <p:nvPr>
            <p:ph type="sldImg"/>
          </p:nvPr>
        </p:nvSpPr>
        <p:spPr>
          <a:xfrm>
            <a:off x="1906588" y="179388"/>
            <a:ext cx="3136900" cy="2352675"/>
          </a:xfrm>
          <a:ln/>
        </p:spPr>
      </p:sp>
      <p:sp>
        <p:nvSpPr>
          <p:cNvPr id="29699" name="Rectangle 3">
            <a:extLst>
              <a:ext uri="{FF2B5EF4-FFF2-40B4-BE49-F238E27FC236}">
                <a16:creationId xmlns:a16="http://schemas.microsoft.com/office/drawing/2014/main" id="{02AA1633-D010-6AE6-BCD2-135E823D4B76}"/>
              </a:ext>
            </a:extLst>
          </p:cNvPr>
          <p:cNvSpPr>
            <a:spLocks noGrp="1" noChangeArrowheads="1"/>
          </p:cNvSpPr>
          <p:nvPr>
            <p:ph type="body" idx="1"/>
          </p:nvPr>
        </p:nvSpPr>
        <p:spPr>
          <a:xfrm>
            <a:off x="186569" y="2679191"/>
            <a:ext cx="6729338" cy="55898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1">
                <a:latin typeface="Arial" panose="020B0604020202020204" pitchFamily="34" charset="0"/>
                <a:ea typeface="ＭＳ Ｐゴシック" panose="020B0600070205080204" pitchFamily="34" charset="-128"/>
              </a:rPr>
              <a:t>NISSAN SLIDE</a:t>
            </a:r>
          </a:p>
          <a:p>
            <a:endParaRPr lang="en-US" altLang="en-US" sz="1600" b="1">
              <a:latin typeface="Arial" panose="020B0604020202020204" pitchFamily="34" charset="0"/>
              <a:ea typeface="ＭＳ Ｐゴシック" panose="020B0600070205080204" pitchFamily="34" charset="-128"/>
            </a:endParaRPr>
          </a:p>
          <a:p>
            <a:pPr>
              <a:lnSpc>
                <a:spcPct val="150000"/>
              </a:lnSpc>
              <a:spcBef>
                <a:spcPct val="0"/>
              </a:spcBef>
            </a:pPr>
            <a:r>
              <a:rPr lang="en-US" altLang="en-US" sz="1600" b="1">
                <a:latin typeface="Arial" panose="020B0604020202020204" pitchFamily="34" charset="0"/>
                <a:ea typeface="ＭＳ Ｐゴシック" panose="020B0600070205080204" pitchFamily="34" charset="-128"/>
              </a:rPr>
              <a:t>As you can see on the slide, (read first 3) the facilitator’s role is to help keep the parties focused on needs of the child and developing the IEP by assisting with problem-solving and the discussion of mutual goals.</a:t>
            </a:r>
          </a:p>
          <a:p>
            <a:pPr>
              <a:lnSpc>
                <a:spcPct val="150000"/>
              </a:lnSpc>
              <a:spcBef>
                <a:spcPct val="0"/>
              </a:spcBef>
              <a:buFontTx/>
              <a:buChar char="•"/>
            </a:pPr>
            <a:r>
              <a:rPr lang="en-US" altLang="en-US" sz="1600" b="1">
                <a:latin typeface="Arial" panose="020B0604020202020204" pitchFamily="34" charset="0"/>
                <a:ea typeface="ＭＳ Ｐゴシック" panose="020B0600070205080204" pitchFamily="34" charset="-128"/>
              </a:rPr>
              <a:t>The facilitator can clarify points of agreement and disagreement and reframe points of disagreement into a manageable discussion.</a:t>
            </a:r>
          </a:p>
          <a:p>
            <a:pPr>
              <a:lnSpc>
                <a:spcPct val="150000"/>
              </a:lnSpc>
              <a:spcBef>
                <a:spcPct val="0"/>
              </a:spcBef>
              <a:buFontTx/>
              <a:buChar char="•"/>
            </a:pPr>
            <a:r>
              <a:rPr lang="en-US" altLang="en-US" sz="1600" b="1">
                <a:latin typeface="Arial" panose="020B0604020202020204" pitchFamily="34" charset="0"/>
                <a:ea typeface="ＭＳ Ｐゴシック" panose="020B0600070205080204" pitchFamily="34" charset="-128"/>
              </a:rPr>
              <a:t>The facilitator can help the IEP team discuss specific steps of what will occur after the IEP meeting, ”</a:t>
            </a:r>
            <a:r>
              <a:rPr lang="en-US" altLang="ja-JP" sz="1600" b="1">
                <a:latin typeface="Arial" panose="020B0604020202020204" pitchFamily="34" charset="0"/>
                <a:ea typeface="ＭＳ Ｐゴシック" panose="020B0600070205080204" pitchFamily="34" charset="-128"/>
              </a:rPr>
              <a:t>Who does What , When and Where</a:t>
            </a:r>
            <a:r>
              <a:rPr lang="en-US" altLang="en-US" sz="1600" b="1">
                <a:latin typeface="Arial" panose="020B0604020202020204" pitchFamily="34" charset="0"/>
                <a:ea typeface="ＭＳ Ｐゴシック" panose="020B0600070205080204" pitchFamily="34" charset="-128"/>
              </a:rPr>
              <a:t>”</a:t>
            </a:r>
            <a:r>
              <a:rPr lang="en-US" altLang="ja-JP" sz="1600" b="1">
                <a:latin typeface="Arial" panose="020B0604020202020204" pitchFamily="34" charset="0"/>
                <a:ea typeface="ＭＳ Ｐゴシック" panose="020B0600070205080204" pitchFamily="34" charset="-128"/>
              </a:rPr>
              <a:t> and suggest ways to address future conflicts</a:t>
            </a:r>
          </a:p>
          <a:p>
            <a:pPr>
              <a:lnSpc>
                <a:spcPct val="150000"/>
              </a:lnSpc>
              <a:spcBef>
                <a:spcPct val="0"/>
              </a:spcBef>
              <a:buFontTx/>
              <a:buChar char="•"/>
            </a:pPr>
            <a:r>
              <a:rPr lang="en-US" altLang="en-US" sz="1600" b="1">
                <a:latin typeface="Arial" panose="020B0604020202020204" pitchFamily="34" charset="0"/>
                <a:ea typeface="ＭＳ Ｐゴシック" panose="020B0600070205080204" pitchFamily="34" charset="-128"/>
              </a:rPr>
              <a:t>The facilitator makes no decisions for the IEP team. Only the IEP team members determine all decisions related to content areas that we discussed before.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9447500-BBF0-7B93-F061-088641A02C92}"/>
              </a:ext>
            </a:extLst>
          </p:cNvPr>
          <p:cNvSpPr>
            <a:spLocks noGrp="1" noRot="1" noChangeAspect="1" noChangeArrowheads="1" noTextEdit="1"/>
          </p:cNvSpPr>
          <p:nvPr>
            <p:ph type="sldImg"/>
          </p:nvPr>
        </p:nvSpPr>
        <p:spPr>
          <a:ln/>
        </p:spPr>
      </p:sp>
      <p:sp>
        <p:nvSpPr>
          <p:cNvPr id="31747" name="Slide Number Placeholder 3">
            <a:extLst>
              <a:ext uri="{FF2B5EF4-FFF2-40B4-BE49-F238E27FC236}">
                <a16:creationId xmlns:a16="http://schemas.microsoft.com/office/drawing/2014/main" id="{22373FE8-1AFB-B606-0950-BF14FB71B78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33425" indent="-280988" defTabSz="9255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0300"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84325"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36763"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4939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511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83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655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DBC1F0E-62F2-4972-AF64-6076A55354C8}" type="slidenum">
              <a:rPr lang="en-US" altLang="en-US" smtClean="0"/>
              <a:pPr>
                <a:spcBef>
                  <a:spcPct val="0"/>
                </a:spcBef>
              </a:pPr>
              <a:t>11</a:t>
            </a:fld>
            <a:endParaRPr lang="en-US" altLang="en-US"/>
          </a:p>
        </p:txBody>
      </p:sp>
      <p:sp>
        <p:nvSpPr>
          <p:cNvPr id="31748" name="Notes Placeholder 1">
            <a:extLst>
              <a:ext uri="{FF2B5EF4-FFF2-40B4-BE49-F238E27FC236}">
                <a16:creationId xmlns:a16="http://schemas.microsoft.com/office/drawing/2014/main" id="{2B10452A-8392-485B-FF94-5CF37CA13039}"/>
              </a:ext>
            </a:extLst>
          </p:cNvPr>
          <p:cNvSpPr>
            <a:spLocks noGrp="1" noChangeArrowheads="1"/>
          </p:cNvSpPr>
          <p:nvPr/>
        </p:nvSpPr>
        <p:spPr bwMode="auto">
          <a:xfrm>
            <a:off x="944103" y="4293496"/>
            <a:ext cx="5214272" cy="406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4" tIns="46557" rIns="93114" bIns="46557"/>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749" name="Notes Placeholder 1">
            <a:extLst>
              <a:ext uri="{FF2B5EF4-FFF2-40B4-BE49-F238E27FC236}">
                <a16:creationId xmlns:a16="http://schemas.microsoft.com/office/drawing/2014/main" id="{657CBF59-FC08-DE57-45A5-6ABB79DB23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Nissan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503757C-9905-D2EC-B46D-C46D75EA4FBE}"/>
              </a:ext>
            </a:extLst>
          </p:cNvPr>
          <p:cNvSpPr>
            <a:spLocks noGrp="1" noRot="1" noChangeAspect="1" noChangeArrowheads="1" noTextEdit="1"/>
          </p:cNvSpPr>
          <p:nvPr>
            <p:ph type="sldImg"/>
          </p:nvPr>
        </p:nvSpPr>
        <p:spPr>
          <a:xfrm>
            <a:off x="2797175" y="15875"/>
            <a:ext cx="1665288" cy="1249363"/>
          </a:xfrm>
          <a:solidFill>
            <a:srgbClr val="FFFFFF"/>
          </a:solidFill>
          <a:ln/>
        </p:spPr>
      </p:sp>
      <p:sp>
        <p:nvSpPr>
          <p:cNvPr id="33795" name="Rectangle 3">
            <a:extLst>
              <a:ext uri="{FF2B5EF4-FFF2-40B4-BE49-F238E27FC236}">
                <a16:creationId xmlns:a16="http://schemas.microsoft.com/office/drawing/2014/main" id="{DA023CBC-8877-B5CB-5D5B-A4D1BE74E04E}"/>
              </a:ext>
            </a:extLst>
          </p:cNvPr>
          <p:cNvSpPr>
            <a:spLocks noGrp="1" noChangeArrowheads="1"/>
          </p:cNvSpPr>
          <p:nvPr>
            <p:ph type="body" idx="1"/>
          </p:nvPr>
        </p:nvSpPr>
        <p:spPr>
          <a:xfrm>
            <a:off x="186569" y="1208415"/>
            <a:ext cx="6729338" cy="7429506"/>
          </a:xfrm>
          <a:solidFill>
            <a:srgbClr val="FFFFFF"/>
          </a:solidFill>
          <a:ln>
            <a:solidFill>
              <a:srgbClr val="000000"/>
            </a:solidFill>
            <a:miter lim="800000"/>
            <a:headEnd/>
            <a:tailEnd/>
          </a:ln>
        </p:spPr>
        <p:txBody>
          <a:bodyPr/>
          <a:lstStyle/>
          <a:p>
            <a:pPr>
              <a:spcBef>
                <a:spcPct val="0"/>
              </a:spcBef>
            </a:pPr>
            <a:r>
              <a:rPr lang="en-US" altLang="en-US" sz="1600" b="1">
                <a:latin typeface="Arial" panose="020B0604020202020204" pitchFamily="34" charset="0"/>
                <a:ea typeface="ＭＳ Ｐゴシック" panose="020B0600070205080204" pitchFamily="34" charset="-128"/>
              </a:rPr>
              <a:t>COURTNEY SLIDE</a:t>
            </a:r>
          </a:p>
          <a:p>
            <a:pPr>
              <a:spcBef>
                <a:spcPct val="0"/>
              </a:spcBef>
            </a:pPr>
            <a:endParaRPr lang="en-US" altLang="en-US" sz="1600" b="1">
              <a:latin typeface="Arial" panose="020B0604020202020204" pitchFamily="34" charset="0"/>
              <a:ea typeface="ＭＳ Ｐゴシック" panose="020B0600070205080204" pitchFamily="34" charset="-128"/>
            </a:endParaRPr>
          </a:p>
          <a:p>
            <a:pPr>
              <a:spcBef>
                <a:spcPct val="0"/>
              </a:spcBef>
              <a:buFontTx/>
              <a:buChar char="•"/>
            </a:pPr>
            <a:r>
              <a:rPr lang="en-US" altLang="en-US" sz="1600" b="1">
                <a:latin typeface="Arial" panose="020B0604020202020204" pitchFamily="34" charset="0"/>
                <a:ea typeface="ＭＳ Ｐゴシック" panose="020B0600070205080204" pitchFamily="34" charset="-128"/>
              </a:rPr>
              <a:t>In mediation, a trained impartial person, a mediator from the WSEMS roster of neutrals, facilitates discussion and helps parties reach their own agreement.</a:t>
            </a:r>
          </a:p>
          <a:p>
            <a:pPr>
              <a:spcBef>
                <a:spcPct val="0"/>
              </a:spcBef>
              <a:buFontTx/>
              <a:buChar char="•"/>
            </a:pPr>
            <a:r>
              <a:rPr lang="en-US" altLang="en-US" sz="1600" b="1">
                <a:latin typeface="Arial" panose="020B0604020202020204" pitchFamily="34" charset="0"/>
                <a:ea typeface="ＭＳ Ｐゴシック" panose="020B0600070205080204" pitchFamily="34" charset="-128"/>
              </a:rPr>
              <a:t>Since IDEA 1997, mediation is the dispute resolution option required by federal and state laws to be available for FREE to schools &amp; parents</a:t>
            </a:r>
          </a:p>
          <a:p>
            <a:pPr>
              <a:buFontTx/>
              <a:buChar char="•"/>
            </a:pPr>
            <a:r>
              <a:rPr lang="en-US" altLang="en-US" sz="1600" b="1">
                <a:latin typeface="Arial" panose="020B0604020202020204" pitchFamily="34" charset="0"/>
                <a:ea typeface="ＭＳ Ｐゴシック" panose="020B0600070205080204" pitchFamily="34" charset="-128"/>
              </a:rPr>
              <a:t>We have provided you with our </a:t>
            </a:r>
            <a:r>
              <a:rPr lang="en-US" altLang="en-US" sz="1600" b="1">
                <a:solidFill>
                  <a:srgbClr val="FF0000"/>
                </a:solidFill>
                <a:latin typeface="Arial" panose="020B0604020202020204" pitchFamily="34" charset="0"/>
                <a:ea typeface="ＭＳ Ｐゴシック" panose="020B0600070205080204" pitchFamily="34" charset="-128"/>
              </a:rPr>
              <a:t>WSEMS Mediation Manual. </a:t>
            </a:r>
          </a:p>
          <a:p>
            <a:pPr lvl="1">
              <a:spcBef>
                <a:spcPct val="0"/>
              </a:spcBef>
              <a:buFontTx/>
              <a:buChar char="•"/>
            </a:pPr>
            <a:r>
              <a:rPr lang="en-US" altLang="en-US" sz="1600" b="1">
                <a:latin typeface="Arial" panose="020B0604020202020204" pitchFamily="34" charset="0"/>
                <a:ea typeface="ＭＳ Ｐゴシック" panose="020B0600070205080204" pitchFamily="34" charset="-128"/>
              </a:rPr>
              <a:t>The manual includes an overview of process, and three sections – the parents (p.10-23); the school representative, and atty/advoc (p.37-43) </a:t>
            </a:r>
          </a:p>
          <a:p>
            <a:pPr lvl="1">
              <a:spcBef>
                <a:spcPct val="0"/>
              </a:spcBef>
              <a:buFontTx/>
              <a:buChar char="•"/>
            </a:pPr>
            <a:r>
              <a:rPr lang="en-US" altLang="en-US" sz="1600" b="1">
                <a:latin typeface="Arial" panose="020B0604020202020204" pitchFamily="34" charset="0"/>
                <a:ea typeface="ＭＳ Ｐゴシック" panose="020B0600070205080204" pitchFamily="34" charset="-128"/>
              </a:rPr>
              <a:t>The manual is helpful to all individuals considering mediation as it provides ideas, forms, and techniques useful in preparing for mediation</a:t>
            </a:r>
            <a:r>
              <a:rPr lang="en-US" altLang="en-US" sz="1600">
                <a:latin typeface="Arial" panose="020B0604020202020204" pitchFamily="34" charset="0"/>
                <a:ea typeface="ＭＳ Ｐゴシック" panose="020B0600070205080204" pitchFamily="34" charset="-128"/>
              </a:rPr>
              <a:t> </a:t>
            </a:r>
          </a:p>
          <a:p>
            <a:pPr>
              <a:spcBef>
                <a:spcPct val="0"/>
              </a:spcBef>
            </a:pPr>
            <a:r>
              <a:rPr lang="en-US" altLang="en-US" sz="1600" b="1">
                <a:latin typeface="Arial" panose="020B0604020202020204" pitchFamily="34" charset="0"/>
                <a:ea typeface="ＭＳ Ｐゴシック" panose="020B0600070205080204" pitchFamily="34" charset="-128"/>
              </a:rPr>
              <a:t>Confidentiality is another hallmark of the Mediation process and accordingly there are Confidentiality provisions are in both federal &amp; state laws and are important to participants because they feel they can share more and discuss different options if the process is confidential.  The mediator may not be called to testify in any future civil proceeding.</a:t>
            </a:r>
          </a:p>
          <a:p>
            <a:pPr>
              <a:spcBef>
                <a:spcPct val="0"/>
              </a:spcBef>
            </a:pPr>
            <a:r>
              <a:rPr lang="en-US" altLang="ja-JP" sz="1600" b="1">
                <a:latin typeface="Arial" panose="020B0604020202020204" pitchFamily="34" charset="0"/>
                <a:ea typeface="ＭＳ Ｐゴシック" panose="020B0600070205080204" pitchFamily="34" charset="-128"/>
              </a:rPr>
              <a:t>Further, unlike some other states, WSEMS , through its stakeholder council, decided that even the names of the parents and school districts would not be shared as part of the data provided to DPI or any other agency.  WSEMS shares with DPI and the public  the number of requests, the number who declined to use the service, the number of agreements reached</a:t>
            </a:r>
            <a:r>
              <a:rPr lang="en-US" altLang="ja-JP" sz="1600">
                <a:latin typeface="Arial" panose="020B0604020202020204" pitchFamily="34" charset="0"/>
                <a:ea typeface="ＭＳ Ｐゴシック" panose="020B0600070205080204" pitchFamily="34" charset="-128"/>
              </a:rPr>
              <a:t>. </a:t>
            </a:r>
            <a:r>
              <a:rPr lang="en-US" altLang="ja-JP" sz="1600" b="1">
                <a:latin typeface="Arial" panose="020B0604020202020204" pitchFamily="34" charset="0"/>
                <a:ea typeface="ＭＳ Ｐゴシック" panose="020B0600070205080204" pitchFamily="34" charset="-128"/>
              </a:rPr>
              <a:t>All parties to the mediation</a:t>
            </a:r>
            <a:r>
              <a:rPr lang="en-US" altLang="en-US" sz="1600" b="1">
                <a:latin typeface="Arial" panose="020B0604020202020204" pitchFamily="34" charset="0"/>
                <a:ea typeface="ＭＳ Ｐゴシック" panose="020B0600070205080204" pitchFamily="34" charset="-128"/>
              </a:rPr>
              <a:t> sign a confidentiality provision before mediation starts </a:t>
            </a:r>
          </a:p>
          <a:p>
            <a:pPr lvl="1">
              <a:spcBef>
                <a:spcPct val="0"/>
              </a:spcBef>
              <a:buFont typeface="Courier New" panose="02070309020205020404" pitchFamily="49" charset="0"/>
              <a:buChar char="o"/>
            </a:pPr>
            <a:r>
              <a:rPr lang="en-US" altLang="en-US" sz="1600" b="1">
                <a:latin typeface="Arial" panose="020B0604020202020204" pitchFamily="34" charset="0"/>
                <a:ea typeface="ＭＳ Ｐゴシック" panose="020B0600070205080204" pitchFamily="34" charset="-128"/>
              </a:rPr>
              <a:t>Discussions in mediation must remain confidential within limits of laws mentioned.  </a:t>
            </a:r>
          </a:p>
          <a:p>
            <a:pPr lvl="1">
              <a:spcBef>
                <a:spcPct val="0"/>
              </a:spcBef>
              <a:buFont typeface="Courier New" panose="02070309020205020404" pitchFamily="49" charset="0"/>
              <a:buChar char="o"/>
            </a:pPr>
            <a:r>
              <a:rPr lang="en-US" altLang="en-US" sz="1600" b="1" u="sng">
                <a:latin typeface="Arial" panose="020B0604020202020204" pitchFamily="34" charset="0"/>
                <a:ea typeface="ＭＳ Ｐゴシック" panose="020B0600070205080204" pitchFamily="34" charset="-128"/>
              </a:rPr>
              <a:t>No records are kept </a:t>
            </a:r>
            <a:r>
              <a:rPr lang="en-US" altLang="en-US" sz="1600" b="1">
                <a:latin typeface="Arial" panose="020B0604020202020204" pitchFamily="34" charset="0"/>
                <a:ea typeface="ＭＳ Ｐゴシック" panose="020B0600070205080204" pitchFamily="34" charset="-128"/>
              </a:rPr>
              <a:t>by the mediator.</a:t>
            </a:r>
          </a:p>
          <a:p>
            <a:pPr lvl="1">
              <a:spcBef>
                <a:spcPct val="0"/>
              </a:spcBef>
              <a:buFont typeface="Courier New" panose="02070309020205020404" pitchFamily="49" charset="0"/>
              <a:buChar char="o"/>
            </a:pPr>
            <a:r>
              <a:rPr lang="en-US" altLang="en-US" sz="1600" b="1">
                <a:latin typeface="Arial" panose="020B0604020202020204" pitchFamily="34" charset="0"/>
                <a:ea typeface="ＭＳ Ｐゴシック" panose="020B0600070205080204" pitchFamily="34" charset="-128"/>
              </a:rPr>
              <a:t>If a mediation agreement is reached –</a:t>
            </a:r>
            <a:r>
              <a:rPr lang="en-US" altLang="ja-JP" sz="1600" b="1">
                <a:latin typeface="Arial" panose="020B0604020202020204" pitchFamily="34" charset="0"/>
                <a:ea typeface="ＭＳ Ｐゴシック" panose="020B0600070205080204" pitchFamily="34" charset="-128"/>
              </a:rPr>
              <a:t>only the parents and the school get a copy (not the mediator, WSEMS or WDPI.)</a:t>
            </a:r>
          </a:p>
          <a:p>
            <a:pPr>
              <a:spcBef>
                <a:spcPct val="0"/>
              </a:spcBef>
              <a:buFontTx/>
              <a:buChar char="•"/>
            </a:pPr>
            <a:r>
              <a:rPr lang="en-US" altLang="en-US" sz="1600" b="1">
                <a:latin typeface="Arial" panose="020B0604020202020204" pitchFamily="34" charset="0"/>
                <a:ea typeface="ＭＳ Ｐゴシック" panose="020B0600070205080204" pitchFamily="34" charset="-128"/>
              </a:rPr>
              <a:t>Clarify – if you have used FIEP process, you can still use Mediation if you think more work needs to be done to resolve the issue.</a:t>
            </a:r>
          </a:p>
          <a:p>
            <a:pPr>
              <a:spcBef>
                <a:spcPct val="0"/>
              </a:spcBef>
            </a:pPr>
            <a:endParaRPr lang="en-US" altLang="en-US" sz="1600" b="1">
              <a:latin typeface="Arial" panose="020B0604020202020204" pitchFamily="34" charset="0"/>
              <a:ea typeface="ＭＳ Ｐゴシック" panose="020B0600070205080204" pitchFamily="34" charset="-128"/>
            </a:endParaRPr>
          </a:p>
          <a:p>
            <a:pPr>
              <a:spcBef>
                <a:spcPct val="0"/>
              </a:spcBef>
              <a:buFontTx/>
              <a:buChar char="•"/>
            </a:pPr>
            <a:endParaRPr lang="en-US" altLang="en-US" sz="1600" b="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427299B-C6B1-FBAE-9B86-EF21B0CEAA18}"/>
              </a:ext>
            </a:extLst>
          </p:cNvPr>
          <p:cNvSpPr>
            <a:spLocks noGrp="1" noRot="1" noChangeAspect="1" noChangeArrowheads="1" noTextEdit="1"/>
          </p:cNvSpPr>
          <p:nvPr>
            <p:ph type="sldImg"/>
          </p:nvPr>
        </p:nvSpPr>
        <p:spPr>
          <a:xfrm>
            <a:off x="1901825" y="179388"/>
            <a:ext cx="2843213" cy="2132012"/>
          </a:xfrm>
          <a:ln/>
        </p:spPr>
      </p:sp>
      <p:sp>
        <p:nvSpPr>
          <p:cNvPr id="35843" name="Rectangle 3">
            <a:extLst>
              <a:ext uri="{FF2B5EF4-FFF2-40B4-BE49-F238E27FC236}">
                <a16:creationId xmlns:a16="http://schemas.microsoft.com/office/drawing/2014/main" id="{1E89F8FF-F0E4-C513-B62D-C05FF3BC9591}"/>
              </a:ext>
            </a:extLst>
          </p:cNvPr>
          <p:cNvSpPr>
            <a:spLocks noGrp="1" noChangeArrowheads="1"/>
          </p:cNvSpPr>
          <p:nvPr>
            <p:ph type="body" idx="1"/>
          </p:nvPr>
        </p:nvSpPr>
        <p:spPr>
          <a:xfrm>
            <a:off x="492155" y="2385962"/>
            <a:ext cx="6118165" cy="59726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b="1">
                <a:latin typeface="Arial" panose="020B0604020202020204" pitchFamily="34" charset="0"/>
                <a:ea typeface="ＭＳ Ｐゴシック" panose="020B0600070205080204" pitchFamily="34" charset="-128"/>
              </a:rPr>
              <a:t>COURTNEY SLIDE</a:t>
            </a:r>
          </a:p>
          <a:p>
            <a:pPr>
              <a:spcBef>
                <a:spcPct val="0"/>
              </a:spcBef>
            </a:pPr>
            <a:endParaRPr lang="en-US" altLang="en-US" sz="1800" b="1">
              <a:latin typeface="Arial" panose="020B0604020202020204" pitchFamily="34" charset="0"/>
              <a:ea typeface="ＭＳ Ｐゴシック" panose="020B0600070205080204" pitchFamily="34" charset="-128"/>
            </a:endParaRPr>
          </a:p>
          <a:p>
            <a:pPr>
              <a:spcBef>
                <a:spcPct val="0"/>
              </a:spcBef>
              <a:buFontTx/>
              <a:buChar char="•"/>
            </a:pPr>
            <a:r>
              <a:rPr lang="en-US" altLang="en-US" sz="1800" b="1">
                <a:latin typeface="Arial" panose="020B0604020202020204" pitchFamily="34" charset="0"/>
                <a:ea typeface="ＭＳ Ｐゴシック" panose="020B0600070205080204" pitchFamily="34" charset="-128"/>
              </a:rPr>
              <a:t>Mediation is best used when: </a:t>
            </a:r>
          </a:p>
          <a:p>
            <a:pPr marL="619125" lvl="1" indent="-166688">
              <a:spcBef>
                <a:spcPct val="0"/>
              </a:spcBef>
              <a:buFontTx/>
              <a:buChar char="•"/>
            </a:pPr>
            <a:r>
              <a:rPr lang="en-US" altLang="en-US" sz="1800" b="1">
                <a:latin typeface="Arial" panose="020B0604020202020204" pitchFamily="34" charset="0"/>
                <a:ea typeface="ＭＳ Ｐゴシック" panose="020B0600070205080204" pitchFamily="34" charset="-128"/>
              </a:rPr>
              <a:t>help is needed to settle a specific dispute</a:t>
            </a:r>
          </a:p>
          <a:p>
            <a:pPr marL="619125" lvl="1" indent="-166688">
              <a:spcBef>
                <a:spcPct val="0"/>
              </a:spcBef>
              <a:buFontTx/>
              <a:buChar char="•"/>
            </a:pPr>
            <a:r>
              <a:rPr lang="en-US" altLang="en-US" sz="1800" b="1">
                <a:latin typeface="Arial" panose="020B0604020202020204" pitchFamily="34" charset="0"/>
                <a:ea typeface="ＭＳ Ｐゴシック" panose="020B0600070205080204" pitchFamily="34" charset="-128"/>
              </a:rPr>
              <a:t>communication between the parties is not or has not been constructive and productive in the past </a:t>
            </a:r>
          </a:p>
          <a:p>
            <a:pPr marL="619125" lvl="1" indent="-166688">
              <a:spcBef>
                <a:spcPct val="0"/>
              </a:spcBef>
              <a:buFontTx/>
              <a:buChar char="•"/>
            </a:pPr>
            <a:r>
              <a:rPr lang="en-US" altLang="en-US" sz="1800" b="1">
                <a:latin typeface="Arial" panose="020B0604020202020204" pitchFamily="34" charset="0"/>
                <a:ea typeface="ＭＳ Ｐゴシック" panose="020B0600070205080204" pitchFamily="34" charset="-128"/>
              </a:rPr>
              <a:t>when Impasse has been reached (i.e., discussion has hit a </a:t>
            </a:r>
            <a:r>
              <a:rPr lang="ja-JP" altLang="en-US" sz="1800" b="1">
                <a:latin typeface="Arial" panose="020B0604020202020204" pitchFamily="34" charset="0"/>
                <a:ea typeface="ＭＳ Ｐゴシック" panose="020B0600070205080204" pitchFamily="34" charset="-128"/>
              </a:rPr>
              <a:t>“</a:t>
            </a:r>
            <a:r>
              <a:rPr lang="en-US" altLang="ja-JP" sz="1800" b="1">
                <a:latin typeface="Arial" panose="020B0604020202020204" pitchFamily="34" charset="0"/>
                <a:ea typeface="ＭＳ Ｐゴシック" panose="020B0600070205080204" pitchFamily="34" charset="-128"/>
              </a:rPr>
              <a:t>brick wall</a:t>
            </a:r>
            <a:r>
              <a:rPr lang="ja-JP" altLang="en-US" sz="1800" b="1">
                <a:latin typeface="Arial" panose="020B0604020202020204" pitchFamily="34" charset="0"/>
                <a:ea typeface="ＭＳ Ｐゴシック" panose="020B0600070205080204" pitchFamily="34" charset="-128"/>
              </a:rPr>
              <a:t>”</a:t>
            </a:r>
            <a:r>
              <a:rPr lang="en-US" altLang="ja-JP" sz="1800" b="1">
                <a:latin typeface="Arial" panose="020B0604020202020204" pitchFamily="34" charset="0"/>
                <a:ea typeface="ＭＳ Ｐゴシック" panose="020B0600070205080204" pitchFamily="34" charset="-128"/>
              </a:rPr>
              <a:t>, no movement forward), or when there is a strong history of dispute between parents &amp; school.</a:t>
            </a:r>
          </a:p>
          <a:p>
            <a:pPr marL="619125" lvl="1" indent="-166688">
              <a:spcBef>
                <a:spcPct val="0"/>
              </a:spcBef>
              <a:buFontTx/>
              <a:buChar char="•"/>
            </a:pPr>
            <a:r>
              <a:rPr lang="en-US" altLang="ja-JP" sz="1800" b="1">
                <a:latin typeface="Arial" panose="020B0604020202020204" pitchFamily="34" charset="0"/>
                <a:ea typeface="ＭＳ Ｐゴシック" panose="020B0600070205080204" pitchFamily="34" charset="-128"/>
              </a:rPr>
              <a:t>It is important to note that a referral for special education must have been made for a case to be eligible for mediation</a:t>
            </a:r>
          </a:p>
          <a:p>
            <a:pPr marL="619125" lvl="1" indent="-166688">
              <a:spcBef>
                <a:spcPct val="0"/>
              </a:spcBef>
              <a:buFontTx/>
              <a:buChar char="•"/>
            </a:pPr>
            <a:r>
              <a:rPr lang="en-US" altLang="ja-JP" sz="1800" b="1">
                <a:latin typeface="Arial" panose="020B0604020202020204" pitchFamily="34" charset="0"/>
                <a:ea typeface="ＭＳ Ｐゴシック" panose="020B0600070205080204" pitchFamily="34" charset="-128"/>
              </a:rPr>
              <a:t>Other reasons for mediation:</a:t>
            </a:r>
          </a:p>
          <a:p>
            <a:pPr marL="619125" lvl="1" indent="-166688">
              <a:spcBef>
                <a:spcPct val="0"/>
              </a:spcBef>
              <a:buClr>
                <a:schemeClr val="tx2"/>
              </a:buClr>
              <a:buSzPct val="130000"/>
              <a:buFont typeface="Wingdings" panose="05000000000000000000" pitchFamily="2" charset="2"/>
              <a:buChar char="ü"/>
            </a:pPr>
            <a:r>
              <a:rPr lang="en-US" altLang="en-US" sz="1800" b="1">
                <a:latin typeface="Arial" panose="020B0604020202020204" pitchFamily="34" charset="0"/>
                <a:ea typeface="ＭＳ Ｐゴシック" panose="020B0600070205080204" pitchFamily="34" charset="-128"/>
              </a:rPr>
              <a:t>The possibility for creative, flexible solutions</a:t>
            </a:r>
          </a:p>
          <a:p>
            <a:pPr marL="619125" lvl="1" indent="-166688">
              <a:spcBef>
                <a:spcPct val="0"/>
              </a:spcBef>
              <a:buClr>
                <a:schemeClr val="tx2"/>
              </a:buClr>
              <a:buSzPct val="130000"/>
              <a:buFont typeface="Wingdings" panose="05000000000000000000" pitchFamily="2" charset="2"/>
              <a:buChar char="ü"/>
            </a:pPr>
            <a:r>
              <a:rPr lang="en-US" altLang="en-US" sz="1800" b="1">
                <a:latin typeface="Arial" panose="020B0604020202020204" pitchFamily="34" charset="0"/>
                <a:ea typeface="ＭＳ Ｐゴシック" panose="020B0600070205080204" pitchFamily="34" charset="-128"/>
              </a:rPr>
              <a:t>Forward-looking process )focus on the future)</a:t>
            </a:r>
          </a:p>
          <a:p>
            <a:pPr marL="619125" lvl="1" indent="-166688">
              <a:spcBef>
                <a:spcPct val="0"/>
              </a:spcBef>
              <a:buClr>
                <a:schemeClr val="tx2"/>
              </a:buClr>
              <a:buSzPct val="130000"/>
              <a:buFont typeface="Wingdings" panose="05000000000000000000" pitchFamily="2" charset="2"/>
              <a:buChar char="ü"/>
            </a:pPr>
            <a:r>
              <a:rPr lang="en-US" altLang="en-US" sz="1800" b="1">
                <a:latin typeface="Arial" panose="020B0604020202020204" pitchFamily="34" charset="0"/>
                <a:ea typeface="ＭＳ Ｐゴシック" panose="020B0600070205080204" pitchFamily="34" charset="-128"/>
              </a:rPr>
              <a:t>Cost savings(resolve quickly, avoid time/expense of preparing for/participating in due process hearing</a:t>
            </a:r>
          </a:p>
          <a:p>
            <a:pPr marL="619125" lvl="1" indent="-166688">
              <a:spcBef>
                <a:spcPct val="0"/>
              </a:spcBef>
              <a:buClr>
                <a:schemeClr val="tx2"/>
              </a:buClr>
              <a:buSzPct val="130000"/>
              <a:buFont typeface="Wingdings" panose="05000000000000000000" pitchFamily="2" charset="2"/>
              <a:buChar char="ü"/>
            </a:pPr>
            <a:r>
              <a:rPr lang="en-US" altLang="en-US" sz="1800" b="1">
                <a:latin typeface="Arial" panose="020B0604020202020204" pitchFamily="34" charset="0"/>
                <a:ea typeface="ＭＳ Ｐゴシック" panose="020B0600070205080204" pitchFamily="34" charset="-128"/>
              </a:rPr>
              <a:t>The parties are the decision makers</a:t>
            </a:r>
          </a:p>
          <a:p>
            <a:pPr marL="619125" lvl="1" indent="-166688">
              <a:spcBef>
                <a:spcPct val="0"/>
              </a:spcBef>
              <a:buClr>
                <a:schemeClr val="tx2"/>
              </a:buClr>
              <a:buSzPct val="130000"/>
              <a:buFont typeface="Wingdings" panose="05000000000000000000" pitchFamily="2" charset="2"/>
              <a:buChar char="ü"/>
            </a:pPr>
            <a:r>
              <a:rPr lang="en-US" altLang="en-US" sz="1800" b="1">
                <a:latin typeface="Arial" panose="020B0604020202020204" pitchFamily="34" charset="0"/>
                <a:ea typeface="ＭＳ Ｐゴシック" panose="020B0600070205080204" pitchFamily="34" charset="-128"/>
              </a:rPr>
              <a:t>The chance to preserve good relationship</a:t>
            </a:r>
          </a:p>
          <a:p>
            <a:pPr>
              <a:spcBef>
                <a:spcPct val="0"/>
              </a:spcBef>
              <a:buFontTx/>
              <a:buChar char="•"/>
            </a:pPr>
            <a:r>
              <a:rPr lang="en-US" altLang="en-US" sz="1800" b="1">
                <a:latin typeface="Arial" panose="020B0604020202020204" pitchFamily="34" charset="0"/>
                <a:ea typeface="ＭＳ Ｐゴシック" panose="020B0600070205080204" pitchFamily="34" charset="-128"/>
              </a:rPr>
              <a:t>Perhaps most significant impact of mediation is establishment of a collaborative partnership that not only helps in resolving the present dispute, but also provides parents and schools with a framework to resolve future disputes.  In addition, every step of the mediation process  is voluntary.  You only participate if you want to; you can stop any time you want to.  If a parent requests mediation, the school does not have to agree &amp; vice-versa. And, no one other than Jane Burns knows which parent/schools or even which school districts request mediation. </a:t>
            </a:r>
          </a:p>
          <a:p>
            <a:pPr>
              <a:spcBef>
                <a:spcPct val="0"/>
              </a:spcBef>
            </a:pPr>
            <a:endParaRPr lang="en-US" altLang="en-US" sz="1800" b="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47CDAB0-100E-F24E-0BDD-C2D8700E545E}"/>
              </a:ext>
            </a:extLst>
          </p:cNvPr>
          <p:cNvSpPr>
            <a:spLocks noGrp="1" noRot="1" noChangeAspect="1" noChangeArrowheads="1" noTextEdit="1"/>
          </p:cNvSpPr>
          <p:nvPr>
            <p:ph type="sldImg"/>
          </p:nvPr>
        </p:nvSpPr>
        <p:spPr>
          <a:xfrm>
            <a:off x="2665413" y="106363"/>
            <a:ext cx="1468437" cy="1101725"/>
          </a:xfrm>
          <a:ln/>
        </p:spPr>
      </p:sp>
      <p:sp>
        <p:nvSpPr>
          <p:cNvPr id="37891" name="Rectangle 3">
            <a:extLst>
              <a:ext uri="{FF2B5EF4-FFF2-40B4-BE49-F238E27FC236}">
                <a16:creationId xmlns:a16="http://schemas.microsoft.com/office/drawing/2014/main" id="{26CD760A-D737-0ADF-FD3D-F4E428968470}"/>
              </a:ext>
            </a:extLst>
          </p:cNvPr>
          <p:cNvSpPr>
            <a:spLocks noGrp="1" noChangeArrowheads="1"/>
          </p:cNvSpPr>
          <p:nvPr>
            <p:ph type="body" idx="1"/>
          </p:nvPr>
        </p:nvSpPr>
        <p:spPr>
          <a:xfrm>
            <a:off x="109368" y="1135878"/>
            <a:ext cx="6883739" cy="7648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600" b="1">
                <a:latin typeface="Arial" panose="020B0604020202020204" pitchFamily="34" charset="0"/>
                <a:ea typeface="ＭＳ Ｐゴシック" panose="020B0600070205080204" pitchFamily="34" charset="-128"/>
              </a:rPr>
              <a:t>COURTNEY SLIDE</a:t>
            </a:r>
          </a:p>
          <a:p>
            <a:pPr eaLnBrk="1" hangingPunct="1">
              <a:spcBef>
                <a:spcPct val="0"/>
              </a:spcBef>
            </a:pPr>
            <a:endParaRPr lang="en-US" altLang="en-US" sz="1600" b="1">
              <a:latin typeface="Arial" panose="020B0604020202020204" pitchFamily="34" charset="0"/>
              <a:ea typeface="ＭＳ Ｐゴシック" panose="020B0600070205080204" pitchFamily="34" charset="-128"/>
            </a:endParaRPr>
          </a:p>
          <a:p>
            <a:pPr eaLnBrk="1" hangingPunct="1">
              <a:spcBef>
                <a:spcPct val="0"/>
              </a:spcBef>
              <a:buFontTx/>
              <a:buChar char="•"/>
            </a:pPr>
            <a:r>
              <a:rPr lang="en-US" altLang="en-US" sz="1600" b="1">
                <a:latin typeface="Arial" panose="020B0604020202020204" pitchFamily="34" charset="0"/>
                <a:ea typeface="ＭＳ Ｐゴシック" panose="020B0600070205080204" pitchFamily="34" charset="-128"/>
              </a:rPr>
              <a:t>Request for mediation must be in writing and sent to the WSEMS office</a:t>
            </a:r>
          </a:p>
          <a:p>
            <a:pPr lvl="1" eaLnBrk="1" hangingPunct="1">
              <a:spcBef>
                <a:spcPct val="0"/>
              </a:spcBef>
              <a:buFontTx/>
              <a:buChar char="•"/>
            </a:pPr>
            <a:r>
              <a:rPr lang="en-US" altLang="en-US" sz="1600" b="1">
                <a:latin typeface="Arial" panose="020B0604020202020204" pitchFamily="34" charset="0"/>
                <a:ea typeface="ＭＳ Ｐゴシック" panose="020B0600070205080204" pitchFamily="34" charset="-128"/>
              </a:rPr>
              <a:t>Usually the quickest </a:t>
            </a:r>
            <a:r>
              <a:rPr lang="en-US" altLang="en-US" b="1">
                <a:latin typeface="Arial" panose="020B0604020202020204" pitchFamily="34" charset="0"/>
                <a:ea typeface="ＭＳ Ｐゴシック" panose="020B0600070205080204" pitchFamily="34" charset="-128"/>
              </a:rPr>
              <a:t>way to get to mediation is through a </a:t>
            </a:r>
            <a:r>
              <a:rPr lang="en-US" altLang="en-US" sz="1600" b="1">
                <a:latin typeface="Arial" panose="020B0604020202020204" pitchFamily="34" charset="0"/>
                <a:ea typeface="ＭＳ Ｐゴシック" panose="020B0600070205080204" pitchFamily="34" charset="-128"/>
              </a:rPr>
              <a:t>joint request. Both the parents and school sign the request  form; but the process can start with just one signature.  A single request takes longer  because Jane needs to follow up with the other party to get the 2</a:t>
            </a:r>
            <a:r>
              <a:rPr lang="en-US" altLang="en-US" sz="1600" b="1" baseline="30000">
                <a:latin typeface="Arial" panose="020B0604020202020204" pitchFamily="34" charset="0"/>
                <a:ea typeface="ＭＳ Ｐゴシック" panose="020B0600070205080204" pitchFamily="34" charset="-128"/>
              </a:rPr>
              <a:t>nd</a:t>
            </a:r>
            <a:r>
              <a:rPr lang="en-US" altLang="en-US" sz="1600" b="1">
                <a:latin typeface="Arial" panose="020B0604020202020204" pitchFamily="34" charset="0"/>
                <a:ea typeface="ＭＳ Ｐゴシック" panose="020B0600070205080204" pitchFamily="34" charset="-128"/>
              </a:rPr>
              <a:t> signature. </a:t>
            </a:r>
          </a:p>
          <a:p>
            <a:pPr lvl="1" eaLnBrk="1" hangingPunct="1">
              <a:spcBef>
                <a:spcPct val="0"/>
              </a:spcBef>
              <a:buFontTx/>
              <a:buChar char="-"/>
            </a:pPr>
            <a:r>
              <a:rPr lang="en-US" altLang="en-US" sz="1600" b="1">
                <a:latin typeface="Arial" panose="020B0604020202020204" pitchFamily="34" charset="0"/>
                <a:ea typeface="ＭＳ Ｐゴシック" panose="020B0600070205080204" pitchFamily="34" charset="-128"/>
              </a:rPr>
              <a:t>Use Request Form (</a:t>
            </a:r>
            <a:r>
              <a:rPr lang="en-US" altLang="en-US" sz="1600" b="1">
                <a:solidFill>
                  <a:srgbClr val="FF0000"/>
                </a:solidFill>
                <a:latin typeface="Arial" panose="020B0604020202020204" pitchFamily="34" charset="0"/>
                <a:ea typeface="ＭＳ Ｐゴシック" panose="020B0600070205080204" pitchFamily="34" charset="-128"/>
              </a:rPr>
              <a:t>Mediation Manual – Appdx H); </a:t>
            </a:r>
          </a:p>
          <a:p>
            <a:pPr lvl="1" eaLnBrk="1" hangingPunct="1">
              <a:spcBef>
                <a:spcPct val="0"/>
              </a:spcBef>
              <a:buFontTx/>
              <a:buChar char="-"/>
            </a:pPr>
            <a:r>
              <a:rPr lang="en-US" altLang="en-US" sz="1600" b="1">
                <a:latin typeface="Arial" panose="020B0604020202020204" pitchFamily="34" charset="0"/>
                <a:ea typeface="ＭＳ Ｐゴシック" panose="020B0600070205080204" pitchFamily="34" charset="-128"/>
              </a:rPr>
              <a:t>There is a small space in which to briefly describe the dispute (for example, “transportation issues”)</a:t>
            </a:r>
          </a:p>
          <a:p>
            <a:pPr>
              <a:spcBef>
                <a:spcPct val="0"/>
              </a:spcBef>
            </a:pPr>
            <a:r>
              <a:rPr lang="en-US" altLang="en-US" sz="1600" b="1">
                <a:latin typeface="Arial" panose="020B0604020202020204" pitchFamily="34" charset="0"/>
                <a:ea typeface="ＭＳ Ｐゴシック" panose="020B0600070205080204" pitchFamily="34" charset="-128"/>
              </a:rPr>
              <a:t>Scheduling</a:t>
            </a:r>
            <a:r>
              <a:rPr lang="en-US" altLang="en-US" sz="1600">
                <a:latin typeface="Arial" panose="020B0604020202020204" pitchFamily="34" charset="0"/>
                <a:ea typeface="ＭＳ Ｐゴシック" panose="020B0600070205080204" pitchFamily="34" charset="-128"/>
              </a:rPr>
              <a:t> </a:t>
            </a:r>
            <a:r>
              <a:rPr lang="en-US" altLang="en-US" sz="1600" b="1">
                <a:latin typeface="Arial" panose="020B0604020202020204" pitchFamily="34" charset="0"/>
                <a:ea typeface="ＭＳ Ｐゴシック" panose="020B0600070205080204" pitchFamily="34" charset="-128"/>
              </a:rPr>
              <a:t>– Mediation will be scheduled within 21 days. </a:t>
            </a:r>
          </a:p>
          <a:p>
            <a:pPr>
              <a:spcBef>
                <a:spcPct val="0"/>
              </a:spcBef>
              <a:buFontTx/>
              <a:buChar char="•"/>
            </a:pPr>
            <a:r>
              <a:rPr lang="en-US" altLang="en-US" sz="1600" b="1">
                <a:latin typeface="Arial" panose="020B0604020202020204" pitchFamily="34" charset="0"/>
                <a:ea typeface="ＭＳ Ｐゴシック" panose="020B0600070205080204" pitchFamily="34" charset="-128"/>
              </a:rPr>
              <a:t>The mediator works with parents &amp; schools to schedule the mediation session for a date  and location convenient to both (i.e., so everyone can feel comfortable, safe environment – as public library, community center, bank, school)</a:t>
            </a:r>
          </a:p>
          <a:p>
            <a:pPr>
              <a:spcBef>
                <a:spcPct val="0"/>
              </a:spcBef>
              <a:buFontTx/>
              <a:buChar char="•"/>
            </a:pPr>
            <a:r>
              <a:rPr lang="en-US" altLang="ja-JP" sz="1600" b="1">
                <a:latin typeface="Arial" panose="020B0604020202020204" pitchFamily="34" charset="0"/>
                <a:ea typeface="ＭＳ Ｐゴシック" panose="020B0600070205080204" pitchFamily="34" charset="-128"/>
              </a:rPr>
              <a:t> Mediation usually takes part of a day and some parties may need an additional session if the issues are very complex. However the average is 4 ½ hours. </a:t>
            </a:r>
            <a:r>
              <a:rPr lang="en-US" altLang="en-US" sz="1600" b="1">
                <a:latin typeface="Arial" panose="020B0604020202020204" pitchFamily="34" charset="0"/>
                <a:ea typeface="ＭＳ Ｐゴシック" panose="020B0600070205080204" pitchFamily="34" charset="-128"/>
              </a:rPr>
              <a:t>When setting up the mediation session, the mediator generally asks the parties to agree on how much time they have available to meet.  This may be a few hours or all day, depending on what the parties decide.</a:t>
            </a:r>
          </a:p>
          <a:p>
            <a:pPr eaLnBrk="1" hangingPunct="1">
              <a:spcBef>
                <a:spcPct val="0"/>
              </a:spcBef>
            </a:pPr>
            <a:r>
              <a:rPr lang="en-US" altLang="en-US" sz="1600" b="1">
                <a:latin typeface="Arial" panose="020B0604020202020204" pitchFamily="34" charset="0"/>
                <a:ea typeface="ＭＳ Ｐゴシック" panose="020B0600070205080204" pitchFamily="34" charset="-128"/>
              </a:rPr>
              <a:t> Once both parties agree to participate in mediation, the next step is for them to both agree on which mediator to use. </a:t>
            </a:r>
          </a:p>
          <a:p>
            <a:pPr>
              <a:spcBef>
                <a:spcPct val="0"/>
              </a:spcBef>
            </a:pPr>
            <a:endParaRPr lang="en-US" altLang="ja-JP" b="1">
              <a:latin typeface="Arial" panose="020B0604020202020204" pitchFamily="34" charset="0"/>
              <a:ea typeface="ＭＳ Ｐゴシック" panose="020B0600070205080204" pitchFamily="34" charset="-128"/>
            </a:endParaRPr>
          </a:p>
          <a:p>
            <a:pPr eaLnBrk="1" hangingPunct="1"/>
            <a:endParaRPr lang="en-US" altLang="en-US" sz="1600" b="1">
              <a:solidFill>
                <a:srgbClr val="FF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729176D-5AD6-844B-7EB8-97CF048C300A}"/>
              </a:ext>
            </a:extLst>
          </p:cNvPr>
          <p:cNvSpPr>
            <a:spLocks noGrp="1" noRot="1" noChangeAspect="1" noChangeArrowheads="1" noTextEdit="1"/>
          </p:cNvSpPr>
          <p:nvPr>
            <p:ph type="sldImg"/>
          </p:nvPr>
        </p:nvSpPr>
        <p:spPr>
          <a:xfrm>
            <a:off x="2003425" y="400050"/>
            <a:ext cx="2843213" cy="2132013"/>
          </a:xfrm>
          <a:ln/>
        </p:spPr>
      </p:sp>
      <p:sp>
        <p:nvSpPr>
          <p:cNvPr id="39939" name="Notes Placeholder 2">
            <a:extLst>
              <a:ext uri="{FF2B5EF4-FFF2-40B4-BE49-F238E27FC236}">
                <a16:creationId xmlns:a16="http://schemas.microsoft.com/office/drawing/2014/main" id="{DA99A781-CFD8-9823-2551-9237D6C14782}"/>
              </a:ext>
            </a:extLst>
          </p:cNvPr>
          <p:cNvSpPr>
            <a:spLocks noGrp="1"/>
          </p:cNvSpPr>
          <p:nvPr>
            <p:ph type="body" idx="1"/>
          </p:nvPr>
        </p:nvSpPr>
        <p:spPr>
          <a:xfrm>
            <a:off x="569356" y="2679191"/>
            <a:ext cx="6040964" cy="56793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b="1">
                <a:latin typeface="Arial" panose="020B0604020202020204" pitchFamily="34" charset="0"/>
                <a:ea typeface="ＭＳ Ｐゴシック" panose="020B0600070205080204" pitchFamily="34" charset="-128"/>
              </a:rPr>
              <a:t>COURTNEY SLIDE</a:t>
            </a:r>
          </a:p>
          <a:p>
            <a:pPr>
              <a:spcBef>
                <a:spcPct val="0"/>
              </a:spcBef>
            </a:pPr>
            <a:endParaRPr lang="en-US" altLang="en-US" sz="1600" b="1">
              <a:latin typeface="Arial" panose="020B0604020202020204" pitchFamily="34" charset="0"/>
              <a:ea typeface="ＭＳ Ｐゴシック" panose="020B0600070205080204" pitchFamily="34" charset="-128"/>
            </a:endParaRPr>
          </a:p>
          <a:p>
            <a:pPr>
              <a:spcBef>
                <a:spcPct val="0"/>
              </a:spcBef>
              <a:buFontTx/>
              <a:buChar char="•"/>
            </a:pPr>
            <a:r>
              <a:rPr lang="en-US" altLang="en-US" sz="1600">
                <a:latin typeface="Arial" panose="020B0604020202020204" pitchFamily="34" charset="0"/>
                <a:ea typeface="ＭＳ Ｐゴシック" panose="020B0600070205080204" pitchFamily="34" charset="-128"/>
              </a:rPr>
              <a:t>The mediator also asks the parties to identify WHO </a:t>
            </a:r>
            <a:r>
              <a:rPr lang="en-US" altLang="en-US" sz="1600" b="1">
                <a:latin typeface="Arial" panose="020B0604020202020204" pitchFamily="34" charset="0"/>
                <a:ea typeface="ＭＳ Ｐゴシック" panose="020B0600070205080204" pitchFamily="34" charset="-128"/>
              </a:rPr>
              <a:t>else</a:t>
            </a:r>
            <a:r>
              <a:rPr lang="en-US" altLang="en-US" sz="1600">
                <a:latin typeface="Arial" panose="020B0604020202020204" pitchFamily="34" charset="0"/>
                <a:ea typeface="ＭＳ Ｐゴシック" panose="020B0600070205080204" pitchFamily="34" charset="-128"/>
              </a:rPr>
              <a:t> they would like to have participate in the mediation.</a:t>
            </a:r>
          </a:p>
          <a:p>
            <a:pPr>
              <a:buFontTx/>
              <a:buChar char="•"/>
            </a:pPr>
            <a:r>
              <a:rPr lang="en-US" altLang="en-US" sz="1600" b="1">
                <a:latin typeface="Arial" panose="020B0604020202020204" pitchFamily="34" charset="0"/>
                <a:ea typeface="ＭＳ Ｐゴシック" panose="020B0600070205080204" pitchFamily="34" charset="-128"/>
              </a:rPr>
              <a:t>Our WI law provides that mediation participants automatically may include </a:t>
            </a:r>
          </a:p>
          <a:p>
            <a:pPr lvl="1">
              <a:buFontTx/>
              <a:buChar char="•"/>
            </a:pPr>
            <a:r>
              <a:rPr lang="en-US" altLang="en-US" sz="1600">
                <a:latin typeface="Arial" panose="020B0604020202020204" pitchFamily="34" charset="0"/>
                <a:ea typeface="ＭＳ Ｐゴシック" panose="020B0600070205080204" pitchFamily="34" charset="-128"/>
              </a:rPr>
              <a:t>2 parents (or competent adult student) &amp;</a:t>
            </a:r>
          </a:p>
          <a:p>
            <a:pPr lvl="1">
              <a:buFontTx/>
              <a:buChar char="•"/>
            </a:pPr>
            <a:r>
              <a:rPr lang="en-US" altLang="en-US" sz="1600">
                <a:latin typeface="Arial" panose="020B0604020202020204" pitchFamily="34" charset="0"/>
                <a:ea typeface="ＭＳ Ｐゴシック" panose="020B0600070205080204" pitchFamily="34" charset="-128"/>
              </a:rPr>
              <a:t>2 school reps (since school reps were not defined further, 1 can be the school attorney)</a:t>
            </a:r>
          </a:p>
          <a:p>
            <a:pPr>
              <a:buFontTx/>
              <a:buChar char="•"/>
            </a:pPr>
            <a:r>
              <a:rPr lang="en-US" altLang="en-US" sz="1600">
                <a:latin typeface="Arial" panose="020B0604020202020204" pitchFamily="34" charset="0"/>
                <a:ea typeface="ＭＳ Ｐゴシック" panose="020B0600070205080204" pitchFamily="34" charset="-128"/>
              </a:rPr>
              <a:t>Per our law, other people can participate – </a:t>
            </a:r>
            <a:r>
              <a:rPr lang="en-US" altLang="en-US" sz="1600" b="1" u="sng">
                <a:latin typeface="Arial" panose="020B0604020202020204" pitchFamily="34" charset="0"/>
                <a:ea typeface="ＭＳ Ｐゴシック" panose="020B0600070205080204" pitchFamily="34" charset="-128"/>
              </a:rPr>
              <a:t>but</a:t>
            </a:r>
            <a:r>
              <a:rPr lang="en-US" altLang="en-US" sz="1600">
                <a:latin typeface="Arial" panose="020B0604020202020204" pitchFamily="34" charset="0"/>
                <a:ea typeface="ＭＳ Ｐゴシック" panose="020B0600070205080204" pitchFamily="34" charset="-128"/>
              </a:rPr>
              <a:t> the parties must agree on who those additional people can be.</a:t>
            </a:r>
          </a:p>
          <a:p>
            <a:pPr lvl="1">
              <a:buFont typeface="Courier New" panose="02070309020205020404" pitchFamily="49" charset="0"/>
              <a:buChar char="o"/>
            </a:pPr>
            <a:r>
              <a:rPr lang="en-US" altLang="en-US" sz="1600">
                <a:latin typeface="Arial" panose="020B0604020202020204" pitchFamily="34" charset="0"/>
                <a:ea typeface="ＭＳ Ｐゴシック" panose="020B0600070205080204" pitchFamily="34" charset="-128"/>
              </a:rPr>
              <a:t>Any other people that parents would like to have attend – i.e., relatives, neighbors, advocates, attorneys, for example, must be approved by the school.</a:t>
            </a:r>
          </a:p>
          <a:p>
            <a:pPr lvl="1">
              <a:buFont typeface="Courier New" panose="02070309020205020404" pitchFamily="49" charset="0"/>
              <a:buChar char="o"/>
            </a:pPr>
            <a:r>
              <a:rPr lang="en-US" altLang="en-US" sz="1600">
                <a:latin typeface="Arial" panose="020B0604020202020204" pitchFamily="34" charset="0"/>
                <a:ea typeface="ＭＳ Ｐゴシック" panose="020B0600070205080204" pitchFamily="34" charset="-128"/>
              </a:rPr>
              <a:t>Additional people the school feels would be useful – i.e., other IEP team members, etc. – must be approved by the parents.</a:t>
            </a:r>
          </a:p>
          <a:p>
            <a:pPr>
              <a:buFontTx/>
              <a:buChar char="•"/>
            </a:pPr>
            <a:r>
              <a:rPr lang="en-US" altLang="en-US" sz="1600">
                <a:latin typeface="Arial" panose="020B0604020202020204" pitchFamily="34" charset="0"/>
                <a:ea typeface="ＭＳ Ｐゴシック" panose="020B0600070205080204" pitchFamily="34" charset="-128"/>
              </a:rPr>
              <a:t>If the parties have been working with attorneys prior to the mediation it is usually, better to have them in the room  so that they can hear the discussion.  Otherwise, the attorneys will be consulted after the meeting or during the meeting by phone or email.  Since the attorneys have not been part of the meeting it can take more time to discuss what has happened.  In addition, the attorneys may be helpful in providing legal advice as mediators are not allowed to give legal advice. </a:t>
            </a:r>
            <a:endParaRPr lang="en-US" altLang="en-US" sz="1800">
              <a:latin typeface="Arial" panose="020B0604020202020204" pitchFamily="34" charset="0"/>
              <a:ea typeface="ＭＳ Ｐゴシック" panose="020B0600070205080204" pitchFamily="34" charset="-128"/>
            </a:endParaRPr>
          </a:p>
          <a:p>
            <a:pPr>
              <a:spcBef>
                <a:spcPct val="0"/>
              </a:spcBef>
            </a:pPr>
            <a:endParaRPr lang="en-US" altLang="ja-JP">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C1F6F07F-E8D0-652B-7CB7-FD5C7E4B03C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33425" indent="-280988" defTabSz="9255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0300"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84325"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36763"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4939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511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83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655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CC92C33-7428-403B-BCFD-B8D1601A38E6}"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B33EC84-14A8-A3FF-411C-F7A32231EF96}"/>
              </a:ext>
            </a:extLst>
          </p:cNvPr>
          <p:cNvSpPr>
            <a:spLocks noGrp="1" noRot="1" noChangeAspect="1" noChangeArrowheads="1" noTextEdit="1"/>
          </p:cNvSpPr>
          <p:nvPr>
            <p:ph type="sldImg"/>
          </p:nvPr>
        </p:nvSpPr>
        <p:spPr>
          <a:xfrm>
            <a:off x="2225675" y="252413"/>
            <a:ext cx="2651125" cy="1987550"/>
          </a:xfrm>
          <a:ln/>
        </p:spPr>
      </p:sp>
      <p:sp>
        <p:nvSpPr>
          <p:cNvPr id="41987" name="Notes Placeholder 2">
            <a:extLst>
              <a:ext uri="{FF2B5EF4-FFF2-40B4-BE49-F238E27FC236}">
                <a16:creationId xmlns:a16="http://schemas.microsoft.com/office/drawing/2014/main" id="{73DBEFDA-9FAD-0021-A364-BF60E80D1A41}"/>
              </a:ext>
            </a:extLst>
          </p:cNvPr>
          <p:cNvSpPr>
            <a:spLocks noGrp="1"/>
          </p:cNvSpPr>
          <p:nvPr>
            <p:ph type="body" idx="1"/>
          </p:nvPr>
        </p:nvSpPr>
        <p:spPr>
          <a:xfrm>
            <a:off x="416564" y="2460041"/>
            <a:ext cx="6269350" cy="56778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ea typeface="ＭＳ Ｐゴシック" panose="020B0600070205080204" pitchFamily="34" charset="-128"/>
              </a:rPr>
              <a:t>COURTNEY SLIDE</a:t>
            </a:r>
          </a:p>
          <a:p>
            <a:endParaRPr lang="en-US" altLang="en-US">
              <a:latin typeface="Arial" panose="020B0604020202020204" pitchFamily="34" charset="0"/>
              <a:ea typeface="ＭＳ Ｐゴシック" panose="020B0600070205080204" pitchFamily="34" charset="-128"/>
            </a:endParaRPr>
          </a:p>
          <a:p>
            <a:pPr>
              <a:buFontTx/>
              <a:buChar char="•"/>
            </a:pPr>
            <a:r>
              <a:rPr lang="en-US" altLang="en-US">
                <a:latin typeface="Arial" panose="020B0604020202020204" pitchFamily="34" charset="0"/>
                <a:ea typeface="ＭＳ Ｐゴシック" panose="020B0600070205080204" pitchFamily="34" charset="-128"/>
              </a:rPr>
              <a:t>The mediator helps the district and the parents decide who will participate in the mediation session.</a:t>
            </a:r>
          </a:p>
          <a:p>
            <a:pPr>
              <a:buFontTx/>
              <a:buChar char="•"/>
            </a:pPr>
            <a:r>
              <a:rPr lang="en-US" altLang="en-US">
                <a:latin typeface="Arial" panose="020B0604020202020204" pitchFamily="34" charset="0"/>
                <a:ea typeface="ＭＳ Ｐゴシック" panose="020B0600070205080204" pitchFamily="34" charset="-128"/>
              </a:rPr>
              <a:t>The mediator spends time to make sure that the participants understand what to expect from mediation</a:t>
            </a:r>
          </a:p>
          <a:p>
            <a:pPr>
              <a:buFontTx/>
              <a:buChar char="•"/>
            </a:pPr>
            <a:r>
              <a:rPr lang="en-US" altLang="en-US">
                <a:latin typeface="Arial" panose="020B0604020202020204" pitchFamily="34" charset="0"/>
                <a:ea typeface="ＭＳ Ｐゴシック" panose="020B0600070205080204" pitchFamily="34" charset="-128"/>
              </a:rPr>
              <a:t>The mediator</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helps facilitate and structure the discussion between participants during the mediation session </a:t>
            </a:r>
          </a:p>
          <a:p>
            <a:pPr>
              <a:buFontTx/>
              <a:buChar char="•"/>
            </a:pPr>
            <a:r>
              <a:rPr lang="en-US" altLang="en-US">
                <a:latin typeface="Arial" panose="020B0604020202020204" pitchFamily="34" charset="0"/>
                <a:ea typeface="ＭＳ Ｐゴシック" panose="020B0600070205080204" pitchFamily="34" charset="-128"/>
              </a:rPr>
              <a:t>However, their role is </a:t>
            </a:r>
            <a:r>
              <a:rPr lang="en-US" altLang="en-US" u="sng">
                <a:latin typeface="Arial" panose="020B0604020202020204" pitchFamily="34" charset="0"/>
                <a:ea typeface="ＭＳ Ｐゴシック" panose="020B0600070205080204" pitchFamily="34" charset="-128"/>
              </a:rPr>
              <a:t>not to </a:t>
            </a:r>
            <a:r>
              <a:rPr lang="en-US" altLang="ja-JP">
                <a:latin typeface="Arial" panose="020B0604020202020204" pitchFamily="34" charset="0"/>
                <a:ea typeface="ＭＳ Ｐゴシック" panose="020B0600070205080204" pitchFamily="34" charset="-128"/>
              </a:rPr>
              <a:t>impose a decision, </a:t>
            </a:r>
            <a:r>
              <a:rPr lang="en-US" altLang="ja-JP" b="1">
                <a:latin typeface="Arial" panose="020B0604020202020204" pitchFamily="34" charset="0"/>
                <a:ea typeface="ＭＳ Ｐゴシック" panose="020B0600070205080204" pitchFamily="34" charset="-128"/>
              </a:rPr>
              <a:t>they can not </a:t>
            </a:r>
            <a:r>
              <a:rPr lang="en-US" altLang="ja-JP">
                <a:latin typeface="Arial" panose="020B0604020202020204" pitchFamily="34" charset="0"/>
                <a:ea typeface="ＭＳ Ｐゴシック" panose="020B0600070205080204" pitchFamily="34" charset="-128"/>
              </a:rPr>
              <a:t>give legal advice or interpret law during a mediation session; </a:t>
            </a:r>
          </a:p>
          <a:p>
            <a:pPr>
              <a:buFontTx/>
              <a:buChar char="•"/>
            </a:pPr>
            <a:r>
              <a:rPr lang="en-US" altLang="en-US">
                <a:latin typeface="Arial" panose="020B0604020202020204" pitchFamily="34" charset="0"/>
                <a:ea typeface="ＭＳ Ｐゴシック" panose="020B0600070205080204" pitchFamily="34" charset="-128"/>
              </a:rPr>
              <a:t>Their goal is to help parties communicate more effectively and to reach an agreement about their issues.</a:t>
            </a:r>
          </a:p>
          <a:p>
            <a:endParaRPr lang="en-US" altLang="en-US">
              <a:latin typeface="Arial" panose="020B0604020202020204" pitchFamily="34" charset="0"/>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25531067-5C09-F256-F144-DE2B40E7F88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33425" indent="-280988" defTabSz="9255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0300"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84325"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36763"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4939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511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83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655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56D277D-7EF3-4447-9D53-4F6816764B61}"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8F19919-83DC-E5C2-860F-FAB83100211D}"/>
              </a:ext>
            </a:extLst>
          </p:cNvPr>
          <p:cNvSpPr>
            <a:spLocks noGrp="1" noRot="1" noChangeAspect="1" noChangeArrowheads="1" noTextEdit="1"/>
          </p:cNvSpPr>
          <p:nvPr>
            <p:ph type="sldImg"/>
          </p:nvPr>
        </p:nvSpPr>
        <p:spPr>
          <a:xfrm>
            <a:off x="2595563" y="106363"/>
            <a:ext cx="1963737" cy="1471612"/>
          </a:xfrm>
          <a:ln/>
        </p:spPr>
      </p:sp>
      <p:sp>
        <p:nvSpPr>
          <p:cNvPr id="44035" name="Notes Placeholder 2">
            <a:extLst>
              <a:ext uri="{FF2B5EF4-FFF2-40B4-BE49-F238E27FC236}">
                <a16:creationId xmlns:a16="http://schemas.microsoft.com/office/drawing/2014/main" id="{8DD1E3CE-F76B-6495-884B-7000015C75DD}"/>
              </a:ext>
            </a:extLst>
          </p:cNvPr>
          <p:cNvSpPr>
            <a:spLocks noGrp="1"/>
          </p:cNvSpPr>
          <p:nvPr>
            <p:ph type="body" idx="1"/>
          </p:nvPr>
        </p:nvSpPr>
        <p:spPr>
          <a:xfrm>
            <a:off x="186568" y="1503187"/>
            <a:ext cx="6763114" cy="6855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000" b="1">
                <a:latin typeface="Arial" panose="020B0604020202020204" pitchFamily="34" charset="0"/>
                <a:ea typeface="ＭＳ Ｐゴシック" panose="020B0600070205080204" pitchFamily="34" charset="-128"/>
              </a:rPr>
              <a:t>COURTNEY SLIDE</a:t>
            </a:r>
          </a:p>
          <a:p>
            <a:pPr>
              <a:spcBef>
                <a:spcPct val="0"/>
              </a:spcBef>
            </a:pPr>
            <a:endParaRPr lang="en-US" altLang="en-US" sz="2000">
              <a:latin typeface="Arial" panose="020B0604020202020204" pitchFamily="34" charset="0"/>
              <a:ea typeface="ＭＳ Ｐゴシック" panose="020B0600070205080204" pitchFamily="34" charset="-128"/>
            </a:endParaRPr>
          </a:p>
          <a:p>
            <a:pPr>
              <a:spcBef>
                <a:spcPct val="0"/>
              </a:spcBef>
            </a:pPr>
            <a:r>
              <a:rPr lang="en-US" altLang="en-US" sz="2000">
                <a:latin typeface="Arial" panose="020B0604020202020204" pitchFamily="34" charset="0"/>
                <a:ea typeface="ＭＳ Ｐゴシック" panose="020B0600070205080204" pitchFamily="34" charset="-128"/>
              </a:rPr>
              <a:t>The mediation process is informal.  </a:t>
            </a:r>
          </a:p>
          <a:p>
            <a:pPr>
              <a:spcBef>
                <a:spcPct val="0"/>
              </a:spcBef>
              <a:buFontTx/>
              <a:buChar char="•"/>
            </a:pPr>
            <a:r>
              <a:rPr lang="en-US" altLang="en-US" sz="2000">
                <a:latin typeface="Arial" panose="020B0604020202020204" pitchFamily="34" charset="0"/>
                <a:ea typeface="ＭＳ Ｐゴシック" panose="020B0600070205080204" pitchFamily="34" charset="-128"/>
              </a:rPr>
              <a:t>Often everyone is in the same room; </a:t>
            </a:r>
          </a:p>
          <a:p>
            <a:pPr>
              <a:spcBef>
                <a:spcPct val="0"/>
              </a:spcBef>
              <a:buFontTx/>
              <a:buChar char="•"/>
            </a:pPr>
            <a:r>
              <a:rPr lang="en-US" altLang="en-US" sz="2000">
                <a:latin typeface="Arial" panose="020B0604020202020204" pitchFamily="34" charset="0"/>
                <a:ea typeface="ＭＳ Ｐゴシック" panose="020B0600070205080204" pitchFamily="34" charset="-128"/>
              </a:rPr>
              <a:t>Sometimes, mediator meets with participants separately (caucus).</a:t>
            </a:r>
          </a:p>
          <a:p>
            <a:pPr>
              <a:spcBef>
                <a:spcPct val="0"/>
              </a:spcBef>
            </a:pPr>
            <a:r>
              <a:rPr lang="en-US" altLang="en-US" sz="2000">
                <a:latin typeface="Arial" panose="020B0604020202020204" pitchFamily="34" charset="0"/>
                <a:ea typeface="ＭＳ Ｐゴシック" panose="020B0600070205080204" pitchFamily="34" charset="-128"/>
              </a:rPr>
              <a:t>OPENING:</a:t>
            </a:r>
          </a:p>
          <a:p>
            <a:pPr>
              <a:spcBef>
                <a:spcPct val="0"/>
              </a:spcBef>
              <a:buFontTx/>
              <a:buChar char="•"/>
            </a:pPr>
            <a:r>
              <a:rPr lang="en-US" altLang="en-US" sz="2000">
                <a:latin typeface="Arial" panose="020B0604020202020204" pitchFamily="34" charset="0"/>
                <a:ea typeface="ＭＳ Ｐゴシック" panose="020B0600070205080204" pitchFamily="34" charset="-128"/>
              </a:rPr>
              <a:t>At the start of the mediation the mediator goes over the </a:t>
            </a:r>
            <a:r>
              <a:rPr lang="en-US" altLang="en-US" sz="2000" b="1">
                <a:solidFill>
                  <a:srgbClr val="FF0000"/>
                </a:solidFill>
                <a:latin typeface="Arial" panose="020B0604020202020204" pitchFamily="34" charset="0"/>
                <a:ea typeface="ＭＳ Ｐゴシック" panose="020B0600070205080204" pitchFamily="34" charset="-128"/>
                <a:hlinkClick r:id="rId3"/>
              </a:rPr>
              <a:t>Agreement to Mediate</a:t>
            </a:r>
            <a:r>
              <a:rPr lang="en-US" altLang="en-US" sz="2000">
                <a:solidFill>
                  <a:srgbClr val="FF0000"/>
                </a:solidFill>
                <a:latin typeface="Arial" panose="020B0604020202020204" pitchFamily="34" charset="0"/>
                <a:ea typeface="ＭＳ Ｐゴシック" panose="020B0600070205080204" pitchFamily="34" charset="-128"/>
              </a:rPr>
              <a:t> </a:t>
            </a:r>
            <a:r>
              <a:rPr lang="en-US" altLang="en-US" sz="2000" b="1">
                <a:solidFill>
                  <a:srgbClr val="FF0000"/>
                </a:solidFill>
                <a:latin typeface="Arial" panose="020B0604020202020204" pitchFamily="34" charset="0"/>
                <a:ea typeface="ＭＳ Ｐゴシック" panose="020B0600070205080204" pitchFamily="34" charset="-128"/>
              </a:rPr>
              <a:t>(Apdx G) </a:t>
            </a:r>
          </a:p>
          <a:p>
            <a:pPr>
              <a:spcBef>
                <a:spcPct val="0"/>
              </a:spcBef>
              <a:buFontTx/>
              <a:buChar char="•"/>
            </a:pPr>
            <a:r>
              <a:rPr lang="en-US" altLang="en-US" sz="2000">
                <a:latin typeface="Arial" panose="020B0604020202020204" pitchFamily="34" charset="0"/>
                <a:ea typeface="ＭＳ Ｐゴシック" panose="020B0600070205080204" pitchFamily="34" charset="-128"/>
              </a:rPr>
              <a:t>The mediator and the parties may review the confidentiality provisions of mediation.  </a:t>
            </a:r>
          </a:p>
          <a:p>
            <a:pPr eaLnBrk="1" hangingPunct="1">
              <a:spcBef>
                <a:spcPct val="0"/>
              </a:spcBef>
              <a:buFontTx/>
              <a:buChar char="•"/>
            </a:pPr>
            <a:r>
              <a:rPr lang="en-US" altLang="en-US" sz="2000">
                <a:latin typeface="Arial" panose="020B0604020202020204" pitchFamily="34" charset="0"/>
                <a:ea typeface="ＭＳ Ｐゴシック" panose="020B0600070205080204" pitchFamily="34" charset="-128"/>
              </a:rPr>
              <a:t>Everyone present signs it.</a:t>
            </a:r>
          </a:p>
          <a:p>
            <a:pPr>
              <a:spcBef>
                <a:spcPct val="0"/>
              </a:spcBef>
            </a:pPr>
            <a:r>
              <a:rPr lang="en-US" altLang="en-US" sz="2000">
                <a:latin typeface="Arial" panose="020B0604020202020204" pitchFamily="34" charset="0"/>
                <a:ea typeface="ＭＳ Ｐゴシック" panose="020B0600070205080204" pitchFamily="34" charset="-128"/>
              </a:rPr>
              <a:t>DURING:</a:t>
            </a:r>
          </a:p>
          <a:p>
            <a:pPr>
              <a:spcBef>
                <a:spcPct val="0"/>
              </a:spcBef>
              <a:buFontTx/>
              <a:buChar char="•"/>
            </a:pPr>
            <a:r>
              <a:rPr lang="en-US" altLang="en-US" sz="2000">
                <a:latin typeface="Arial" panose="020B0604020202020204" pitchFamily="34" charset="0"/>
                <a:ea typeface="ＭＳ Ｐゴシック" panose="020B0600070205080204" pitchFamily="34" charset="-128"/>
              </a:rPr>
              <a:t>Mediator explains the mediation process &amp; the </a:t>
            </a:r>
            <a:r>
              <a:rPr lang="en-US" altLang="en-US" sz="2000" u="sng">
                <a:latin typeface="Arial" panose="020B0604020202020204" pitchFamily="34" charset="0"/>
                <a:ea typeface="ＭＳ Ｐゴシック" panose="020B0600070205080204" pitchFamily="34" charset="-128"/>
              </a:rPr>
              <a:t>mediator’s role</a:t>
            </a:r>
          </a:p>
          <a:p>
            <a:pPr>
              <a:spcBef>
                <a:spcPct val="0"/>
              </a:spcBef>
              <a:buFontTx/>
              <a:buChar char="•"/>
            </a:pPr>
            <a:r>
              <a:rPr lang="en-US" altLang="en-US" sz="2000">
                <a:latin typeface="Arial" panose="020B0604020202020204" pitchFamily="34" charset="0"/>
                <a:ea typeface="ＭＳ Ｐゴシック" panose="020B0600070205080204" pitchFamily="34" charset="-128"/>
              </a:rPr>
              <a:t>Mediator asks participants to explain why they are here and what they would like to see as a positive outcome to resolve their dispute.</a:t>
            </a:r>
          </a:p>
          <a:p>
            <a:pPr>
              <a:spcBef>
                <a:spcPct val="0"/>
              </a:spcBef>
              <a:buFontTx/>
              <a:buChar char="•"/>
            </a:pPr>
            <a:r>
              <a:rPr lang="en-US" altLang="en-US" sz="2000">
                <a:latin typeface="Arial" panose="020B0604020202020204" pitchFamily="34" charset="0"/>
                <a:ea typeface="ＭＳ Ｐゴシック" panose="020B0600070205080204" pitchFamily="34" charset="-128"/>
              </a:rPr>
              <a:t>Mediator may ask questions to clarify, brainstorm, or create options.</a:t>
            </a:r>
          </a:p>
          <a:p>
            <a:pPr>
              <a:spcBef>
                <a:spcPct val="0"/>
              </a:spcBef>
              <a:buFontTx/>
              <a:buChar char="•"/>
            </a:pPr>
            <a:r>
              <a:rPr lang="en-US" altLang="en-US" sz="2000">
                <a:latin typeface="Arial" panose="020B0604020202020204" pitchFamily="34" charset="0"/>
                <a:ea typeface="ＭＳ Ｐゴシック" panose="020B0600070205080204" pitchFamily="34" charset="-128"/>
              </a:rPr>
              <a:t>There is no audio, video or written record of the session.</a:t>
            </a:r>
          </a:p>
          <a:p>
            <a:pPr eaLnBrk="1" hangingPunct="1"/>
            <a:endParaRPr lang="en-US" altLang="en-US" sz="2000" b="1">
              <a:latin typeface="Arial" panose="020B0604020202020204" pitchFamily="34" charset="0"/>
              <a:ea typeface="ＭＳ Ｐゴシック" panose="020B0600070205080204" pitchFamily="34" charset="-128"/>
            </a:endParaRPr>
          </a:p>
        </p:txBody>
      </p:sp>
      <p:sp>
        <p:nvSpPr>
          <p:cNvPr id="44036" name="Slide Number Placeholder 3">
            <a:extLst>
              <a:ext uri="{FF2B5EF4-FFF2-40B4-BE49-F238E27FC236}">
                <a16:creationId xmlns:a16="http://schemas.microsoft.com/office/drawing/2014/main" id="{71193066-2ED6-99CC-9F2A-ABC106BCF31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33425" indent="-280988" defTabSz="9255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0300"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84325"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36763"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4939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511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83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655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512B9C5-8B83-4237-8246-F02F62AE0B06}" type="slidenum">
              <a:rPr lang="en-US" altLang="en-US" smtClean="0">
                <a:latin typeface="Calibri" panose="020F0502020204030204" pitchFamily="34" charset="0"/>
              </a:rPr>
              <a:pPr>
                <a:spcBef>
                  <a:spcPct val="0"/>
                </a:spcBef>
              </a:pPr>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8AC21FA-7F48-24F2-862E-CE5F72A6CF63}"/>
              </a:ext>
            </a:extLst>
          </p:cNvPr>
          <p:cNvSpPr>
            <a:spLocks noGrp="1" noRot="1" noChangeAspect="1" noChangeArrowheads="1" noTextEdit="1"/>
          </p:cNvSpPr>
          <p:nvPr>
            <p:ph type="sldImg"/>
          </p:nvPr>
        </p:nvSpPr>
        <p:spPr>
          <a:xfrm>
            <a:off x="2593975" y="106363"/>
            <a:ext cx="1838325" cy="1377950"/>
          </a:xfrm>
          <a:ln/>
        </p:spPr>
      </p:sp>
      <p:sp>
        <p:nvSpPr>
          <p:cNvPr id="46083" name="Notes Placeholder 2">
            <a:extLst>
              <a:ext uri="{FF2B5EF4-FFF2-40B4-BE49-F238E27FC236}">
                <a16:creationId xmlns:a16="http://schemas.microsoft.com/office/drawing/2014/main" id="{5655BC63-C8D6-124C-FA5A-FC6B45C5478B}"/>
              </a:ext>
            </a:extLst>
          </p:cNvPr>
          <p:cNvSpPr>
            <a:spLocks noGrp="1"/>
          </p:cNvSpPr>
          <p:nvPr>
            <p:ph type="body" idx="1"/>
          </p:nvPr>
        </p:nvSpPr>
        <p:spPr>
          <a:xfrm>
            <a:off x="186569" y="1503186"/>
            <a:ext cx="6915906" cy="74279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600" b="1">
                <a:latin typeface="Arial" panose="020B0604020202020204" pitchFamily="34" charset="0"/>
                <a:ea typeface="ＭＳ Ｐゴシック" panose="020B0600070205080204" pitchFamily="34" charset="-128"/>
              </a:rPr>
              <a:t>COURTNEY SLIDE</a:t>
            </a:r>
          </a:p>
          <a:p>
            <a:pPr eaLnBrk="1" hangingPunct="1">
              <a:spcBef>
                <a:spcPct val="0"/>
              </a:spcBef>
            </a:pPr>
            <a:endParaRPr lang="en-US" altLang="en-US" sz="1600">
              <a:latin typeface="Arial" panose="020B0604020202020204" pitchFamily="34" charset="0"/>
              <a:ea typeface="ＭＳ Ｐゴシック" panose="020B0600070205080204" pitchFamily="34" charset="-128"/>
            </a:endParaRPr>
          </a:p>
          <a:p>
            <a:pPr eaLnBrk="1" hangingPunct="1">
              <a:spcBef>
                <a:spcPct val="0"/>
              </a:spcBef>
            </a:pPr>
            <a:r>
              <a:rPr lang="en-US" altLang="en-US" sz="1600">
                <a:latin typeface="Arial" panose="020B0604020202020204" pitchFamily="34" charset="0"/>
                <a:ea typeface="ＭＳ Ｐゴシック" panose="020B0600070205080204" pitchFamily="34" charset="-128"/>
              </a:rPr>
              <a:t>Mediation Agreement must be written. </a:t>
            </a:r>
            <a:r>
              <a:rPr lang="en-US" altLang="en-US" sz="1600">
                <a:solidFill>
                  <a:srgbClr val="FF0000"/>
                </a:solidFill>
                <a:latin typeface="Arial" panose="020B0604020202020204" pitchFamily="34" charset="0"/>
                <a:ea typeface="ＭＳ Ｐゴシック" panose="020B0600070205080204" pitchFamily="34" charset="-128"/>
              </a:rPr>
              <a:t>(</a:t>
            </a:r>
            <a:r>
              <a:rPr lang="en-US" altLang="en-US" sz="1600" b="1">
                <a:solidFill>
                  <a:srgbClr val="FF0000"/>
                </a:solidFill>
                <a:latin typeface="Arial" panose="020B0604020202020204" pitchFamily="34" charset="0"/>
                <a:ea typeface="ＭＳ Ｐゴシック" panose="020B0600070205080204" pitchFamily="34" charset="-128"/>
              </a:rPr>
              <a:t>Manual, p. 11,35</a:t>
            </a:r>
            <a:r>
              <a:rPr lang="en-US" altLang="en-US" sz="1600">
                <a:solidFill>
                  <a:srgbClr val="FF0000"/>
                </a:solidFill>
                <a:latin typeface="Arial" panose="020B0604020202020204" pitchFamily="34" charset="0"/>
                <a:ea typeface="ＭＳ Ｐゴシック" panose="020B0600070205080204" pitchFamily="34" charset="-128"/>
              </a:rPr>
              <a:t>.)</a:t>
            </a:r>
            <a:r>
              <a:rPr lang="en-US" altLang="en-US" sz="1600">
                <a:latin typeface="Arial" panose="020B0604020202020204" pitchFamily="34" charset="0"/>
                <a:ea typeface="ＭＳ Ｐゴシック" panose="020B0600070205080204" pitchFamily="34" charset="-128"/>
              </a:rPr>
              <a:t> There is not a specific form for the agreement. </a:t>
            </a:r>
          </a:p>
          <a:p>
            <a:pPr eaLnBrk="1" hangingPunct="1">
              <a:spcBef>
                <a:spcPct val="0"/>
              </a:spcBef>
              <a:buFontTx/>
              <a:buChar char="•"/>
            </a:pPr>
            <a:r>
              <a:rPr lang="en-US" altLang="en-US" sz="1600">
                <a:latin typeface="Arial" panose="020B0604020202020204" pitchFamily="34" charset="0"/>
                <a:ea typeface="ＭＳ Ｐゴシック" panose="020B0600070205080204" pitchFamily="34" charset="-128"/>
              </a:rPr>
              <a:t>Parties  write down how they have  resolved the issues. Agreement should be </a:t>
            </a:r>
            <a:r>
              <a:rPr lang="en-US" altLang="en-US" sz="1600" u="sng">
                <a:latin typeface="Arial" panose="020B0604020202020204" pitchFamily="34" charset="0"/>
                <a:ea typeface="ＭＳ Ｐゴシック" panose="020B0600070205080204" pitchFamily="34" charset="-128"/>
              </a:rPr>
              <a:t>very specific </a:t>
            </a:r>
            <a:r>
              <a:rPr lang="en-US" altLang="en-US" sz="1600">
                <a:latin typeface="Arial" panose="020B0604020202020204" pitchFamily="34" charset="0"/>
                <a:ea typeface="ＭＳ Ｐゴシック" panose="020B0600070205080204" pitchFamily="34" charset="-128"/>
              </a:rPr>
              <a:t>(who is going to do what, by when)</a:t>
            </a:r>
          </a:p>
          <a:p>
            <a:pPr eaLnBrk="1" hangingPunct="1">
              <a:spcBef>
                <a:spcPct val="0"/>
              </a:spcBef>
              <a:buFontTx/>
              <a:buChar char="•"/>
            </a:pPr>
            <a:r>
              <a:rPr lang="en-US" altLang="en-US" sz="1600">
                <a:latin typeface="Arial" panose="020B0604020202020204" pitchFamily="34" charset="0"/>
                <a:ea typeface="ＭＳ Ｐゴシック" panose="020B0600070205080204" pitchFamily="34" charset="-128"/>
              </a:rPr>
              <a:t>If there are any pending processes, like DPH, IDEA or Office of Civil Rights complaint, or litigation pending, it is </a:t>
            </a:r>
            <a:r>
              <a:rPr lang="en-US" altLang="en-US" sz="1600" b="1">
                <a:latin typeface="Arial" panose="020B0604020202020204" pitchFamily="34" charset="0"/>
                <a:ea typeface="ＭＳ Ｐゴシック" panose="020B0600070205080204" pitchFamily="34" charset="-128"/>
              </a:rPr>
              <a:t>important to indicate if the parties have agreed </a:t>
            </a:r>
            <a:r>
              <a:rPr lang="en-US" altLang="en-US" sz="1600">
                <a:latin typeface="Arial" panose="020B0604020202020204" pitchFamily="34" charset="0"/>
                <a:ea typeface="ＭＳ Ｐゴシック" panose="020B0600070205080204" pitchFamily="34" charset="-128"/>
              </a:rPr>
              <a:t>to withdraw from the process</a:t>
            </a:r>
          </a:p>
          <a:p>
            <a:pPr eaLnBrk="1" hangingPunct="1">
              <a:spcBef>
                <a:spcPct val="0"/>
              </a:spcBef>
              <a:buFontTx/>
              <a:buChar char="•"/>
            </a:pPr>
            <a:r>
              <a:rPr lang="en-US" altLang="en-US" sz="1600">
                <a:latin typeface="Arial" panose="020B0604020202020204" pitchFamily="34" charset="0"/>
                <a:ea typeface="ＭＳ Ｐゴシック" panose="020B0600070205080204" pitchFamily="34" charset="-128"/>
              </a:rPr>
              <a:t>Include a statement that parties agree to </a:t>
            </a:r>
            <a:r>
              <a:rPr lang="en-US" altLang="en-US" sz="1600" b="1">
                <a:latin typeface="Arial" panose="020B0604020202020204" pitchFamily="34" charset="0"/>
                <a:ea typeface="ＭＳ Ｐゴシック" panose="020B0600070205080204" pitchFamily="34" charset="-128"/>
              </a:rPr>
              <a:t>go back </a:t>
            </a:r>
            <a:r>
              <a:rPr lang="en-US" altLang="en-US" sz="1600">
                <a:latin typeface="Arial" panose="020B0604020202020204" pitchFamily="34" charset="0"/>
                <a:ea typeface="ＭＳ Ｐゴシック" panose="020B0600070205080204" pitchFamily="34" charset="-128"/>
              </a:rPr>
              <a:t>to mediation if things start falling apart</a:t>
            </a:r>
          </a:p>
          <a:p>
            <a:pPr eaLnBrk="1" hangingPunct="1">
              <a:spcBef>
                <a:spcPct val="0"/>
              </a:spcBef>
              <a:buFontTx/>
              <a:buChar char="•"/>
            </a:pPr>
            <a:r>
              <a:rPr lang="en-US" altLang="en-US" sz="1600">
                <a:latin typeface="Arial" panose="020B0604020202020204" pitchFamily="34" charset="0"/>
                <a:ea typeface="ＭＳ Ｐゴシック" panose="020B0600070205080204" pitchFamily="34" charset="-128"/>
              </a:rPr>
              <a:t>Mandatory language – </a:t>
            </a:r>
            <a:r>
              <a:rPr lang="ja-JP" altLang="en-US" sz="1600">
                <a:latin typeface="Arial" panose="020B0604020202020204" pitchFamily="34" charset="0"/>
                <a:ea typeface="ＭＳ Ｐゴシック" panose="020B0600070205080204" pitchFamily="34" charset="-128"/>
              </a:rPr>
              <a:t>“</a:t>
            </a:r>
            <a:r>
              <a:rPr lang="en-US" altLang="ja-JP" sz="1600" i="1">
                <a:latin typeface="Arial" panose="020B0604020202020204" pitchFamily="34" charset="0"/>
                <a:ea typeface="ＭＳ Ｐゴシック" panose="020B0600070205080204" pitchFamily="34" charset="-128"/>
              </a:rPr>
              <a:t>All discussions that occur during mediation are confidential and may not be used as evidence in any hearing or civil proceeding</a:t>
            </a:r>
            <a:r>
              <a:rPr lang="en-US" altLang="en-US" sz="1600" i="1">
                <a:latin typeface="Arial" panose="020B0604020202020204" pitchFamily="34" charset="0"/>
                <a:ea typeface="ＭＳ Ｐゴシック" panose="020B0600070205080204" pitchFamily="34" charset="-128"/>
              </a:rPr>
              <a:t>”</a:t>
            </a:r>
            <a:endParaRPr lang="en-US" altLang="ja-JP" sz="1600" i="1">
              <a:latin typeface="Arial" panose="020B0604020202020204" pitchFamily="34" charset="0"/>
              <a:ea typeface="ＭＳ Ｐゴシック" panose="020B0600070205080204" pitchFamily="34" charset="-128"/>
            </a:endParaRPr>
          </a:p>
          <a:p>
            <a:pPr eaLnBrk="1" hangingPunct="1">
              <a:spcBef>
                <a:spcPct val="0"/>
              </a:spcBef>
              <a:buFontTx/>
              <a:buChar char="•"/>
            </a:pPr>
            <a:r>
              <a:rPr lang="en-US" altLang="en-US" sz="1600">
                <a:latin typeface="Arial" panose="020B0604020202020204" pitchFamily="34" charset="0"/>
                <a:ea typeface="ＭＳ Ｐゴシック" panose="020B0600070205080204" pitchFamily="34" charset="-128"/>
              </a:rPr>
              <a:t>Should </a:t>
            </a:r>
            <a:r>
              <a:rPr lang="en-US" altLang="en-US" sz="1600" b="1">
                <a:latin typeface="Arial" panose="020B0604020202020204" pitchFamily="34" charset="0"/>
                <a:ea typeface="ＭＳ Ｐゴシック" panose="020B0600070205080204" pitchFamily="34" charset="-128"/>
              </a:rPr>
              <a:t>include a plan to </a:t>
            </a:r>
            <a:r>
              <a:rPr lang="en-US" altLang="en-US" sz="1600">
                <a:latin typeface="Arial" panose="020B0604020202020204" pitchFamily="34" charset="0"/>
                <a:ea typeface="ＭＳ Ｐゴシック" panose="020B0600070205080204" pitchFamily="34" charset="-128"/>
              </a:rPr>
              <a:t>share information (Agreement should never be attached to the IEP)</a:t>
            </a:r>
          </a:p>
          <a:p>
            <a:pPr eaLnBrk="1" hangingPunct="1">
              <a:spcBef>
                <a:spcPct val="0"/>
              </a:spcBef>
            </a:pPr>
            <a:r>
              <a:rPr lang="en-US" altLang="en-US" sz="1600">
                <a:latin typeface="Arial" panose="020B0604020202020204" pitchFamily="34" charset="0"/>
                <a:ea typeface="ＭＳ Ｐゴシック" panose="020B0600070205080204" pitchFamily="34" charset="-128"/>
              </a:rPr>
              <a:t>Mediator can be write the agreement as directed/phrased by parties.</a:t>
            </a:r>
          </a:p>
          <a:p>
            <a:pPr eaLnBrk="1" hangingPunct="1">
              <a:spcBef>
                <a:spcPct val="0"/>
              </a:spcBef>
              <a:buFontTx/>
              <a:buChar char="•"/>
            </a:pPr>
            <a:r>
              <a:rPr lang="en-US" altLang="en-US" sz="1600">
                <a:latin typeface="Arial" panose="020B0604020202020204" pitchFamily="34" charset="0"/>
                <a:ea typeface="ＭＳ Ｐゴシック" panose="020B0600070205080204" pitchFamily="34" charset="-128"/>
              </a:rPr>
              <a:t>Mediator should not write the agreement </a:t>
            </a:r>
            <a:r>
              <a:rPr lang="en-US" altLang="en-US" sz="1600" u="sng">
                <a:latin typeface="Arial" panose="020B0604020202020204" pitchFamily="34" charset="0"/>
                <a:ea typeface="ＭＳ Ｐゴシック" panose="020B0600070205080204" pitchFamily="34" charset="-128"/>
              </a:rPr>
              <a:t>for</a:t>
            </a:r>
            <a:r>
              <a:rPr lang="en-US" altLang="en-US" sz="1600">
                <a:latin typeface="Arial" panose="020B0604020202020204" pitchFamily="34" charset="0"/>
                <a:ea typeface="ＭＳ Ｐゴシック" panose="020B0600070205080204" pitchFamily="34" charset="-128"/>
              </a:rPr>
              <a:t> the parties – remember that the mediator can not give legal advice and there is a concern that the mediator might be practicing law without a license if they write the agreement in their own language</a:t>
            </a:r>
          </a:p>
          <a:p>
            <a:pPr eaLnBrk="1" hangingPunct="1">
              <a:spcBef>
                <a:spcPct val="0"/>
              </a:spcBef>
            </a:pPr>
            <a:r>
              <a:rPr lang="en-US" altLang="en-US" sz="1600">
                <a:latin typeface="Arial" panose="020B0604020202020204" pitchFamily="34" charset="0"/>
                <a:ea typeface="ＭＳ Ｐゴシック" panose="020B0600070205080204" pitchFamily="34" charset="-128"/>
              </a:rPr>
              <a:t>Once agreement is written, just parties sign it (parents/schl rep)</a:t>
            </a:r>
          </a:p>
          <a:p>
            <a:pPr eaLnBrk="1" hangingPunct="1">
              <a:spcBef>
                <a:spcPct val="0"/>
              </a:spcBef>
            </a:pPr>
            <a:r>
              <a:rPr lang="en-US" altLang="en-US" sz="1600">
                <a:latin typeface="Arial" panose="020B0604020202020204" pitchFamily="34" charset="0"/>
                <a:ea typeface="ＭＳ Ｐゴシック" panose="020B0600070205080204" pitchFamily="34" charset="-128"/>
              </a:rPr>
              <a:t>Either or both parties can have an attorney review the agreement </a:t>
            </a:r>
          </a:p>
          <a:p>
            <a:pPr eaLnBrk="1" hangingPunct="1">
              <a:spcBef>
                <a:spcPct val="0"/>
              </a:spcBef>
            </a:pPr>
            <a:r>
              <a:rPr lang="en-US" altLang="en-US" sz="1600" b="1">
                <a:latin typeface="Arial" panose="020B0604020202020204" pitchFamily="34" charset="0"/>
                <a:ea typeface="ＭＳ Ｐゴシック" panose="020B0600070205080204" pitchFamily="34" charset="-128"/>
              </a:rPr>
              <a:t>As stated before, only the two parties </a:t>
            </a:r>
            <a:r>
              <a:rPr lang="en-US" altLang="en-US" sz="1600">
                <a:latin typeface="Arial" panose="020B0604020202020204" pitchFamily="34" charset="0"/>
                <a:ea typeface="ＭＳ Ｐゴシック" panose="020B0600070205080204" pitchFamily="34" charset="-128"/>
              </a:rPr>
              <a:t>gets a copy of Agreement-not WSEMS / DPI.  </a:t>
            </a:r>
          </a:p>
          <a:p>
            <a:pPr eaLnBrk="1" hangingPunct="1">
              <a:spcBef>
                <a:spcPct val="0"/>
              </a:spcBef>
              <a:buFontTx/>
              <a:buChar char="•"/>
            </a:pPr>
            <a:r>
              <a:rPr lang="en-US" altLang="en-US" sz="1600">
                <a:latin typeface="Arial" panose="020B0604020202020204" pitchFamily="34" charset="0"/>
                <a:ea typeface="ＭＳ Ｐゴシック" panose="020B0600070205080204" pitchFamily="34" charset="-128"/>
              </a:rPr>
              <a:t>In WI, agreement is legally binding - enforceable under WI contract law</a:t>
            </a:r>
          </a:p>
          <a:p>
            <a:pPr eaLnBrk="1" hangingPunct="1">
              <a:spcBef>
                <a:spcPct val="0"/>
              </a:spcBef>
              <a:buFontTx/>
              <a:buChar char="•"/>
            </a:pPr>
            <a:r>
              <a:rPr lang="en-US" altLang="en-US" sz="1600">
                <a:latin typeface="Arial" panose="020B0604020202020204" pitchFamily="34" charset="0"/>
                <a:ea typeface="ＭＳ Ｐゴシック" panose="020B0600070205080204" pitchFamily="34" charset="-128"/>
              </a:rPr>
              <a:t>WSEMS does not have responsibility for enforcement of agreement</a:t>
            </a:r>
          </a:p>
          <a:p>
            <a:pPr eaLnBrk="1" hangingPunct="1">
              <a:spcBef>
                <a:spcPct val="0"/>
              </a:spcBef>
              <a:buFontTx/>
              <a:buChar char="•"/>
            </a:pPr>
            <a:r>
              <a:rPr lang="en-US" altLang="en-US" sz="1600">
                <a:latin typeface="Arial" panose="020B0604020202020204" pitchFamily="34" charset="0"/>
                <a:ea typeface="ＭＳ Ｐゴシック" panose="020B0600070205080204" pitchFamily="34" charset="-128"/>
              </a:rPr>
              <a:t>People tend to follow terms of mediated </a:t>
            </a:r>
            <a:r>
              <a:rPr lang="en-US" altLang="en-US" sz="1600" b="1">
                <a:latin typeface="Arial" panose="020B0604020202020204" pitchFamily="34" charset="0"/>
                <a:ea typeface="ＭＳ Ｐゴシック" panose="020B0600070205080204" pitchFamily="34" charset="-128"/>
              </a:rPr>
              <a:t>agreements because they participated in developing the terms of the agreement</a:t>
            </a:r>
          </a:p>
          <a:p>
            <a:pPr eaLnBrk="1" hangingPunct="1">
              <a:spcBef>
                <a:spcPct val="0"/>
              </a:spcBef>
              <a:buFontTx/>
              <a:buChar char="•"/>
            </a:pPr>
            <a:r>
              <a:rPr lang="en-US" altLang="en-US" sz="1600">
                <a:latin typeface="Arial" panose="020B0604020202020204" pitchFamily="34" charset="0"/>
                <a:ea typeface="ＭＳ Ｐゴシック" panose="020B0600070205080204" pitchFamily="34" charset="-128"/>
              </a:rPr>
              <a:t>No guarantees that mediation will lead to an agreement.  </a:t>
            </a:r>
          </a:p>
          <a:p>
            <a:pPr eaLnBrk="1" hangingPunct="1">
              <a:spcBef>
                <a:spcPct val="0"/>
              </a:spcBef>
              <a:buFontTx/>
              <a:buChar char="•"/>
            </a:pPr>
            <a:r>
              <a:rPr lang="en-US" altLang="en-US" sz="1600">
                <a:latin typeface="Arial" panose="020B0604020202020204" pitchFamily="34" charset="0"/>
                <a:ea typeface="ＭＳ Ｐゴシック" panose="020B0600070205080204" pitchFamily="34" charset="-128"/>
              </a:rPr>
              <a:t>But, </a:t>
            </a:r>
            <a:r>
              <a:rPr lang="en-US" altLang="en-US" sz="1600" b="1">
                <a:latin typeface="Arial" panose="020B0604020202020204" pitchFamily="34" charset="0"/>
                <a:ea typeface="ＭＳ Ｐゴシック" panose="020B0600070205080204" pitchFamily="34" charset="-128"/>
              </a:rPr>
              <a:t>even if mediation does not result in an agreement, the process often helps parties identify issues or reach a partial </a:t>
            </a:r>
            <a:r>
              <a:rPr lang="en-US" altLang="en-US" sz="1600">
                <a:latin typeface="Arial" panose="020B0604020202020204" pitchFamily="34" charset="0"/>
                <a:ea typeface="ＭＳ Ｐゴシック" panose="020B0600070205080204" pitchFamily="34" charset="-128"/>
              </a:rPr>
              <a:t>agreement on some of the issues, or may help communication in a long-term relationship</a:t>
            </a:r>
          </a:p>
          <a:p>
            <a:pPr eaLnBrk="1" hangingPunct="1">
              <a:spcBef>
                <a:spcPct val="0"/>
              </a:spcBef>
              <a:buFontTx/>
              <a:buChar char="•"/>
            </a:pPr>
            <a:endParaRPr lang="en-US" altLang="en-US" sz="1600">
              <a:latin typeface="Arial" panose="020B0604020202020204" pitchFamily="34" charset="0"/>
              <a:ea typeface="ＭＳ Ｐゴシック" panose="020B0600070205080204" pitchFamily="34" charset="-128"/>
            </a:endParaRPr>
          </a:p>
        </p:txBody>
      </p:sp>
      <p:sp>
        <p:nvSpPr>
          <p:cNvPr id="46084" name="Slide Number Placeholder 3">
            <a:extLst>
              <a:ext uri="{FF2B5EF4-FFF2-40B4-BE49-F238E27FC236}">
                <a16:creationId xmlns:a16="http://schemas.microsoft.com/office/drawing/2014/main" id="{075D3D1B-A3C0-78D2-4D50-A01702C2DA3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33425" indent="-280988" defTabSz="9255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0300"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84325"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36763"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4939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511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83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655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EF73556-C4F6-487C-B6AC-E3BEA5DBF2FE}" type="slidenum">
              <a:rPr lang="en-US" altLang="en-US" smtClean="0">
                <a:latin typeface="Calibri" panose="020F0502020204030204" pitchFamily="34" charset="0"/>
              </a:rPr>
              <a:pPr>
                <a:spcBef>
                  <a:spcPct val="0"/>
                </a:spcBef>
              </a:pPr>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A851497-5453-C9FE-582B-60AE33E13B21}"/>
              </a:ext>
            </a:extLst>
          </p:cNvPr>
          <p:cNvSpPr>
            <a:spLocks noGrp="1" noRot="1" noChangeAspect="1" noChangeArrowheads="1" noTextEdit="1"/>
          </p:cNvSpPr>
          <p:nvPr>
            <p:ph type="sldImg"/>
          </p:nvPr>
        </p:nvSpPr>
        <p:spPr>
          <a:xfrm>
            <a:off x="2374900" y="0"/>
            <a:ext cx="2298700" cy="1724025"/>
          </a:xfrm>
          <a:ln/>
        </p:spPr>
      </p:sp>
      <p:sp>
        <p:nvSpPr>
          <p:cNvPr id="48131" name="Notes Placeholder 2">
            <a:extLst>
              <a:ext uri="{FF2B5EF4-FFF2-40B4-BE49-F238E27FC236}">
                <a16:creationId xmlns:a16="http://schemas.microsoft.com/office/drawing/2014/main" id="{D31B0D35-F4BA-AAD2-ACDD-AE4E79E04C74}"/>
              </a:ext>
            </a:extLst>
          </p:cNvPr>
          <p:cNvSpPr>
            <a:spLocks noGrp="1"/>
          </p:cNvSpPr>
          <p:nvPr>
            <p:ph type="body" idx="1"/>
          </p:nvPr>
        </p:nvSpPr>
        <p:spPr>
          <a:xfrm>
            <a:off x="186569" y="1853519"/>
            <a:ext cx="6729338" cy="6637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a:latin typeface="Arial" panose="020B0604020202020204" pitchFamily="34" charset="0"/>
                <a:ea typeface="ＭＳ Ｐゴシック" panose="020B0600070205080204" pitchFamily="34" charset="-128"/>
              </a:rPr>
              <a:t>Courtney</a:t>
            </a:r>
          </a:p>
          <a:p>
            <a:endParaRPr lang="en-US" altLang="en-US" sz="1800" b="1">
              <a:latin typeface="Arial" panose="020B0604020202020204" pitchFamily="34" charset="0"/>
              <a:ea typeface="ＭＳ Ｐゴシック" panose="020B0600070205080204" pitchFamily="34" charset="-128"/>
            </a:endParaRPr>
          </a:p>
          <a:p>
            <a:r>
              <a:rPr lang="en-US" altLang="en-US" sz="1800" b="1">
                <a:latin typeface="Arial" panose="020B0604020202020204" pitchFamily="34" charset="0"/>
                <a:ea typeface="ＭＳ Ｐゴシック" panose="020B0600070205080204" pitchFamily="34" charset="-128"/>
              </a:rPr>
              <a:t>Proud of our outcomes over the past 21 years.  </a:t>
            </a:r>
          </a:p>
          <a:p>
            <a:r>
              <a:rPr lang="en-US" altLang="en-US" sz="1800" b="1">
                <a:latin typeface="Arial" panose="020B0604020202020204" pitchFamily="34" charset="0"/>
                <a:ea typeface="ＭＳ Ｐゴシック" panose="020B0600070205080204" pitchFamily="34" charset="-128"/>
              </a:rPr>
              <a:t>Roughly 91% were satisfied with process</a:t>
            </a:r>
          </a:p>
          <a:p>
            <a:r>
              <a:rPr lang="en-US" altLang="en-US" sz="1800" b="1">
                <a:latin typeface="Arial" panose="020B0604020202020204" pitchFamily="34" charset="0"/>
                <a:ea typeface="ＭＳ Ｐゴシック" panose="020B0600070205080204" pitchFamily="34" charset="-128"/>
              </a:rPr>
              <a:t>Roughy 93% would use the same mediation again</a:t>
            </a:r>
          </a:p>
          <a:p>
            <a:r>
              <a:rPr lang="en-US" altLang="en-US" sz="1800" b="1">
                <a:latin typeface="Arial" panose="020B0604020202020204" pitchFamily="34" charset="0"/>
                <a:ea typeface="ＭＳ Ｐゴシック" panose="020B0600070205080204" pitchFamily="34" charset="-128"/>
              </a:rPr>
              <a:t>Almost 91% would use the same mediator again</a:t>
            </a:r>
          </a:p>
          <a:p>
            <a:r>
              <a:rPr lang="en-US" altLang="en-US" sz="1800" b="1">
                <a:latin typeface="Arial" panose="020B0604020202020204" pitchFamily="34" charset="0"/>
                <a:ea typeface="ＭＳ Ｐゴシック" panose="020B0600070205080204" pitchFamily="34" charset="-128"/>
              </a:rPr>
              <a:t>Almost 91% of cases result in a written agreement</a:t>
            </a:r>
          </a:p>
          <a:p>
            <a:endParaRPr lang="en-US" altLang="en-US" sz="1800" b="1">
              <a:latin typeface="Arial" panose="020B0604020202020204" pitchFamily="34" charset="0"/>
              <a:ea typeface="ＭＳ Ｐゴシック" panose="020B0600070205080204" pitchFamily="34" charset="-128"/>
            </a:endParaRPr>
          </a:p>
        </p:txBody>
      </p:sp>
      <p:sp>
        <p:nvSpPr>
          <p:cNvPr id="48132" name="Slide Number Placeholder 3">
            <a:extLst>
              <a:ext uri="{FF2B5EF4-FFF2-40B4-BE49-F238E27FC236}">
                <a16:creationId xmlns:a16="http://schemas.microsoft.com/office/drawing/2014/main" id="{9F115B75-CE47-C40C-8930-B7F83110B89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33425" indent="-280988"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0300" indent="-223838"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84325" indent="-223838"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36763" indent="-223838"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4939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511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83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655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5D0CD40-C174-42EB-9D81-EB3216D1BCD0}"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5180C8F-EC48-3685-EA07-D5204BBE1DBD}"/>
              </a:ext>
            </a:extLst>
          </p:cNvPr>
          <p:cNvSpPr>
            <a:spLocks noGrp="1" noRot="1" noChangeAspect="1" noChangeArrowheads="1" noTextEdit="1"/>
          </p:cNvSpPr>
          <p:nvPr>
            <p:ph type="sldImg"/>
          </p:nvPr>
        </p:nvSpPr>
        <p:spPr>
          <a:xfrm>
            <a:off x="2303463" y="179388"/>
            <a:ext cx="2568575" cy="1927225"/>
          </a:xfrm>
          <a:solidFill>
            <a:srgbClr val="FFFFFF"/>
          </a:solidFill>
          <a:ln/>
        </p:spPr>
      </p:sp>
      <p:sp>
        <p:nvSpPr>
          <p:cNvPr id="20482" name="Rectangle 3">
            <a:extLst>
              <a:ext uri="{FF2B5EF4-FFF2-40B4-BE49-F238E27FC236}">
                <a16:creationId xmlns:a16="http://schemas.microsoft.com/office/drawing/2014/main" id="{8B1991F2-F851-9AF5-FC31-7F6D732DD94C}"/>
              </a:ext>
            </a:extLst>
          </p:cNvPr>
          <p:cNvSpPr>
            <a:spLocks noGrp="1" noChangeArrowheads="1"/>
          </p:cNvSpPr>
          <p:nvPr>
            <p:ph type="body" idx="1"/>
          </p:nvPr>
        </p:nvSpPr>
        <p:spPr>
          <a:xfrm>
            <a:off x="263769" y="2165268"/>
            <a:ext cx="6652137" cy="6326037"/>
          </a:xfrm>
          <a:solidFill>
            <a:srgbClr val="FFFFFF"/>
          </a:solidFill>
          <a:ln>
            <a:solidFill>
              <a:srgbClr val="000000"/>
            </a:solidFill>
            <a:miter lim="800000"/>
            <a:headEnd/>
            <a:tailEnd/>
          </a:ln>
        </p:spPr>
        <p:txBody>
          <a:bodyPr/>
          <a:lstStyle/>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DIAPOSITIVA NISSAN</a:t>
            </a: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Gracias Courtney, Buenas tardes a todos. Como mencionó Courtney, ahora describiremos el sistema WSEMS.</a:t>
            </a: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El WI </a:t>
            </a:r>
            <a:r>
              <a:rPr lang="es-ES" altLang="en-US" sz="1500" b="1" dirty="0" err="1">
                <a:latin typeface="Arial" panose="020B0604020202020204" pitchFamily="34" charset="0"/>
                <a:ea typeface="ＭＳ Ｐゴシック" panose="020B0600070205080204" pitchFamily="34" charset="-128"/>
              </a:rPr>
              <a:t>Spec.Ed</a:t>
            </a:r>
            <a:r>
              <a:rPr lang="es-ES" altLang="en-US" sz="1500" b="1" dirty="0">
                <a:latin typeface="Arial" panose="020B0604020202020204" pitchFamily="34" charset="0"/>
                <a:ea typeface="ＭＳ Ｐゴシック" panose="020B0600070205080204" pitchFamily="34" charset="-128"/>
              </a:rPr>
              <a:t>. </a:t>
            </a:r>
            <a:r>
              <a:rPr lang="es-ES" altLang="en-US" sz="1500" b="1" dirty="0" err="1">
                <a:latin typeface="Arial" panose="020B0604020202020204" pitchFamily="34" charset="0"/>
                <a:ea typeface="ＭＳ Ｐゴシック" panose="020B0600070205080204" pitchFamily="34" charset="-128"/>
              </a:rPr>
              <a:t>Mediation</a:t>
            </a:r>
            <a:r>
              <a:rPr lang="es-ES" altLang="en-US" sz="1500" b="1" dirty="0">
                <a:latin typeface="Arial" panose="020B0604020202020204" pitchFamily="34" charset="0"/>
                <a:ea typeface="ＭＳ Ｐゴシック" panose="020B0600070205080204" pitchFamily="34" charset="-128"/>
              </a:rPr>
              <a:t> </a:t>
            </a:r>
            <a:r>
              <a:rPr lang="es-ES" altLang="en-US" sz="1500" b="1" dirty="0" err="1">
                <a:latin typeface="Arial" panose="020B0604020202020204" pitchFamily="34" charset="0"/>
                <a:ea typeface="ＭＳ Ｐゴシック" panose="020B0600070205080204" pitchFamily="34" charset="-128"/>
              </a:rPr>
              <a:t>System</a:t>
            </a:r>
            <a:r>
              <a:rPr lang="es-ES" altLang="en-US" sz="1500" b="1" dirty="0">
                <a:latin typeface="Arial" panose="020B0604020202020204" pitchFamily="34" charset="0"/>
                <a:ea typeface="ＭＳ Ｐゴシック" panose="020B0600070205080204" pitchFamily="34" charset="-128"/>
              </a:rPr>
              <a:t> (o WSEMS) ha sido financiado por WI DPI con una subvención discrecional de IDEA a CESA 7 desde 1996.</a:t>
            </a: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Durante todos estos años, los objetivos de esta subvención han sido:</a:t>
            </a: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administrar el WSEMS en todo el estado: lo que significa brindar opciones para la resolución de disputas a los padres de </a:t>
            </a:r>
            <a:r>
              <a:rPr lang="es-ES" altLang="en-US" sz="1500" b="1" dirty="0" err="1">
                <a:latin typeface="Arial" panose="020B0604020202020204" pitchFamily="34" charset="0"/>
                <a:ea typeface="ＭＳ Ｐゴシック" panose="020B0600070205080204" pitchFamily="34" charset="-128"/>
              </a:rPr>
              <a:t>SwD</a:t>
            </a:r>
            <a:r>
              <a:rPr lang="es-ES" altLang="en-US" sz="1500" b="1" dirty="0">
                <a:latin typeface="Arial" panose="020B0604020202020204" pitchFamily="34" charset="0"/>
                <a:ea typeface="ＭＳ Ｐゴシック" panose="020B0600070205080204" pitchFamily="34" charset="-128"/>
              </a:rPr>
              <a:t> y las escuelas en todo el estado.</a:t>
            </a: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para proporcionar una lista de neutrales para ayudar en la resolución de estas disputas</a:t>
            </a: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para proporcionar capacitación y divulgación sobre el Sistema, tal como lo estamos haciendo hoy.</a:t>
            </a: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recopilar datos longitudinales para la evaluación continua del Sistema.</a:t>
            </a: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WSEMS es un sistema único que ha sido reconocido a nivel nacional por una agencia del Departamento de Educación de los EE. UU. (CADRE) como 1 de solo 4 sistemas estatales que se consideraron extremadamente efectivos en su uso y resultados. WSEMS fue seleccionado especialmente por nuestra alta tasa de acuerdo y la participación exitosa de las partes interesadas.</a:t>
            </a:r>
          </a:p>
          <a:p>
            <a:pPr>
              <a:lnSpc>
                <a:spcPct val="150000"/>
              </a:lnSpc>
              <a:spcBef>
                <a:spcPts val="0"/>
              </a:spcBef>
              <a:defRPr/>
            </a:pPr>
            <a:endParaRPr lang="es-ES" altLang="en-US" sz="1500" b="1" dirty="0">
              <a:latin typeface="Arial" panose="020B0604020202020204" pitchFamily="34" charset="0"/>
              <a:ea typeface="ＭＳ Ｐゴシック" panose="020B0600070205080204" pitchFamily="34" charset="-128"/>
            </a:endParaRP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Nuestro sistema fue diseñado por un grupo de 17 miembros de partes interesadas clave en 1996 (la mitad representando grupos de padres y la mitad de grupos escolares). El Consejo de Partes Interesadas de WSEMS todavía existe hoy y continúa sirviendo como un organismo consultivo colectivo para el Sistema.</a:t>
            </a:r>
          </a:p>
          <a:p>
            <a:pPr>
              <a:lnSpc>
                <a:spcPct val="150000"/>
              </a:lnSpc>
              <a:spcBef>
                <a:spcPts val="0"/>
              </a:spcBef>
              <a:defRPr/>
            </a:pPr>
            <a:endParaRPr lang="es-ES" altLang="en-US" sz="1500" b="1" dirty="0">
              <a:latin typeface="Arial" panose="020B0604020202020204" pitchFamily="34" charset="0"/>
              <a:ea typeface="ＭＳ Ｐゴシック" panose="020B0600070205080204" pitchFamily="34" charset="-128"/>
            </a:endParaRP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Nuestro Sistema también es único a nivel nacional porque está dirigido por un equipo que modela la asociación y brinda supervisión al Sistema e incluye un socio escolar, ese soy yo, Director de Educación Especial para CESA 7:</a:t>
            </a: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 Represento la perspectiva de la escuela en nuestro equipo asociado y soy una de las fundadoras de WSEMS junto con Courtney Salzer, directora ejecutiva de WI FACETS, quien es madre de dos niños con discapacidades y representa la perspectiva de los padres en el equipo.</a:t>
            </a: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Gia </a:t>
            </a:r>
            <a:r>
              <a:rPr lang="es-ES" altLang="en-US" sz="1500" b="1" dirty="0" err="1">
                <a:latin typeface="Arial" panose="020B0604020202020204" pitchFamily="34" charset="0"/>
                <a:ea typeface="ＭＳ Ｐゴシック" panose="020B0600070205080204" pitchFamily="34" charset="-128"/>
              </a:rPr>
              <a:t>Pionik</a:t>
            </a:r>
            <a:r>
              <a:rPr lang="es-ES" altLang="en-US" sz="1500" b="1" dirty="0">
                <a:latin typeface="Arial" panose="020B0604020202020204" pitchFamily="34" charset="0"/>
                <a:ea typeface="ＭＳ Ｐゴシック" panose="020B0600070205080204" pitchFamily="34" charset="-128"/>
              </a:rPr>
              <a:t>, representa la perspectiva de una experta en resolución de disputas, Gia es mediadora, y también es -</a:t>
            </a: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el administrador del sistema y el coordinador de admisión. Cuando llama a WSEMS, ella es la persona con la que habla sobre sus problemas, explica lo que implica la mediación o la facilitación y asigna los casos a los mediadores y facilitadores.</a:t>
            </a: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Nelsinia Ramos, madre y directora asociada de WI FACETS. Nelsinia es la Coordinadora de Alcance Multicultural.</a:t>
            </a:r>
          </a:p>
          <a:p>
            <a:pPr>
              <a:lnSpc>
                <a:spcPct val="150000"/>
              </a:lnSpc>
              <a:spcBef>
                <a:spcPts val="0"/>
              </a:spcBef>
              <a:defRPr/>
            </a:pPr>
            <a:endParaRPr lang="es-ES" altLang="en-US" sz="1500" b="1" dirty="0">
              <a:latin typeface="Arial" panose="020B0604020202020204" pitchFamily="34" charset="0"/>
              <a:ea typeface="ＭＳ Ｐゴシック" panose="020B0600070205080204" pitchFamily="34" charset="-128"/>
            </a:endParaRP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Además de la alta tasa de acuerdo y la intensa participación de las partes interesadas en las que el WSEMS fue reconocido a nivel nacional, Wisconsin también fue</a:t>
            </a: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uno de los primeros estados en brindar facilitación del IEP y facilitación neutral para las reuniones de resolución, y</a:t>
            </a:r>
          </a:p>
          <a:p>
            <a:pPr>
              <a:lnSpc>
                <a:spcPct val="150000"/>
              </a:lnSpc>
              <a:spcBef>
                <a:spcPts val="0"/>
              </a:spcBef>
              <a:defRPr/>
            </a:pPr>
            <a:r>
              <a:rPr lang="es-ES" altLang="en-US" sz="1500" b="1" dirty="0">
                <a:latin typeface="Arial" panose="020B0604020202020204" pitchFamily="34" charset="0"/>
                <a:ea typeface="ＭＳ Ｐゴシック" panose="020B0600070205080204" pitchFamily="34" charset="-128"/>
              </a:rPr>
              <a:t>Wisconsin estableció prácticas de mejora continua de la calidad en nuestro sistema, incluidas encuestas a los participantes, capacitación continua para la lista y comentarios de nuestras partes interesadas</a:t>
            </a:r>
            <a:endParaRPr lang="en-US" altLang="en-US" sz="1500" b="1" dirty="0">
              <a:latin typeface="Arial" panose="020B0604020202020204" pitchFamily="34" charset="0"/>
              <a:ea typeface="ＭＳ Ｐゴシック" panose="020B0600070205080204" pitchFamily="34" charset="-128"/>
            </a:endParaRPr>
          </a:p>
          <a:p>
            <a:pPr>
              <a:lnSpc>
                <a:spcPct val="150000"/>
              </a:lnSpc>
              <a:spcBef>
                <a:spcPts val="0"/>
              </a:spcBef>
              <a:defRPr/>
            </a:pPr>
            <a:endParaRPr lang="en-US" altLang="en-US" sz="1500" b="1" dirty="0">
              <a:latin typeface="Arial" panose="020B0604020202020204" pitchFamily="34" charset="0"/>
              <a:ea typeface="ＭＳ Ｐゴシック" panose="020B0600070205080204" pitchFamily="34" charset="-128"/>
            </a:endParaRPr>
          </a:p>
          <a:p>
            <a:pPr>
              <a:lnSpc>
                <a:spcPct val="150000"/>
              </a:lnSpc>
              <a:spcBef>
                <a:spcPts val="0"/>
              </a:spcBef>
              <a:defRPr/>
            </a:pPr>
            <a:r>
              <a:rPr lang="en-US" altLang="en-US" sz="1500" b="1" dirty="0">
                <a:latin typeface="Arial" panose="020B0604020202020204" pitchFamily="34" charset="0"/>
                <a:ea typeface="ＭＳ Ｐゴシック" panose="020B0600070205080204" pitchFamily="34" charset="-128"/>
              </a:rPr>
              <a:t>NISSAN SLIDE</a:t>
            </a:r>
          </a:p>
          <a:p>
            <a:pPr>
              <a:lnSpc>
                <a:spcPct val="150000"/>
              </a:lnSpc>
              <a:spcBef>
                <a:spcPts val="0"/>
              </a:spcBef>
              <a:defRPr/>
            </a:pPr>
            <a:r>
              <a:rPr lang="en-US" altLang="en-US" sz="1500" b="1" dirty="0">
                <a:latin typeface="Arial" panose="020B0604020202020204" pitchFamily="34" charset="0"/>
                <a:ea typeface="ＭＳ Ｐゴシック" panose="020B0600070205080204" pitchFamily="34" charset="-128"/>
              </a:rPr>
              <a:t>Thank you  Courtney, Good afternoon everyone. As Courtney mentioned, we will now describe the WSEMS system. </a:t>
            </a:r>
          </a:p>
          <a:p>
            <a:pPr>
              <a:lnSpc>
                <a:spcPct val="150000"/>
              </a:lnSpc>
              <a:spcBef>
                <a:spcPts val="0"/>
              </a:spcBef>
              <a:buFontTx/>
              <a:buChar char="•"/>
              <a:defRPr/>
            </a:pPr>
            <a:r>
              <a:rPr lang="en-US" altLang="en-US" sz="1500" b="1" dirty="0">
                <a:latin typeface="Arial" panose="020B0604020202020204" pitchFamily="34" charset="0"/>
                <a:ea typeface="ＭＳ Ｐゴシック" panose="020B0600070205080204" pitchFamily="34" charset="-128"/>
              </a:rPr>
              <a:t>The WI </a:t>
            </a:r>
            <a:r>
              <a:rPr lang="en-US" altLang="en-US" sz="1500" b="1" dirty="0" err="1">
                <a:latin typeface="Arial" panose="020B0604020202020204" pitchFamily="34" charset="0"/>
                <a:ea typeface="ＭＳ Ｐゴシック" panose="020B0600070205080204" pitchFamily="34" charset="-128"/>
              </a:rPr>
              <a:t>Spec.Ed</a:t>
            </a:r>
            <a:r>
              <a:rPr lang="en-US" altLang="en-US" sz="1500" b="1" dirty="0">
                <a:latin typeface="Arial" panose="020B0604020202020204" pitchFamily="34" charset="0"/>
                <a:ea typeface="ＭＳ Ｐゴシック" panose="020B0600070205080204" pitchFamily="34" charset="-128"/>
              </a:rPr>
              <a:t>. Mediation System (or WSEMS) has been funded by the WI DPI with an IDEA discretionary grant to CESA 7 since 1996.   </a:t>
            </a:r>
          </a:p>
          <a:p>
            <a:pPr>
              <a:lnSpc>
                <a:spcPct val="150000"/>
              </a:lnSpc>
              <a:spcBef>
                <a:spcPts val="0"/>
              </a:spcBef>
              <a:buFontTx/>
              <a:buChar char="•"/>
              <a:defRPr/>
            </a:pPr>
            <a:r>
              <a:rPr lang="en-US" altLang="en-US" sz="1500" b="1" dirty="0">
                <a:latin typeface="Arial" panose="020B0604020202020204" pitchFamily="34" charset="0"/>
                <a:ea typeface="ＭＳ Ｐゴシック" panose="020B0600070205080204" pitchFamily="34" charset="-128"/>
              </a:rPr>
              <a:t>For all of these years, the goals of this grant have been:</a:t>
            </a:r>
          </a:p>
          <a:p>
            <a:pPr marL="788988" lvl="1" indent="-336550">
              <a:lnSpc>
                <a:spcPct val="150000"/>
              </a:lnSpc>
              <a:spcBef>
                <a:spcPts val="0"/>
              </a:spcBef>
              <a:buFontTx/>
              <a:buAutoNum type="arabicParenBoth"/>
              <a:defRPr/>
            </a:pPr>
            <a:r>
              <a:rPr lang="en-US" altLang="en-US" sz="1500" b="1" dirty="0">
                <a:latin typeface="Arial" panose="020B0604020202020204" pitchFamily="34" charset="0"/>
                <a:ea typeface="ＭＳ Ｐゴシック" panose="020B0600070205080204" pitchFamily="34" charset="-128"/>
              </a:rPr>
              <a:t>to administer the WSEMS throughout the state – Meaning to provide options for dispute resolutions to parents of </a:t>
            </a:r>
            <a:r>
              <a:rPr lang="en-US" altLang="en-US" sz="1500" b="1" dirty="0" err="1">
                <a:latin typeface="Arial" panose="020B0604020202020204" pitchFamily="34" charset="0"/>
                <a:ea typeface="ＭＳ Ｐゴシック" panose="020B0600070205080204" pitchFamily="34" charset="-128"/>
              </a:rPr>
              <a:t>SwD</a:t>
            </a:r>
            <a:r>
              <a:rPr lang="en-US" altLang="en-US" sz="1500" b="1" dirty="0">
                <a:latin typeface="Arial" panose="020B0604020202020204" pitchFamily="34" charset="0"/>
                <a:ea typeface="ＭＳ Ｐゴシック" panose="020B0600070205080204" pitchFamily="34" charset="-128"/>
              </a:rPr>
              <a:t> and schools throughout the state.</a:t>
            </a:r>
          </a:p>
          <a:p>
            <a:pPr marL="788988" lvl="1" indent="-336550">
              <a:lnSpc>
                <a:spcPct val="150000"/>
              </a:lnSpc>
              <a:spcBef>
                <a:spcPts val="0"/>
              </a:spcBef>
              <a:buFontTx/>
              <a:buAutoNum type="arabicParenBoth"/>
              <a:defRPr/>
            </a:pPr>
            <a:r>
              <a:rPr lang="en-US" altLang="en-US" sz="1500" b="1" dirty="0">
                <a:latin typeface="Arial" panose="020B0604020202020204" pitchFamily="34" charset="0"/>
                <a:ea typeface="ＭＳ Ｐゴシック" panose="020B0600070205080204" pitchFamily="34" charset="-128"/>
              </a:rPr>
              <a:t>to provide a roster of neutrals to assist in the resolution of these disputes </a:t>
            </a:r>
          </a:p>
          <a:p>
            <a:pPr marL="788988" lvl="1" indent="-336550">
              <a:lnSpc>
                <a:spcPct val="150000"/>
              </a:lnSpc>
              <a:spcBef>
                <a:spcPts val="0"/>
              </a:spcBef>
              <a:buFontTx/>
              <a:buAutoNum type="arabicParenBoth"/>
              <a:defRPr/>
            </a:pPr>
            <a:r>
              <a:rPr lang="en-US" altLang="en-US" sz="1500" b="1" dirty="0">
                <a:latin typeface="Arial" panose="020B0604020202020204" pitchFamily="34" charset="0"/>
                <a:ea typeface="ＭＳ Ｐゴシック" panose="020B0600070205080204" pitchFamily="34" charset="-128"/>
              </a:rPr>
              <a:t>to provide training and outreach about the System – just like we are doing today.</a:t>
            </a:r>
          </a:p>
          <a:p>
            <a:pPr marL="788988" lvl="1" indent="-336550">
              <a:lnSpc>
                <a:spcPct val="150000"/>
              </a:lnSpc>
              <a:spcBef>
                <a:spcPts val="0"/>
              </a:spcBef>
              <a:buFontTx/>
              <a:buAutoNum type="arabicParenBoth"/>
              <a:defRPr/>
            </a:pPr>
            <a:r>
              <a:rPr lang="en-US" altLang="en-US" sz="1500" b="1" dirty="0">
                <a:latin typeface="Arial" panose="020B0604020202020204" pitchFamily="34" charset="0"/>
                <a:ea typeface="ＭＳ Ｐゴシック" panose="020B0600070205080204" pitchFamily="34" charset="-128"/>
              </a:rPr>
              <a:t>to collect longitudinal data for ongoing evaluation of the System.</a:t>
            </a:r>
          </a:p>
          <a:p>
            <a:pPr>
              <a:lnSpc>
                <a:spcPct val="150000"/>
              </a:lnSpc>
              <a:spcBef>
                <a:spcPts val="0"/>
              </a:spcBef>
              <a:buFontTx/>
              <a:buChar char="•"/>
              <a:defRPr/>
            </a:pPr>
            <a:r>
              <a:rPr lang="en-US" altLang="en-US" sz="1500" b="1" dirty="0">
                <a:latin typeface="Arial" panose="020B0604020202020204" pitchFamily="34" charset="0"/>
                <a:ea typeface="ＭＳ Ｐゴシック" panose="020B0600070205080204" pitchFamily="34" charset="-128"/>
              </a:rPr>
              <a:t>WSEMS is a unique system that has been nationally - recognized by a U.S Department of Education agency (CADRE)</a:t>
            </a:r>
            <a:r>
              <a:rPr lang="en-US" altLang="en-US" sz="1500" b="1" dirty="0">
                <a:solidFill>
                  <a:srgbClr val="FF3300"/>
                </a:solidFill>
                <a:latin typeface="Arial" panose="020B0604020202020204" pitchFamily="34" charset="0"/>
                <a:ea typeface="ＭＳ Ｐゴシック" panose="020B0600070205080204" pitchFamily="34" charset="-128"/>
              </a:rPr>
              <a:t> </a:t>
            </a:r>
            <a:r>
              <a:rPr lang="en-US" altLang="en-US" sz="1500" b="1" dirty="0">
                <a:latin typeface="Arial" panose="020B0604020202020204" pitchFamily="34" charset="0"/>
                <a:ea typeface="ＭＳ Ｐゴシック" panose="020B0600070205080204" pitchFamily="34" charset="-128"/>
              </a:rPr>
              <a:t>as 1 of just 4 state systems that were considered extremely effective in its usage and outcomes. WSEMS was selected especially because of our high agreement rate and successful involvement of stakeholders.</a:t>
            </a:r>
          </a:p>
          <a:p>
            <a:pPr>
              <a:lnSpc>
                <a:spcPct val="150000"/>
              </a:lnSpc>
              <a:spcBef>
                <a:spcPts val="0"/>
              </a:spcBef>
              <a:buFontTx/>
              <a:buChar char="•"/>
              <a:defRPr/>
            </a:pPr>
            <a:endParaRPr lang="en-US" altLang="en-US" sz="1500" b="1" dirty="0">
              <a:latin typeface="Arial" panose="020B0604020202020204" pitchFamily="34" charset="0"/>
              <a:ea typeface="ＭＳ Ｐゴシック" panose="020B0600070205080204" pitchFamily="34" charset="-128"/>
            </a:endParaRPr>
          </a:p>
          <a:p>
            <a:pPr>
              <a:lnSpc>
                <a:spcPct val="150000"/>
              </a:lnSpc>
              <a:spcBef>
                <a:spcPts val="0"/>
              </a:spcBef>
              <a:buFont typeface="Courier New" panose="02070309020205020404" pitchFamily="49" charset="0"/>
              <a:buChar char="o"/>
              <a:defRPr/>
            </a:pPr>
            <a:r>
              <a:rPr lang="en-US" altLang="en-US" sz="1500" b="1" dirty="0">
                <a:latin typeface="Arial" panose="020B0604020202020204" pitchFamily="34" charset="0"/>
                <a:ea typeface="ＭＳ Ｐゴシック" panose="020B0600070205080204" pitchFamily="34" charset="-128"/>
              </a:rPr>
              <a:t>Our System was designed by a 17-member group of key stakeholders in 1996 (1/2 representing parent groups &amp; ½ school groups).  The WSEMS Stakeholders’ Council still exists today and continues to serve as a collective advisory body for the System. </a:t>
            </a:r>
          </a:p>
          <a:p>
            <a:pPr>
              <a:lnSpc>
                <a:spcPct val="150000"/>
              </a:lnSpc>
              <a:spcBef>
                <a:spcPts val="0"/>
              </a:spcBef>
              <a:buFont typeface="Courier New" panose="02070309020205020404" pitchFamily="49" charset="0"/>
              <a:buChar char="o"/>
              <a:defRPr/>
            </a:pPr>
            <a:endParaRPr lang="en-US" altLang="en-US" sz="1500" b="1" dirty="0">
              <a:latin typeface="Arial" panose="020B0604020202020204" pitchFamily="34" charset="0"/>
              <a:ea typeface="ＭＳ Ｐゴシック" panose="020B0600070205080204" pitchFamily="34" charset="-128"/>
            </a:endParaRPr>
          </a:p>
          <a:p>
            <a:pPr>
              <a:lnSpc>
                <a:spcPct val="150000"/>
              </a:lnSpc>
              <a:spcBef>
                <a:spcPts val="0"/>
              </a:spcBef>
              <a:buFont typeface="Courier New" panose="02070309020205020404" pitchFamily="49" charset="0"/>
              <a:buChar char="o"/>
              <a:defRPr/>
            </a:pPr>
            <a:r>
              <a:rPr lang="en-US" altLang="en-US" sz="1400" b="1" dirty="0">
                <a:latin typeface="Arial" panose="020B0604020202020204" pitchFamily="34" charset="0"/>
                <a:ea typeface="ＭＳ Ｐゴシック" panose="020B0600070205080204" pitchFamily="34" charset="-128"/>
              </a:rPr>
              <a:t>Our System is also unique nationally because it is led by a team that models partnership and provides oversight to the System and includes a school partner, that’s me, Special Education Director for CESA 7:</a:t>
            </a:r>
          </a:p>
          <a:p>
            <a:pPr marL="788988" lvl="1" indent="-336550">
              <a:lnSpc>
                <a:spcPct val="150000"/>
              </a:lnSpc>
              <a:spcBef>
                <a:spcPts val="0"/>
              </a:spcBef>
              <a:buFontTx/>
              <a:buChar char="•"/>
              <a:defRPr/>
            </a:pPr>
            <a:r>
              <a:rPr lang="en-US" altLang="en-US" sz="1400" b="1" dirty="0">
                <a:latin typeface="Arial" panose="020B0604020202020204" pitchFamily="34" charset="0"/>
                <a:ea typeface="ＭＳ Ｐゴシック" panose="020B0600070205080204" pitchFamily="34" charset="-128"/>
              </a:rPr>
              <a:t>– I represents the school perspective on our partner team and I am one of the founders of the WSEMS along with </a:t>
            </a:r>
            <a:r>
              <a:rPr lang="en-US" altLang="en-US" sz="1400" b="1" u="sng" dirty="0">
                <a:latin typeface="Arial" panose="020B0604020202020204" pitchFamily="34" charset="0"/>
                <a:ea typeface="ＭＳ Ｐゴシック" panose="020B0600070205080204" pitchFamily="34" charset="-128"/>
              </a:rPr>
              <a:t>Courtney Salzer</a:t>
            </a:r>
            <a:r>
              <a:rPr lang="en-US" altLang="en-US" sz="1400" b="1" dirty="0">
                <a:latin typeface="Arial" panose="020B0604020202020204" pitchFamily="34" charset="0"/>
                <a:ea typeface="ＭＳ Ｐゴシック" panose="020B0600070205080204" pitchFamily="34" charset="-128"/>
              </a:rPr>
              <a:t>, WI FACETS</a:t>
            </a:r>
            <a:r>
              <a:rPr lang="ja-JP" altLang="en-US" sz="1400" b="1" dirty="0">
                <a:latin typeface="Arial" panose="020B0604020202020204" pitchFamily="34" charset="0"/>
                <a:ea typeface="ＭＳ Ｐゴシック" panose="020B0600070205080204" pitchFamily="34" charset="-128"/>
              </a:rPr>
              <a:t>’</a:t>
            </a:r>
            <a:r>
              <a:rPr lang="en-US" altLang="ja-JP" sz="1400" b="1" dirty="0">
                <a:latin typeface="Arial" panose="020B0604020202020204" pitchFamily="34" charset="0"/>
                <a:ea typeface="ＭＳ Ｐゴシック" panose="020B0600070205080204" pitchFamily="34" charset="-128"/>
              </a:rPr>
              <a:t> Executive Director, who is the parent of two children with disabilities and  represents the parent perspective on the team</a:t>
            </a:r>
          </a:p>
          <a:p>
            <a:pPr marL="788988" lvl="1" indent="-336550">
              <a:lnSpc>
                <a:spcPct val="150000"/>
              </a:lnSpc>
              <a:spcBef>
                <a:spcPts val="0"/>
              </a:spcBef>
              <a:buFontTx/>
              <a:buChar char="•"/>
              <a:defRPr/>
            </a:pPr>
            <a:r>
              <a:rPr lang="en-US" altLang="en-US" sz="1400" b="1" u="sng" dirty="0">
                <a:latin typeface="Arial" panose="020B0604020202020204" pitchFamily="34" charset="0"/>
                <a:ea typeface="ＭＳ Ｐゴシック" panose="020B0600070205080204" pitchFamily="34" charset="-128"/>
              </a:rPr>
              <a:t>Gia </a:t>
            </a:r>
            <a:r>
              <a:rPr lang="en-US" altLang="en-US" sz="1400" b="1" u="sng" dirty="0" err="1">
                <a:latin typeface="Arial" panose="020B0604020202020204" pitchFamily="34" charset="0"/>
                <a:ea typeface="ＭＳ Ｐゴシック" panose="020B0600070205080204" pitchFamily="34" charset="-128"/>
              </a:rPr>
              <a:t>Pionik</a:t>
            </a:r>
            <a:r>
              <a:rPr lang="en-US" altLang="en-US" sz="1400" b="1" dirty="0">
                <a:latin typeface="Arial" panose="020B0604020202020204" pitchFamily="34" charset="0"/>
                <a:ea typeface="ＭＳ Ｐゴシック" panose="020B0600070205080204" pitchFamily="34" charset="-128"/>
              </a:rPr>
              <a:t>, represents the perspective of a dispute resolution expertise, Gia is a Mediator, and she is also - </a:t>
            </a:r>
          </a:p>
          <a:p>
            <a:pPr marL="788988" lvl="1" indent="-336550">
              <a:lnSpc>
                <a:spcPct val="150000"/>
              </a:lnSpc>
              <a:spcBef>
                <a:spcPts val="0"/>
              </a:spcBef>
              <a:buFontTx/>
              <a:buChar char="•"/>
              <a:defRPr/>
            </a:pPr>
            <a:r>
              <a:rPr lang="en-US" altLang="en-US" sz="1400" b="1" dirty="0">
                <a:latin typeface="Arial" panose="020B0604020202020204" pitchFamily="34" charset="0"/>
                <a:ea typeface="ＭＳ Ｐゴシック" panose="020B0600070205080204" pitchFamily="34" charset="-128"/>
              </a:rPr>
              <a:t>the System Administrator &amp; Intake Coordinator.  When you call WSEMS, she is the person who you speak with about your issues, she explains what is involved with mediation or facilitation, and assigns cases to the mediators &amp; facilitators. </a:t>
            </a:r>
          </a:p>
          <a:p>
            <a:pPr marL="788988" lvl="1" indent="-336550">
              <a:lnSpc>
                <a:spcPct val="150000"/>
              </a:lnSpc>
              <a:spcBef>
                <a:spcPts val="0"/>
              </a:spcBef>
              <a:buFontTx/>
              <a:buChar char="•"/>
              <a:defRPr/>
            </a:pPr>
            <a:r>
              <a:rPr lang="en-US" altLang="en-US" sz="1400" b="1" u="sng" dirty="0">
                <a:latin typeface="Arial" panose="020B0604020202020204" pitchFamily="34" charset="0"/>
                <a:ea typeface="ＭＳ Ｐゴシック" panose="020B0600070205080204" pitchFamily="34" charset="-128"/>
              </a:rPr>
              <a:t>Nelsinia Ramos</a:t>
            </a:r>
            <a:r>
              <a:rPr lang="en-US" altLang="en-US" sz="1400" b="1" dirty="0">
                <a:latin typeface="Arial" panose="020B0604020202020204" pitchFamily="34" charset="0"/>
                <a:ea typeface="ＭＳ Ｐゴシック" panose="020B0600070205080204" pitchFamily="34" charset="-128"/>
              </a:rPr>
              <a:t>, a parent &amp; Associate Director of WI FACETS. Nelsinia</a:t>
            </a:r>
            <a:r>
              <a:rPr lang="en-US" altLang="ja-JP" sz="1400" b="1" dirty="0">
                <a:latin typeface="Arial" panose="020B0604020202020204" pitchFamily="34" charset="0"/>
                <a:ea typeface="ＭＳ Ｐゴシック" panose="020B0600070205080204" pitchFamily="34" charset="-128"/>
              </a:rPr>
              <a:t> is the Multicultural  Outreach Coordinator.</a:t>
            </a:r>
          </a:p>
          <a:p>
            <a:pPr>
              <a:lnSpc>
                <a:spcPct val="150000"/>
              </a:lnSpc>
              <a:spcBef>
                <a:spcPts val="0"/>
              </a:spcBef>
              <a:defRPr/>
            </a:pPr>
            <a:endParaRPr lang="en-US" altLang="en-US" sz="1400" b="1" dirty="0">
              <a:latin typeface="Arial" panose="020B0604020202020204" pitchFamily="34" charset="0"/>
              <a:ea typeface="ＭＳ Ｐゴシック" panose="020B0600070205080204" pitchFamily="34" charset="-128"/>
            </a:endParaRPr>
          </a:p>
          <a:p>
            <a:pPr>
              <a:lnSpc>
                <a:spcPct val="150000"/>
              </a:lnSpc>
              <a:spcBef>
                <a:spcPts val="0"/>
              </a:spcBef>
              <a:defRPr/>
            </a:pPr>
            <a:r>
              <a:rPr lang="en-US" altLang="en-US" sz="1400" b="1" dirty="0">
                <a:latin typeface="Arial" panose="020B0604020202020204" pitchFamily="34" charset="0"/>
                <a:ea typeface="ＭＳ Ｐゴシック" panose="020B0600070205080204" pitchFamily="34" charset="-128"/>
              </a:rPr>
              <a:t>Besides the high agreement rate and intense stakeholders involvement  in which the WSEMS was nationally recognized, Wisconsin also was</a:t>
            </a:r>
          </a:p>
          <a:p>
            <a:pPr marL="342900" indent="-342900">
              <a:lnSpc>
                <a:spcPct val="150000"/>
              </a:lnSpc>
              <a:spcBef>
                <a:spcPts val="0"/>
              </a:spcBef>
              <a:buFont typeface="+mj-lt"/>
              <a:buAutoNum type="arabicPeriod"/>
              <a:defRPr/>
            </a:pPr>
            <a:r>
              <a:rPr lang="en-US" altLang="en-US" sz="1400" b="1" dirty="0">
                <a:latin typeface="Arial" panose="020B0604020202020204" pitchFamily="34" charset="0"/>
                <a:ea typeface="ＭＳ Ｐゴシック" panose="020B0600070205080204" pitchFamily="34" charset="-128"/>
              </a:rPr>
              <a:t>one of the first states to provide IEP facilitation and neutral facilitation for resolution meetings, and </a:t>
            </a:r>
          </a:p>
          <a:p>
            <a:pPr marL="342900" indent="-342900">
              <a:lnSpc>
                <a:spcPct val="150000"/>
              </a:lnSpc>
              <a:spcBef>
                <a:spcPts val="0"/>
              </a:spcBef>
              <a:buFont typeface="+mj-lt"/>
              <a:buAutoNum type="arabicPeriod"/>
              <a:defRPr/>
            </a:pPr>
            <a:r>
              <a:rPr lang="en-US" altLang="en-US" sz="1400" b="1" dirty="0">
                <a:latin typeface="Arial" panose="020B0604020202020204" pitchFamily="34" charset="0"/>
                <a:ea typeface="ＭＳ Ｐゴシック" panose="020B0600070205080204" pitchFamily="34" charset="-128"/>
              </a:rPr>
              <a:t>Wisconsin established  continuous quality improvement practices to our system,  including participant surveys, ongoing training for the roster, and feedback from our stakeholders</a:t>
            </a:r>
          </a:p>
          <a:p>
            <a:pPr>
              <a:lnSpc>
                <a:spcPct val="150000"/>
              </a:lnSpc>
              <a:spcBef>
                <a:spcPct val="0"/>
              </a:spcBef>
              <a:defRPr/>
            </a:pPr>
            <a:endParaRPr lang="en-US" altLang="en-US" sz="1400" b="1" dirty="0">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7F7512A-C8F5-B078-038D-B19E50BAA7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33425" indent="-280988" defTabSz="9255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0300"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584325"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36763" indent="-223838" defTabSz="9255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4939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511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83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65563" indent="-223838" defTabSz="9255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C90C99E-635F-464B-9A13-7C0C478058E1}" type="slidenum">
              <a:rPr lang="en-US" altLang="en-US" smtClean="0"/>
              <a:pPr>
                <a:spcBef>
                  <a:spcPct val="0"/>
                </a:spcBef>
              </a:pPr>
              <a:t>20</a:t>
            </a:fld>
            <a:endParaRPr lang="en-US" altLang="en-US"/>
          </a:p>
        </p:txBody>
      </p:sp>
      <p:sp>
        <p:nvSpPr>
          <p:cNvPr id="50179" name="Rectangle 2">
            <a:extLst>
              <a:ext uri="{FF2B5EF4-FFF2-40B4-BE49-F238E27FC236}">
                <a16:creationId xmlns:a16="http://schemas.microsoft.com/office/drawing/2014/main" id="{CDF79B4A-B3EB-B11D-EAFF-C1AB63A38D9B}"/>
              </a:ext>
            </a:extLst>
          </p:cNvPr>
          <p:cNvSpPr>
            <a:spLocks noGrp="1" noRot="1" noChangeAspect="1" noChangeArrowheads="1" noTextEdit="1"/>
          </p:cNvSpPr>
          <p:nvPr>
            <p:ph type="sldImg"/>
          </p:nvPr>
        </p:nvSpPr>
        <p:spPr>
          <a:xfrm>
            <a:off x="2816225" y="179388"/>
            <a:ext cx="1393825" cy="1044575"/>
          </a:xfrm>
          <a:ln/>
        </p:spPr>
      </p:sp>
      <p:sp>
        <p:nvSpPr>
          <p:cNvPr id="57347" name="Rectangle 3">
            <a:extLst>
              <a:ext uri="{FF2B5EF4-FFF2-40B4-BE49-F238E27FC236}">
                <a16:creationId xmlns:a16="http://schemas.microsoft.com/office/drawing/2014/main" id="{BD488498-8BEB-CA2E-2014-FAB475FB19E0}"/>
              </a:ext>
            </a:extLst>
          </p:cNvPr>
          <p:cNvSpPr>
            <a:spLocks noGrp="1" noChangeArrowheads="1"/>
          </p:cNvSpPr>
          <p:nvPr>
            <p:ph type="body" idx="1"/>
          </p:nvPr>
        </p:nvSpPr>
        <p:spPr>
          <a:xfrm>
            <a:off x="416564" y="1282494"/>
            <a:ext cx="6269350" cy="7076087"/>
          </a:xfrm>
        </p:spPr>
        <p:txBody>
          <a:bodyPr/>
          <a:lstStyle/>
          <a:p>
            <a:pPr>
              <a:defRPr/>
            </a:pPr>
            <a:r>
              <a:rPr lang="en-US" altLang="en-US" sz="1500" b="1" dirty="0">
                <a:solidFill>
                  <a:srgbClr val="000000"/>
                </a:solidFill>
                <a:latin typeface="Arial" panose="020B0604020202020204" pitchFamily="34" charset="0"/>
                <a:ea typeface="ＭＳ Ｐゴシック" panose="020B0600070205080204" pitchFamily="34" charset="-128"/>
              </a:rPr>
              <a:t>NISSAN SLIDE</a:t>
            </a:r>
          </a:p>
          <a:p>
            <a:pPr>
              <a:defRPr/>
            </a:pPr>
            <a:endParaRPr lang="en-US" altLang="en-US" sz="1500" dirty="0">
              <a:solidFill>
                <a:srgbClr val="000000"/>
              </a:solidFill>
              <a:latin typeface="Arial" panose="020B0604020202020204" pitchFamily="34" charset="0"/>
              <a:ea typeface="ＭＳ Ｐゴシック" panose="020B0600070205080204" pitchFamily="34" charset="-128"/>
            </a:endParaRPr>
          </a:p>
          <a:p>
            <a:pPr>
              <a:defRPr/>
            </a:pPr>
            <a:r>
              <a:rPr lang="en-US" altLang="en-US" sz="1500" dirty="0">
                <a:solidFill>
                  <a:srgbClr val="000000"/>
                </a:solidFill>
                <a:latin typeface="Arial" panose="020B0604020202020204" pitchFamily="34" charset="0"/>
                <a:ea typeface="ＭＳ Ｐゴシック" panose="020B0600070205080204" pitchFamily="34" charset="-128"/>
              </a:rPr>
              <a:t>So far, we covered the WSEMS Dispute Resolution Options of IEP Facilitation and Mediation. The third option is Called The Resolution Process, and it occurs:</a:t>
            </a:r>
          </a:p>
          <a:p>
            <a:pPr>
              <a:defRPr/>
            </a:pPr>
            <a:r>
              <a:rPr lang="en-US" altLang="en-US" sz="1500" dirty="0">
                <a:solidFill>
                  <a:srgbClr val="000000"/>
                </a:solidFill>
                <a:latin typeface="Arial" panose="020B0604020202020204" pitchFamily="34" charset="0"/>
                <a:ea typeface="ＭＳ Ｐゴシック" panose="020B0600070205080204" pitchFamily="34" charset="-128"/>
              </a:rPr>
              <a:t>When parents file for a due process hearing, the school district has </a:t>
            </a:r>
            <a:r>
              <a:rPr lang="en-US" altLang="en-US" sz="1500" u="sng" dirty="0">
                <a:solidFill>
                  <a:srgbClr val="000000"/>
                </a:solidFill>
                <a:latin typeface="Arial" panose="020B0604020202020204" pitchFamily="34" charset="0"/>
                <a:ea typeface="ＭＳ Ｐゴシック" panose="020B0600070205080204" pitchFamily="34" charset="-128"/>
              </a:rPr>
              <a:t>30 days </a:t>
            </a:r>
            <a:r>
              <a:rPr lang="en-US" altLang="en-US" sz="1500" dirty="0">
                <a:solidFill>
                  <a:srgbClr val="000000"/>
                </a:solidFill>
                <a:latin typeface="Arial" panose="020B0604020202020204" pitchFamily="34" charset="0"/>
                <a:ea typeface="ＭＳ Ｐゴシック" panose="020B0600070205080204" pitchFamily="34" charset="-128"/>
              </a:rPr>
              <a:t>to resolve the issue. </a:t>
            </a:r>
          </a:p>
          <a:p>
            <a:pPr marL="169994" indent="-169994">
              <a:buFontTx/>
              <a:buChar char="•"/>
              <a:defRPr/>
            </a:pPr>
            <a:r>
              <a:rPr lang="en-US" altLang="en-US" sz="1500" dirty="0">
                <a:solidFill>
                  <a:srgbClr val="000000"/>
                </a:solidFill>
                <a:latin typeface="Arial" panose="020B0604020202020204" pitchFamily="34" charset="0"/>
                <a:ea typeface="ＭＳ Ｐゴシック" panose="020B0600070205080204" pitchFamily="34" charset="-128"/>
              </a:rPr>
              <a:t>IDEA requires the school district to have a meeting with the parents, called a Resolution Meeting, </a:t>
            </a:r>
            <a:r>
              <a:rPr lang="en-US" altLang="en-US" sz="1500" u="sng" dirty="0">
                <a:solidFill>
                  <a:srgbClr val="000000"/>
                </a:solidFill>
                <a:latin typeface="Arial" panose="020B0604020202020204" pitchFamily="34" charset="0"/>
                <a:ea typeface="ＭＳ Ｐゴシック" panose="020B0600070205080204" pitchFamily="34" charset="-128"/>
              </a:rPr>
              <a:t>within 15 days </a:t>
            </a:r>
            <a:r>
              <a:rPr lang="en-US" altLang="en-US" sz="1500" dirty="0">
                <a:solidFill>
                  <a:srgbClr val="000000"/>
                </a:solidFill>
                <a:latin typeface="Arial" panose="020B0604020202020204" pitchFamily="34" charset="0"/>
                <a:ea typeface="ＭＳ Ｐゴシック" panose="020B0600070205080204" pitchFamily="34" charset="-128"/>
              </a:rPr>
              <a:t>of receiving the notice of the DPH request. </a:t>
            </a:r>
            <a:endParaRPr lang="en-US" altLang="ja-JP" sz="1500" dirty="0">
              <a:latin typeface="Arial" panose="020B0604020202020204" pitchFamily="34" charset="0"/>
              <a:ea typeface="ＭＳ Ｐゴシック" panose="020B0600070205080204" pitchFamily="34" charset="-128"/>
            </a:endParaRPr>
          </a:p>
          <a:p>
            <a:pPr marL="169994" indent="-169994">
              <a:buFontTx/>
              <a:buChar char="•"/>
              <a:defRPr/>
            </a:pPr>
            <a:r>
              <a:rPr lang="en-US" altLang="en-US" sz="1500" dirty="0">
                <a:latin typeface="Arial" panose="020B0604020202020204" pitchFamily="34" charset="0"/>
                <a:ea typeface="ＭＳ Ｐゴシック" panose="020B0600070205080204" pitchFamily="34" charset="-128"/>
              </a:rPr>
              <a:t>In WI, WSEMS can provide a neutral facilitator (for free) to help with the Resolution meeting - if the parents &amp; school both agree. </a:t>
            </a:r>
          </a:p>
          <a:p>
            <a:pPr marL="169994" indent="-169994">
              <a:buFontTx/>
              <a:buChar char="•"/>
              <a:defRPr/>
            </a:pPr>
            <a:r>
              <a:rPr lang="en-US" altLang="en-US" sz="1500" dirty="0">
                <a:latin typeface="Arial" panose="020B0604020202020204" pitchFamily="34" charset="0"/>
                <a:ea typeface="ＭＳ Ｐゴシック" panose="020B0600070205080204" pitchFamily="34" charset="-128"/>
              </a:rPr>
              <a:t>Different from mediation - there is no confidentiality provision for the Resolution Meeting.  </a:t>
            </a:r>
          </a:p>
          <a:p>
            <a:pPr marL="169994" indent="-169994">
              <a:buFontTx/>
              <a:buChar char="•"/>
              <a:defRPr/>
            </a:pPr>
            <a:r>
              <a:rPr lang="en-US" altLang="en-US" sz="1500" dirty="0">
                <a:solidFill>
                  <a:srgbClr val="000000"/>
                </a:solidFill>
                <a:latin typeface="Arial" panose="020B0604020202020204" pitchFamily="34" charset="0"/>
                <a:ea typeface="ＭＳ Ｐゴシック" panose="020B0600070205080204" pitchFamily="34" charset="-128"/>
              </a:rPr>
              <a:t>Participants can be: the parents, school rep w/decision-making authority,  some IEP team members who know the issues that resulted in DPH; school may not bring an attorney unless the parents bring an attorney.</a:t>
            </a:r>
          </a:p>
          <a:p>
            <a:pPr marL="169994" indent="-169994">
              <a:buFontTx/>
              <a:buChar char="•"/>
              <a:defRPr/>
            </a:pPr>
            <a:r>
              <a:rPr lang="en-US" altLang="en-US" sz="1500" dirty="0">
                <a:solidFill>
                  <a:srgbClr val="000000"/>
                </a:solidFill>
                <a:latin typeface="Arial" panose="020B0604020202020204" pitchFamily="34" charset="0"/>
                <a:ea typeface="ＭＳ Ｐゴシック" panose="020B0600070205080204" pitchFamily="34" charset="-128"/>
              </a:rPr>
              <a:t>Slide shows “Waiver” form – if parents &amp; school rep. agree, they can sign this form &amp;, instead of having a Resolution Meeting, they can go right to the DPH; </a:t>
            </a:r>
            <a:r>
              <a:rPr lang="en-US" altLang="en-US" sz="1500" u="sng" dirty="0">
                <a:solidFill>
                  <a:srgbClr val="000000"/>
                </a:solidFill>
                <a:latin typeface="Arial" panose="020B0604020202020204" pitchFamily="34" charset="0"/>
                <a:ea typeface="ＭＳ Ｐゴシック" panose="020B0600070205080204" pitchFamily="34" charset="-128"/>
              </a:rPr>
              <a:t>OR</a:t>
            </a:r>
            <a:r>
              <a:rPr lang="en-US" altLang="en-US" sz="1500" dirty="0">
                <a:solidFill>
                  <a:srgbClr val="000000"/>
                </a:solidFill>
                <a:latin typeface="Arial" panose="020B0604020202020204" pitchFamily="34" charset="0"/>
                <a:ea typeface="ＭＳ Ｐゴシック" panose="020B0600070205080204" pitchFamily="34" charset="-128"/>
              </a:rPr>
              <a:t>, they can go to mediation instead.</a:t>
            </a:r>
          </a:p>
          <a:p>
            <a:pPr marL="169994" indent="-169994">
              <a:buFontTx/>
              <a:buChar char="•"/>
              <a:defRPr/>
            </a:pPr>
            <a:r>
              <a:rPr lang="en-US" altLang="en-US" sz="1500" dirty="0">
                <a:solidFill>
                  <a:srgbClr val="000000"/>
                </a:solidFill>
                <a:latin typeface="Arial" panose="020B0604020202020204" pitchFamily="34" charset="0"/>
                <a:ea typeface="ＭＳ Ｐゴシック" panose="020B0600070205080204" pitchFamily="34" charset="-128"/>
              </a:rPr>
              <a:t>If there is an agreement from the Resolution Meeting, it has to be in writing.</a:t>
            </a:r>
          </a:p>
          <a:p>
            <a:pPr marL="169994" indent="-169994">
              <a:buFontTx/>
              <a:buChar char="•"/>
              <a:defRPr/>
            </a:pPr>
            <a:r>
              <a:rPr lang="en-US" altLang="en-US" sz="1500" dirty="0">
                <a:solidFill>
                  <a:srgbClr val="000000"/>
                </a:solidFill>
                <a:latin typeface="Arial" panose="020B0604020202020204" pitchFamily="34" charset="0"/>
                <a:ea typeface="ＭＳ Ｐゴシック" panose="020B0600070205080204" pitchFamily="34" charset="-128"/>
              </a:rPr>
              <a:t>If parents choose not to participate in the Resolution Meeting, the Due Process Hearing does not move forward. </a:t>
            </a:r>
          </a:p>
          <a:p>
            <a:pPr marL="169994" indent="-169994">
              <a:defRPr/>
            </a:pPr>
            <a:endParaRPr lang="en-US" altLang="en-US" sz="1500" dirty="0">
              <a:latin typeface="Arial" panose="020B0604020202020204" pitchFamily="34" charset="0"/>
              <a:ea typeface="ＭＳ Ｐゴシック" panose="020B0600070205080204" pitchFamily="34" charset="-128"/>
            </a:endParaRPr>
          </a:p>
          <a:p>
            <a:pPr marL="169863" indent="-169863" eaLnBrk="1" hangingPunct="1">
              <a:defRPr/>
            </a:pPr>
            <a:endParaRPr lang="en-US" altLang="en-US" sz="1500"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2AF30FA-92BD-9BC9-171D-0B1174263DF5}"/>
              </a:ext>
            </a:extLst>
          </p:cNvPr>
          <p:cNvSpPr>
            <a:spLocks noGrp="1" noRot="1" noChangeAspect="1" noChangeArrowheads="1" noTextEdit="1"/>
          </p:cNvSpPr>
          <p:nvPr>
            <p:ph type="sldImg"/>
          </p:nvPr>
        </p:nvSpPr>
        <p:spPr>
          <a:xfrm>
            <a:off x="2303463" y="252413"/>
            <a:ext cx="2571750" cy="1928812"/>
          </a:xfrm>
          <a:ln/>
        </p:spPr>
      </p:sp>
      <p:sp>
        <p:nvSpPr>
          <p:cNvPr id="59394" name="Rectangle 3">
            <a:extLst>
              <a:ext uri="{FF2B5EF4-FFF2-40B4-BE49-F238E27FC236}">
                <a16:creationId xmlns:a16="http://schemas.microsoft.com/office/drawing/2014/main" id="{D4196CEF-D887-A65C-439D-839E23F66CFF}"/>
              </a:ext>
            </a:extLst>
          </p:cNvPr>
          <p:cNvSpPr>
            <a:spLocks noGrp="1" noChangeArrowheads="1"/>
          </p:cNvSpPr>
          <p:nvPr>
            <p:ph type="body" idx="1"/>
          </p:nvPr>
        </p:nvSpPr>
        <p:spPr>
          <a:xfrm>
            <a:off x="416563" y="2460041"/>
            <a:ext cx="6193757" cy="5898540"/>
          </a:xfrm>
        </p:spPr>
        <p:txBody>
          <a:bodyPr/>
          <a:lstStyle/>
          <a:p>
            <a:pPr marL="0" lvl="1">
              <a:lnSpc>
                <a:spcPct val="150000"/>
              </a:lnSpc>
              <a:spcBef>
                <a:spcPts val="0"/>
              </a:spcBef>
              <a:defRPr/>
            </a:pPr>
            <a:r>
              <a:rPr lang="en-US" altLang="en-US" sz="1400" b="1" dirty="0">
                <a:latin typeface="Arial" panose="020B0604020202020204" pitchFamily="34" charset="0"/>
                <a:ea typeface="ＭＳ Ｐゴシック" panose="020B0600070205080204" pitchFamily="34" charset="-128"/>
              </a:rPr>
              <a:t>NISSAN SLIDE</a:t>
            </a:r>
          </a:p>
          <a:p>
            <a:pPr marL="0" lvl="1">
              <a:lnSpc>
                <a:spcPct val="150000"/>
              </a:lnSpc>
              <a:spcBef>
                <a:spcPts val="0"/>
              </a:spcBef>
              <a:defRPr/>
            </a:pPr>
            <a:endParaRPr lang="en-US" altLang="en-US" sz="1400" b="1" dirty="0">
              <a:latin typeface="Arial" panose="020B0604020202020204" pitchFamily="34" charset="0"/>
              <a:ea typeface="ＭＳ Ｐゴシック" panose="020B0600070205080204" pitchFamily="34" charset="-128"/>
            </a:endParaRPr>
          </a:p>
          <a:p>
            <a:pPr marL="277028" lvl="1" indent="-277028">
              <a:lnSpc>
                <a:spcPct val="150000"/>
              </a:lnSpc>
              <a:spcBef>
                <a:spcPts val="0"/>
              </a:spcBef>
              <a:buFontTx/>
              <a:buChar char="•"/>
              <a:defRPr/>
            </a:pPr>
            <a:r>
              <a:rPr lang="en-US" altLang="en-US" sz="1400" b="1" dirty="0">
                <a:latin typeface="Arial" panose="020B0604020202020204" pitchFamily="34" charset="0"/>
                <a:ea typeface="ＭＳ Ｐゴシック" panose="020B0600070205080204" pitchFamily="34" charset="-128"/>
              </a:rPr>
              <a:t>Courtney,  Nelsinia and I  are the system</a:t>
            </a:r>
            <a:r>
              <a:rPr lang="ja-JP" altLang="en-US" sz="1400" b="1" dirty="0">
                <a:latin typeface="Arial" panose="020B0604020202020204" pitchFamily="34" charset="0"/>
                <a:ea typeface="ＭＳ Ｐゴシック" panose="020B0600070205080204" pitchFamily="34" charset="-128"/>
              </a:rPr>
              <a:t>’</a:t>
            </a:r>
            <a:r>
              <a:rPr lang="en-US" altLang="ja-JP" sz="1400" b="1" dirty="0">
                <a:latin typeface="Arial" panose="020B0604020202020204" pitchFamily="34" charset="0"/>
                <a:ea typeface="ＭＳ Ｐゴシック" panose="020B0600070205080204" pitchFamily="34" charset="-128"/>
              </a:rPr>
              <a:t>s primary outreach staff. We welcome requests for presentations to parents, school districts, blended audiences, professional organizations, etc. The Request form for Training or Exhibits can be found on the </a:t>
            </a:r>
            <a:r>
              <a:rPr lang="en-US" altLang="en-US" sz="1400" b="1" dirty="0">
                <a:latin typeface="Arial" panose="020B0604020202020204" pitchFamily="34" charset="0"/>
                <a:ea typeface="ＭＳ Ｐゴシック" panose="020B0600070205080204" pitchFamily="34" charset="-128"/>
              </a:rPr>
              <a:t>“</a:t>
            </a:r>
            <a:r>
              <a:rPr lang="en-US" altLang="ja-JP" sz="1400" b="1" dirty="0">
                <a:latin typeface="Arial" panose="020B0604020202020204" pitchFamily="34" charset="0"/>
                <a:ea typeface="ＭＳ Ｐゴシック" panose="020B0600070205080204" pitchFamily="34" charset="-128"/>
              </a:rPr>
              <a:t>Forms</a:t>
            </a:r>
            <a:r>
              <a:rPr lang="en-US" altLang="en-US" sz="1400" b="1" dirty="0">
                <a:latin typeface="Arial" panose="020B0604020202020204" pitchFamily="34" charset="0"/>
                <a:ea typeface="ＭＳ Ｐゴシック" panose="020B0600070205080204" pitchFamily="34" charset="-128"/>
              </a:rPr>
              <a:t>”</a:t>
            </a:r>
            <a:r>
              <a:rPr lang="en-US" altLang="ja-JP" sz="1400" b="1" dirty="0">
                <a:latin typeface="Arial" panose="020B0604020202020204" pitchFamily="34" charset="0"/>
                <a:ea typeface="ＭＳ Ｐゴシック" panose="020B0600070205080204" pitchFamily="34" charset="-128"/>
              </a:rPr>
              <a:t> tab of the WSEMS website.  It is free a service by WSEMS.</a:t>
            </a:r>
          </a:p>
          <a:p>
            <a:pPr marL="277028" lvl="1" indent="-277028">
              <a:lnSpc>
                <a:spcPct val="150000"/>
              </a:lnSpc>
              <a:spcBef>
                <a:spcPts val="0"/>
              </a:spcBef>
              <a:buFontTx/>
              <a:buChar char="•"/>
              <a:defRPr/>
            </a:pPr>
            <a:endParaRPr lang="en-US" altLang="ja-JP" sz="1400" b="1" dirty="0">
              <a:latin typeface="Arial" panose="020B0604020202020204" pitchFamily="34" charset="0"/>
              <a:ea typeface="ＭＳ Ｐゴシック" panose="020B0600070205080204" pitchFamily="34" charset="-128"/>
            </a:endParaRPr>
          </a:p>
          <a:p>
            <a:pPr marL="277028" lvl="1" indent="-277028">
              <a:lnSpc>
                <a:spcPct val="150000"/>
              </a:lnSpc>
              <a:spcBef>
                <a:spcPts val="0"/>
              </a:spcBef>
              <a:buFontTx/>
              <a:buChar char="•"/>
              <a:defRPr/>
            </a:pPr>
            <a:r>
              <a:rPr lang="en-US" altLang="ja-JP" sz="1400" b="1" dirty="0">
                <a:latin typeface="Arial" panose="020B0604020202020204" pitchFamily="34" charset="0"/>
                <a:ea typeface="ＭＳ Ｐゴシック" panose="020B0600070205080204" pitchFamily="34" charset="-128"/>
              </a:rPr>
              <a:t>Our website is located on wsems.us </a:t>
            </a:r>
          </a:p>
          <a:p>
            <a:pPr marL="277028" lvl="1" indent="-277028">
              <a:lnSpc>
                <a:spcPct val="150000"/>
              </a:lnSpc>
              <a:spcBef>
                <a:spcPts val="0"/>
              </a:spcBef>
              <a:buFontTx/>
              <a:buChar char="•"/>
              <a:defRPr/>
            </a:pPr>
            <a:endParaRPr lang="en-US" altLang="ja-JP" sz="1400" b="1" dirty="0">
              <a:latin typeface="Arial" panose="020B0604020202020204" pitchFamily="34" charset="0"/>
              <a:ea typeface="ＭＳ Ｐゴシック" panose="020B0600070205080204" pitchFamily="34" charset="-128"/>
            </a:endParaRPr>
          </a:p>
          <a:p>
            <a:pPr marL="277028" indent="-277028">
              <a:lnSpc>
                <a:spcPct val="150000"/>
              </a:lnSpc>
              <a:spcBef>
                <a:spcPts val="0"/>
              </a:spcBef>
              <a:buFontTx/>
              <a:buChar char="•"/>
              <a:defRPr/>
            </a:pPr>
            <a:r>
              <a:rPr lang="en-US" altLang="en-US" sz="1400" b="1" dirty="0">
                <a:latin typeface="Arial" panose="020B0604020202020204" pitchFamily="34" charset="0"/>
                <a:ea typeface="ＭＳ Ｐゴシック" panose="020B0600070205080204" pitchFamily="34" charset="-128"/>
              </a:rPr>
              <a:t>We maintain WSEMS Website – Spanish mirror image</a:t>
            </a:r>
          </a:p>
          <a:p>
            <a:pPr marL="277028" lvl="1" indent="-277028">
              <a:lnSpc>
                <a:spcPct val="150000"/>
              </a:lnSpc>
              <a:spcBef>
                <a:spcPts val="0"/>
              </a:spcBef>
              <a:buFontTx/>
              <a:buChar char="•"/>
              <a:defRPr/>
            </a:pPr>
            <a:r>
              <a:rPr lang="en-US" altLang="en-US" sz="1400" b="1" dirty="0">
                <a:latin typeface="Arial" panose="020B0604020202020204" pitchFamily="34" charset="0"/>
                <a:ea typeface="ＭＳ Ｐゴシック" panose="020B0600070205080204" pitchFamily="34" charset="-128"/>
              </a:rPr>
              <a:t>It includes, for example such documents as explanation of what is Mediation, who participates, mediator’s role, what is IEP Facilitation, who are the facilitators, how to prepare for an IEP Facilitation, how to contact WSEMS, list of the roster mediators, their bios &amp; style of mediation, etc. Also, FAQ on Mediation, WSEMS forms,  publications, archived webinars, audio presentations and other multimedia for 24-7 listening as well as many other resources.</a:t>
            </a:r>
          </a:p>
          <a:p>
            <a:pPr marL="277028" lvl="1" indent="-277028">
              <a:lnSpc>
                <a:spcPct val="150000"/>
              </a:lnSpc>
              <a:spcBef>
                <a:spcPts val="0"/>
              </a:spcBef>
              <a:buFontTx/>
              <a:buChar char="•"/>
              <a:defRPr/>
            </a:pPr>
            <a:endParaRPr lang="en-US" altLang="en-US" sz="1400" b="1" dirty="0">
              <a:latin typeface="Arial" panose="020B0604020202020204" pitchFamily="34" charset="0"/>
              <a:ea typeface="ＭＳ Ｐゴシック" panose="020B0600070205080204" pitchFamily="34" charset="-128"/>
            </a:endParaRPr>
          </a:p>
          <a:p>
            <a:pPr marL="277028" indent="-277028">
              <a:lnSpc>
                <a:spcPct val="150000"/>
              </a:lnSpc>
              <a:spcBef>
                <a:spcPts val="0"/>
              </a:spcBef>
              <a:buFontTx/>
              <a:buChar char="•"/>
              <a:defRPr/>
            </a:pPr>
            <a:r>
              <a:rPr lang="en-US" altLang="en-US" sz="1400" b="1" dirty="0">
                <a:latin typeface="Arial" panose="020B0604020202020204" pitchFamily="34" charset="0"/>
                <a:ea typeface="ＭＳ Ｐゴシック" panose="020B0600070205080204" pitchFamily="34" charset="-128"/>
              </a:rPr>
              <a:t>We also disseminate a great deal of  WSEMS materials  (English &amp; Spanish) through exhibits statewide or by mail upon request. All free.</a:t>
            </a:r>
          </a:p>
          <a:p>
            <a:pPr marL="277028" indent="-277028">
              <a:lnSpc>
                <a:spcPct val="150000"/>
              </a:lnSpc>
              <a:spcBef>
                <a:spcPts val="0"/>
              </a:spcBef>
              <a:buFontTx/>
              <a:buChar char="•"/>
              <a:defRPr/>
            </a:pPr>
            <a:endParaRPr lang="en-US" altLang="en-US" sz="1400" b="1" dirty="0">
              <a:latin typeface="Arial" panose="020B0604020202020204" pitchFamily="34" charset="0"/>
              <a:ea typeface="ＭＳ Ｐゴシック" panose="020B0600070205080204" pitchFamily="34" charset="-128"/>
            </a:endParaRPr>
          </a:p>
          <a:p>
            <a:pPr marL="276225" indent="-276225" eaLnBrk="1" hangingPunct="1">
              <a:lnSpc>
                <a:spcPct val="150000"/>
              </a:lnSpc>
              <a:spcBef>
                <a:spcPct val="0"/>
              </a:spcBef>
              <a:defRPr/>
            </a:pPr>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3BAE5F7-5530-488B-5B30-3A6A5FDAB1F8}"/>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E7934547-C755-C2C0-CC87-3B6CB3C9956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ea typeface="ＭＳ Ｐゴシック" panose="020B0600070205080204" pitchFamily="34" charset="-128"/>
              </a:rPr>
              <a:t>COURTNEY SLIDE</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Anyone have final questions?</a:t>
            </a:r>
          </a:p>
          <a:p>
            <a:endParaRPr lang="en-US" altLang="en-US">
              <a:latin typeface="Arial" panose="020B0604020202020204" pitchFamily="34" charset="0"/>
              <a:ea typeface="ＭＳ Ｐゴシック" panose="020B0600070205080204" pitchFamily="34" charset="-128"/>
            </a:endParaRPr>
          </a:p>
        </p:txBody>
      </p:sp>
      <p:sp>
        <p:nvSpPr>
          <p:cNvPr id="58372" name="Slide Number Placeholder 3">
            <a:extLst>
              <a:ext uri="{FF2B5EF4-FFF2-40B4-BE49-F238E27FC236}">
                <a16:creationId xmlns:a16="http://schemas.microsoft.com/office/drawing/2014/main" id="{D0649199-9F95-BAA5-A113-170ED3A6D89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33425" indent="-280988"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0300" indent="-223838"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84325" indent="-223838"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36763" indent="-223838"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4939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511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83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655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744AC1C-F36E-4F26-8F4A-78B9040D06E7}" type="slidenum">
              <a:rPr lang="en-US" altLang="en-US" smtClean="0"/>
              <a:pPr>
                <a:spcBef>
                  <a:spcPct val="0"/>
                </a:spcBef>
              </a:pPr>
              <a:t>22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462FCA6-521C-13D9-BB8C-9F47C3CAED84}"/>
              </a:ext>
            </a:extLst>
          </p:cNvPr>
          <p:cNvSpPr>
            <a:spLocks noGrp="1" noRot="1" noChangeAspect="1" noChangeArrowheads="1" noTextEdit="1"/>
          </p:cNvSpPr>
          <p:nvPr>
            <p:ph type="sldImg"/>
          </p:nvPr>
        </p:nvSpPr>
        <p:spPr>
          <a:xfrm>
            <a:off x="2667000" y="179388"/>
            <a:ext cx="1787525" cy="1339850"/>
          </a:xfrm>
          <a:ln/>
        </p:spPr>
      </p:sp>
      <p:sp>
        <p:nvSpPr>
          <p:cNvPr id="22530" name="Rectangle 3">
            <a:extLst>
              <a:ext uri="{FF2B5EF4-FFF2-40B4-BE49-F238E27FC236}">
                <a16:creationId xmlns:a16="http://schemas.microsoft.com/office/drawing/2014/main" id="{C82FB0D7-4A3D-B4DB-9FEC-30463671D7CD}"/>
              </a:ext>
            </a:extLst>
          </p:cNvPr>
          <p:cNvSpPr>
            <a:spLocks noGrp="1" noChangeArrowheads="1"/>
          </p:cNvSpPr>
          <p:nvPr>
            <p:ph type="body" idx="1"/>
          </p:nvPr>
        </p:nvSpPr>
        <p:spPr>
          <a:xfrm>
            <a:off x="109368" y="1503187"/>
            <a:ext cx="6883739" cy="6855394"/>
          </a:xfrm>
        </p:spPr>
        <p:txBody>
          <a:bodyPr/>
          <a:lstStyle/>
          <a:p>
            <a:pPr>
              <a:lnSpc>
                <a:spcPct val="150000"/>
              </a:lnSpc>
              <a:spcBef>
                <a:spcPct val="0"/>
              </a:spcBef>
              <a:defRPr/>
            </a:pPr>
            <a:r>
              <a:rPr lang="es-ES" altLang="en-US" sz="1600" b="1" dirty="0">
                <a:latin typeface="Arial" panose="020B0604020202020204" pitchFamily="34" charset="0"/>
                <a:ea typeface="ＭＳ Ｐゴシック" panose="020B0600070205080204" pitchFamily="34" charset="-128"/>
              </a:rPr>
              <a:t>DIAPOSITIVA NISSAN</a:t>
            </a:r>
          </a:p>
          <a:p>
            <a:pPr>
              <a:lnSpc>
                <a:spcPct val="150000"/>
              </a:lnSpc>
              <a:spcBef>
                <a:spcPct val="0"/>
              </a:spcBef>
              <a:defRPr/>
            </a:pPr>
            <a:endParaRPr lang="es-ES" altLang="en-US" sz="1600" b="1" dirty="0">
              <a:latin typeface="Arial" panose="020B0604020202020204" pitchFamily="34" charset="0"/>
              <a:ea typeface="ＭＳ Ｐゴシック" panose="020B0600070205080204" pitchFamily="34" charset="-128"/>
            </a:endParaRPr>
          </a:p>
          <a:p>
            <a:pPr>
              <a:lnSpc>
                <a:spcPct val="150000"/>
              </a:lnSpc>
              <a:spcBef>
                <a:spcPct val="0"/>
              </a:spcBef>
              <a:defRPr/>
            </a:pPr>
            <a:r>
              <a:rPr lang="es-ES" altLang="en-US" sz="1600" b="1" dirty="0">
                <a:latin typeface="Arial" panose="020B0604020202020204" pitchFamily="34" charset="0"/>
                <a:ea typeface="ＭＳ Ｐゴシック" panose="020B0600070205080204" pitchFamily="34" charset="-128"/>
              </a:rPr>
              <a:t>El diagrama muestra todas las opciones que se pueden utilizar para resolver disputas relacionadas con la educación especial entre los padres de </a:t>
            </a:r>
            <a:r>
              <a:rPr lang="es-ES" altLang="en-US" sz="1600" b="1" dirty="0" err="1">
                <a:latin typeface="Arial" panose="020B0604020202020204" pitchFamily="34" charset="0"/>
                <a:ea typeface="ＭＳ Ｐゴシック" panose="020B0600070205080204" pitchFamily="34" charset="-128"/>
              </a:rPr>
              <a:t>SwD</a:t>
            </a:r>
            <a:r>
              <a:rPr lang="es-ES" altLang="en-US" sz="1600" b="1" dirty="0">
                <a:latin typeface="Arial" panose="020B0604020202020204" pitchFamily="34" charset="0"/>
                <a:ea typeface="ＭＳ Ｐゴシック" panose="020B0600070205080204" pitchFamily="34" charset="-128"/>
              </a:rPr>
              <a:t> y las escuelas.</a:t>
            </a:r>
          </a:p>
          <a:p>
            <a:pPr>
              <a:lnSpc>
                <a:spcPct val="150000"/>
              </a:lnSpc>
              <a:spcBef>
                <a:spcPct val="0"/>
              </a:spcBef>
              <a:defRPr/>
            </a:pPr>
            <a:endParaRPr lang="es-ES" altLang="en-US" sz="1600" b="1" dirty="0">
              <a:latin typeface="Arial" panose="020B0604020202020204" pitchFamily="34" charset="0"/>
              <a:ea typeface="ＭＳ Ｐゴシック" panose="020B0600070205080204" pitchFamily="34" charset="-128"/>
            </a:endParaRPr>
          </a:p>
          <a:p>
            <a:pPr>
              <a:lnSpc>
                <a:spcPct val="150000"/>
              </a:lnSpc>
              <a:spcBef>
                <a:spcPct val="0"/>
              </a:spcBef>
              <a:defRPr/>
            </a:pPr>
            <a:r>
              <a:rPr lang="es-ES" altLang="en-US" sz="1600" b="1" dirty="0">
                <a:latin typeface="Arial" panose="020B0604020202020204" pitchFamily="34" charset="0"/>
                <a:ea typeface="ＭＳ Ｐゴシック" panose="020B0600070205080204" pitchFamily="34" charset="-128"/>
              </a:rPr>
              <a:t>Con las 4 opciones enumeradas en las flechas azul oscuro, los padres y las escuelas tendrán control sobre el resultado mientras trabajan juntos para resolver los problemas. Esto se llama autodeterminación. Las diapositivas de color azul más claro muestran procesos en los que otra persona tiene el control para tomar decisiones.</a:t>
            </a:r>
          </a:p>
          <a:p>
            <a:pPr>
              <a:lnSpc>
                <a:spcPct val="150000"/>
              </a:lnSpc>
              <a:spcBef>
                <a:spcPct val="0"/>
              </a:spcBef>
              <a:defRPr/>
            </a:pPr>
            <a:endParaRPr lang="es-ES" altLang="en-US" sz="1600" b="1" dirty="0">
              <a:latin typeface="Arial" panose="020B0604020202020204" pitchFamily="34" charset="0"/>
              <a:ea typeface="ＭＳ Ｐゴシック" panose="020B0600070205080204" pitchFamily="34" charset="-128"/>
            </a:endParaRPr>
          </a:p>
          <a:p>
            <a:pPr>
              <a:lnSpc>
                <a:spcPct val="150000"/>
              </a:lnSpc>
              <a:spcBef>
                <a:spcPct val="0"/>
              </a:spcBef>
              <a:defRPr/>
            </a:pPr>
            <a:r>
              <a:rPr lang="es-ES" altLang="en-US" sz="1600" b="1" dirty="0">
                <a:latin typeface="Arial" panose="020B0604020202020204" pitchFamily="34" charset="0"/>
                <a:ea typeface="ＭＳ Ｐゴシック" panose="020B0600070205080204" pitchFamily="34" charset="-128"/>
              </a:rPr>
              <a:t>La reunión informal (que es la primera flecha a la izquierda) no es un proceso proporcionado a través de WSEMS. Es simplemente una reunión recomendada entre padres/maestro de salón, director o director de educación especial. Si bien se puede usar en cualquier momento, es especialmente efectivo si se usa temprano en la relación entre los padres y la escuela.</a:t>
            </a:r>
          </a:p>
          <a:p>
            <a:pPr>
              <a:lnSpc>
                <a:spcPct val="150000"/>
              </a:lnSpc>
              <a:spcBef>
                <a:spcPct val="0"/>
              </a:spcBef>
              <a:defRPr/>
            </a:pPr>
            <a:endParaRPr lang="es-ES" altLang="en-US" sz="1600" b="1" dirty="0">
              <a:latin typeface="Arial" panose="020B0604020202020204" pitchFamily="34" charset="0"/>
              <a:ea typeface="ＭＳ Ｐゴシック" panose="020B0600070205080204" pitchFamily="34" charset="-128"/>
            </a:endParaRPr>
          </a:p>
          <a:p>
            <a:pPr>
              <a:lnSpc>
                <a:spcPct val="150000"/>
              </a:lnSpc>
              <a:spcBef>
                <a:spcPct val="0"/>
              </a:spcBef>
              <a:defRPr/>
            </a:pPr>
            <a:r>
              <a:rPr lang="es-ES" altLang="en-US" sz="1600" b="1" dirty="0">
                <a:latin typeface="Arial" panose="020B0604020202020204" pitchFamily="34" charset="0"/>
                <a:ea typeface="ＭＳ Ｐゴシック" panose="020B0600070205080204" pitchFamily="34" charset="-128"/>
              </a:rPr>
              <a:t>Como mencionamos anteriormente, las otras tres flechas azul oscuro están disponibles a través del sistema WSEMS: Facilitación del IEP, Mediación y Proceso de resolución (a veces llamado Reunión de resolución). En los tres, un mediador o facilitador imparcial de WSEMS puede ayudar a los padres y las escuelas a trabajar juntos para llegar a un acuerdo que satisfaga las necesidades educativas del estudiante.</a:t>
            </a:r>
          </a:p>
          <a:p>
            <a:pPr>
              <a:lnSpc>
                <a:spcPct val="150000"/>
              </a:lnSpc>
              <a:spcBef>
                <a:spcPct val="0"/>
              </a:spcBef>
              <a:defRPr/>
            </a:pPr>
            <a:endParaRPr lang="es-ES" altLang="en-US" sz="1600" b="1" dirty="0">
              <a:latin typeface="Arial" panose="020B0604020202020204" pitchFamily="34" charset="0"/>
              <a:ea typeface="ＭＳ Ｐゴシック" panose="020B0600070205080204" pitchFamily="34" charset="-128"/>
            </a:endParaRPr>
          </a:p>
          <a:p>
            <a:pPr>
              <a:lnSpc>
                <a:spcPct val="150000"/>
              </a:lnSpc>
              <a:spcBef>
                <a:spcPct val="0"/>
              </a:spcBef>
              <a:defRPr/>
            </a:pPr>
            <a:r>
              <a:rPr lang="es-ES" altLang="en-US" sz="1600" b="1" dirty="0">
                <a:latin typeface="Arial" panose="020B0604020202020204" pitchFamily="34" charset="0"/>
                <a:ea typeface="ＭＳ Ｐゴシック" panose="020B0600070205080204" pitchFamily="34" charset="-128"/>
              </a:rPr>
              <a:t>En breve describiremos cada una de estas 3 opciones con más detalles.</a:t>
            </a:r>
          </a:p>
          <a:p>
            <a:pPr>
              <a:lnSpc>
                <a:spcPct val="150000"/>
              </a:lnSpc>
              <a:spcBef>
                <a:spcPct val="0"/>
              </a:spcBef>
              <a:defRPr/>
            </a:pPr>
            <a:endParaRPr lang="es-ES" altLang="en-US" sz="1600" b="1" dirty="0">
              <a:latin typeface="Arial" panose="020B0604020202020204" pitchFamily="34" charset="0"/>
              <a:ea typeface="ＭＳ Ｐゴシック" panose="020B0600070205080204" pitchFamily="34" charset="-128"/>
            </a:endParaRPr>
          </a:p>
          <a:p>
            <a:pPr>
              <a:lnSpc>
                <a:spcPct val="150000"/>
              </a:lnSpc>
              <a:spcBef>
                <a:spcPct val="0"/>
              </a:spcBef>
              <a:defRPr/>
            </a:pPr>
            <a:r>
              <a:rPr lang="es-ES" altLang="en-US" sz="1600" b="1" dirty="0">
                <a:latin typeface="Arial" panose="020B0604020202020204" pitchFamily="34" charset="0"/>
                <a:ea typeface="ＭＳ Ｐゴシック" panose="020B0600070205080204" pitchFamily="34" charset="-128"/>
              </a:rPr>
              <a:t>Un denominador común para todas estas tres opciones de WSEMS. Todos ellos:</a:t>
            </a:r>
          </a:p>
          <a:p>
            <a:pPr>
              <a:lnSpc>
                <a:spcPct val="150000"/>
              </a:lnSpc>
              <a:spcBef>
                <a:spcPct val="0"/>
              </a:spcBef>
              <a:defRPr/>
            </a:pPr>
            <a:r>
              <a:rPr lang="es-ES" altLang="en-US" sz="1600" b="1" dirty="0">
                <a:latin typeface="Arial" panose="020B0604020202020204" pitchFamily="34" charset="0"/>
                <a:ea typeface="ＭＳ Ｐゴシック" panose="020B0600070205080204" pitchFamily="34" charset="-128"/>
              </a:rPr>
              <a:t> Comience con la admisión de casos por parte de Gia</a:t>
            </a:r>
          </a:p>
          <a:p>
            <a:pPr>
              <a:lnSpc>
                <a:spcPct val="150000"/>
              </a:lnSpc>
              <a:spcBef>
                <a:spcPct val="0"/>
              </a:spcBef>
              <a:defRPr/>
            </a:pPr>
            <a:r>
              <a:rPr lang="es-ES" altLang="en-US" sz="1600" b="1" dirty="0">
                <a:latin typeface="Arial" panose="020B0604020202020204" pitchFamily="34" charset="0"/>
                <a:ea typeface="ＭＳ Ｐゴシック" panose="020B0600070205080204" pitchFamily="34" charset="-128"/>
              </a:rPr>
              <a:t> son voluntarios</a:t>
            </a:r>
          </a:p>
          <a:p>
            <a:pPr>
              <a:lnSpc>
                <a:spcPct val="150000"/>
              </a:lnSpc>
              <a:spcBef>
                <a:spcPct val="0"/>
              </a:spcBef>
              <a:defRPr/>
            </a:pPr>
            <a:r>
              <a:rPr lang="es-ES" altLang="en-US" sz="1600" b="1" dirty="0">
                <a:latin typeface="Arial" panose="020B0604020202020204" pitchFamily="34" charset="0"/>
                <a:ea typeface="ＭＳ Ｐゴシック" panose="020B0600070205080204" pitchFamily="34" charset="-128"/>
              </a:rPr>
              <a:t> Son gratis</a:t>
            </a:r>
          </a:p>
          <a:p>
            <a:pPr>
              <a:lnSpc>
                <a:spcPct val="150000"/>
              </a:lnSpc>
              <a:spcBef>
                <a:spcPct val="0"/>
              </a:spcBef>
              <a:defRPr/>
            </a:pPr>
            <a:r>
              <a:rPr lang="es-ES" altLang="en-US" sz="1600" b="1" dirty="0">
                <a:latin typeface="Arial" panose="020B0604020202020204" pitchFamily="34" charset="0"/>
                <a:ea typeface="ＭＳ Ｐゴシック" panose="020B0600070205080204" pitchFamily="34" charset="-128"/>
              </a:rPr>
              <a:t>.</a:t>
            </a:r>
          </a:p>
          <a:p>
            <a:pPr>
              <a:lnSpc>
                <a:spcPct val="150000"/>
              </a:lnSpc>
              <a:spcBef>
                <a:spcPct val="0"/>
              </a:spcBef>
              <a:defRPr/>
            </a:pPr>
            <a:endParaRPr lang="es-ES" altLang="en-US" sz="1600" b="1" dirty="0">
              <a:latin typeface="Arial" panose="020B0604020202020204" pitchFamily="34" charset="0"/>
              <a:ea typeface="ＭＳ Ｐゴシック" panose="020B0600070205080204" pitchFamily="34" charset="-128"/>
            </a:endParaRPr>
          </a:p>
          <a:p>
            <a:pPr>
              <a:lnSpc>
                <a:spcPct val="150000"/>
              </a:lnSpc>
              <a:spcBef>
                <a:spcPct val="0"/>
              </a:spcBef>
              <a:defRPr/>
            </a:pPr>
            <a:r>
              <a:rPr lang="es-ES" altLang="en-US" sz="1600" b="1" dirty="0">
                <a:latin typeface="Arial" panose="020B0604020202020204" pitchFamily="34" charset="0"/>
                <a:ea typeface="ＭＳ Ｐゴシック" panose="020B0600070205080204" pitchFamily="34" charset="-128"/>
              </a:rPr>
              <a:t>A medida que avanza de izquierda a derecha en este diagrama, las flechas azules claras indican procesos que están disponibles en Wisconsin pero no a través de WSEMS y donde el control tanto del proceso como del resultado comienza a pasar de los participantes a otra persona. Por ejemplo, una queja de IDEA será decidida por el personal de WDPI, el debido proceso por un juez de derecho administrativo y el litigio por un juez o jurado.</a:t>
            </a:r>
            <a:endParaRPr lang="en-US" altLang="en-US" sz="1600" b="1" dirty="0">
              <a:latin typeface="Arial" panose="020B0604020202020204" pitchFamily="34" charset="0"/>
              <a:ea typeface="ＭＳ Ｐゴシック" panose="020B0600070205080204" pitchFamily="34" charset="-128"/>
            </a:endParaRPr>
          </a:p>
          <a:p>
            <a:pPr>
              <a:lnSpc>
                <a:spcPct val="150000"/>
              </a:lnSpc>
              <a:spcBef>
                <a:spcPct val="0"/>
              </a:spcBef>
              <a:defRPr/>
            </a:pPr>
            <a:endParaRPr lang="en-US" altLang="en-US" sz="1600" b="1" dirty="0">
              <a:latin typeface="Arial" panose="020B0604020202020204" pitchFamily="34" charset="0"/>
              <a:ea typeface="ＭＳ Ｐゴシック" panose="020B0600070205080204" pitchFamily="34" charset="-128"/>
            </a:endParaRPr>
          </a:p>
          <a:p>
            <a:pPr>
              <a:lnSpc>
                <a:spcPct val="150000"/>
              </a:lnSpc>
              <a:spcBef>
                <a:spcPct val="0"/>
              </a:spcBef>
              <a:defRPr/>
            </a:pPr>
            <a:endParaRPr lang="en-US" altLang="en-US" sz="1600" b="1" dirty="0">
              <a:latin typeface="Arial" panose="020B0604020202020204" pitchFamily="34" charset="0"/>
              <a:ea typeface="ＭＳ Ｐゴシック" panose="020B0600070205080204" pitchFamily="34" charset="-128"/>
            </a:endParaRPr>
          </a:p>
          <a:p>
            <a:pPr>
              <a:lnSpc>
                <a:spcPct val="150000"/>
              </a:lnSpc>
              <a:spcBef>
                <a:spcPct val="0"/>
              </a:spcBef>
              <a:defRPr/>
            </a:pPr>
            <a:endParaRPr lang="en-US" altLang="en-US" sz="1600" b="1" dirty="0">
              <a:latin typeface="Arial" panose="020B0604020202020204" pitchFamily="34" charset="0"/>
              <a:ea typeface="ＭＳ Ｐゴシック" panose="020B0600070205080204" pitchFamily="34" charset="-128"/>
            </a:endParaRPr>
          </a:p>
          <a:p>
            <a:pPr>
              <a:lnSpc>
                <a:spcPct val="150000"/>
              </a:lnSpc>
              <a:spcBef>
                <a:spcPct val="0"/>
              </a:spcBef>
              <a:defRPr/>
            </a:pPr>
            <a:r>
              <a:rPr lang="en-US" altLang="en-US" sz="1600" b="1" dirty="0">
                <a:latin typeface="Arial" panose="020B0604020202020204" pitchFamily="34" charset="0"/>
                <a:ea typeface="ＭＳ Ｐゴシック" panose="020B0600070205080204" pitchFamily="34" charset="-128"/>
              </a:rPr>
              <a:t>NISSAN SLIDE</a:t>
            </a:r>
          </a:p>
          <a:p>
            <a:pPr>
              <a:lnSpc>
                <a:spcPct val="150000"/>
              </a:lnSpc>
              <a:spcBef>
                <a:spcPct val="0"/>
              </a:spcBef>
              <a:defRPr/>
            </a:pPr>
            <a:endParaRPr lang="en-US" altLang="en-US" sz="1600" b="1" dirty="0">
              <a:latin typeface="Arial" panose="020B0604020202020204" pitchFamily="34" charset="0"/>
              <a:ea typeface="ＭＳ Ｐゴシック" panose="020B0600070205080204" pitchFamily="34" charset="-128"/>
            </a:endParaRPr>
          </a:p>
          <a:p>
            <a:pPr marL="168420" indent="-168420">
              <a:lnSpc>
                <a:spcPct val="150000"/>
              </a:lnSpc>
              <a:spcBef>
                <a:spcPct val="0"/>
              </a:spcBef>
              <a:buFontTx/>
              <a:buChar char="•"/>
              <a:defRPr/>
            </a:pPr>
            <a:r>
              <a:rPr lang="en-US" altLang="en-US" sz="1600" b="1" dirty="0">
                <a:latin typeface="Arial" panose="020B0604020202020204" pitchFamily="34" charset="0"/>
                <a:ea typeface="ＭＳ Ｐゴシック" panose="020B0600070205080204" pitchFamily="34" charset="-128"/>
              </a:rPr>
              <a:t>The diagram shows all the options that can be used to resolve disputes related to special education between parents of </a:t>
            </a:r>
            <a:r>
              <a:rPr lang="en-US" altLang="en-US" sz="1600" b="1" dirty="0" err="1">
                <a:latin typeface="Arial" panose="020B0604020202020204" pitchFamily="34" charset="0"/>
                <a:ea typeface="ＭＳ Ｐゴシック" panose="020B0600070205080204" pitchFamily="34" charset="-128"/>
              </a:rPr>
              <a:t>SwD</a:t>
            </a:r>
            <a:r>
              <a:rPr lang="en-US" altLang="en-US" sz="1600" b="1" dirty="0">
                <a:latin typeface="Arial" panose="020B0604020202020204" pitchFamily="34" charset="0"/>
                <a:ea typeface="ＭＳ Ｐゴシック" panose="020B0600070205080204" pitchFamily="34" charset="-128"/>
              </a:rPr>
              <a:t> and schools.</a:t>
            </a:r>
          </a:p>
          <a:p>
            <a:pPr marL="168420" indent="-168420">
              <a:lnSpc>
                <a:spcPct val="150000"/>
              </a:lnSpc>
              <a:spcBef>
                <a:spcPct val="0"/>
              </a:spcBef>
              <a:buFontTx/>
              <a:buChar char="•"/>
              <a:defRPr/>
            </a:pPr>
            <a:endParaRPr lang="en-US" altLang="en-US" sz="1600" b="1" dirty="0">
              <a:latin typeface="Arial" panose="020B0604020202020204" pitchFamily="34" charset="0"/>
              <a:ea typeface="ＭＳ Ｐゴシック" panose="020B0600070205080204" pitchFamily="34" charset="-128"/>
            </a:endParaRPr>
          </a:p>
          <a:p>
            <a:pPr marL="168420" indent="-168420">
              <a:lnSpc>
                <a:spcPct val="150000"/>
              </a:lnSpc>
              <a:spcBef>
                <a:spcPct val="0"/>
              </a:spcBef>
              <a:buFontTx/>
              <a:buChar char="•"/>
              <a:defRPr/>
            </a:pPr>
            <a:r>
              <a:rPr lang="en-US" altLang="en-US" sz="1600" b="1" dirty="0">
                <a:latin typeface="Arial" panose="020B0604020202020204" pitchFamily="34" charset="0"/>
                <a:ea typeface="ＭＳ Ｐゴシック" panose="020B0600070205080204" pitchFamily="34" charset="-128"/>
              </a:rPr>
              <a:t>With all 4 options listed on the dark blue arrows, parents and schools will have control over the outcome as they are working together to solve the issues. This is called self-determination.  The lighter blue slides show processes where  someone else has the control to make the decisions</a:t>
            </a:r>
          </a:p>
          <a:p>
            <a:pPr marL="168420" indent="-168420">
              <a:lnSpc>
                <a:spcPct val="150000"/>
              </a:lnSpc>
              <a:spcBef>
                <a:spcPct val="0"/>
              </a:spcBef>
              <a:buFontTx/>
              <a:buChar char="•"/>
              <a:defRPr/>
            </a:pPr>
            <a:endParaRPr lang="en-US" altLang="en-US" sz="1600" b="1" dirty="0">
              <a:latin typeface="Arial" panose="020B0604020202020204" pitchFamily="34" charset="0"/>
              <a:ea typeface="ＭＳ Ｐゴシック" panose="020B0600070205080204" pitchFamily="34" charset="-128"/>
            </a:endParaRPr>
          </a:p>
          <a:p>
            <a:pPr marL="168420" indent="-168420">
              <a:lnSpc>
                <a:spcPct val="150000"/>
              </a:lnSpc>
              <a:spcBef>
                <a:spcPct val="0"/>
              </a:spcBef>
              <a:buFontTx/>
              <a:buChar char="•"/>
              <a:defRPr/>
            </a:pPr>
            <a:r>
              <a:rPr lang="en-US" altLang="en-US" sz="1600" b="1" dirty="0">
                <a:latin typeface="Arial" panose="020B0604020202020204" pitchFamily="34" charset="0"/>
                <a:ea typeface="ＭＳ Ｐゴシック" panose="020B0600070205080204" pitchFamily="34" charset="-128"/>
              </a:rPr>
              <a:t>The informal meeting (which is the first arrow  on the left)  is not a process  provided thru WSEMS.  It is simply a recommended meeting between parents/ classroom teacher, principal or special education director.  While it can be used at any time, it is especially effective if used early in the relationship between the parent and the school.  </a:t>
            </a:r>
          </a:p>
          <a:p>
            <a:pPr marL="168420" indent="-168420">
              <a:lnSpc>
                <a:spcPct val="150000"/>
              </a:lnSpc>
              <a:spcBef>
                <a:spcPct val="0"/>
              </a:spcBef>
              <a:buFontTx/>
              <a:buChar char="•"/>
              <a:defRPr/>
            </a:pPr>
            <a:endParaRPr lang="en-US" altLang="en-US" sz="1600" b="1" dirty="0">
              <a:latin typeface="Arial" panose="020B0604020202020204" pitchFamily="34" charset="0"/>
              <a:ea typeface="ＭＳ Ｐゴシック" panose="020B0600070205080204" pitchFamily="34" charset="-128"/>
            </a:endParaRPr>
          </a:p>
          <a:p>
            <a:pPr marL="168420" indent="-168420">
              <a:lnSpc>
                <a:spcPct val="150000"/>
              </a:lnSpc>
              <a:spcBef>
                <a:spcPct val="0"/>
              </a:spcBef>
              <a:buFontTx/>
              <a:buChar char="•"/>
              <a:defRPr/>
            </a:pPr>
            <a:r>
              <a:rPr lang="en-US" altLang="en-US" sz="1600" b="1" dirty="0">
                <a:latin typeface="Arial" panose="020B0604020202020204" pitchFamily="34" charset="0"/>
                <a:ea typeface="ＭＳ Ｐゴシック" panose="020B0600070205080204" pitchFamily="34" charset="-128"/>
              </a:rPr>
              <a:t>As we mentioned earlier, the other three dark blue arrows are all available through the WSEMS system – IEP Facilitation, Mediation and the  Resolution Process (sometimes called Resolution Meeting). In all three, a WSEMS impartial mediator or facilitator can help the parents and schools work together to reach an agreement that meets the educational needs of the student.</a:t>
            </a:r>
          </a:p>
          <a:p>
            <a:pPr marL="168420" indent="-168420">
              <a:lnSpc>
                <a:spcPct val="150000"/>
              </a:lnSpc>
              <a:spcBef>
                <a:spcPct val="0"/>
              </a:spcBef>
              <a:buFontTx/>
              <a:buChar char="•"/>
              <a:defRPr/>
            </a:pPr>
            <a:endParaRPr lang="en-US" altLang="en-US" sz="1600" b="1" dirty="0">
              <a:latin typeface="Arial" panose="020B0604020202020204" pitchFamily="34" charset="0"/>
              <a:ea typeface="ＭＳ Ｐゴシック" panose="020B0600070205080204" pitchFamily="34" charset="-128"/>
            </a:endParaRPr>
          </a:p>
          <a:p>
            <a:pPr marL="168420" indent="-168420">
              <a:lnSpc>
                <a:spcPct val="150000"/>
              </a:lnSpc>
              <a:spcBef>
                <a:spcPct val="0"/>
              </a:spcBef>
              <a:buFontTx/>
              <a:buChar char="•"/>
              <a:defRPr/>
            </a:pPr>
            <a:r>
              <a:rPr lang="en-US" altLang="en-US" sz="1600" b="1" dirty="0">
                <a:latin typeface="Arial" panose="020B0604020202020204" pitchFamily="34" charset="0"/>
                <a:ea typeface="ＭＳ Ｐゴシック" panose="020B0600070205080204" pitchFamily="34" charset="-128"/>
              </a:rPr>
              <a:t>We will shortly describe each of these 3 options in more details</a:t>
            </a:r>
          </a:p>
          <a:p>
            <a:pPr marL="168420" indent="-168420">
              <a:lnSpc>
                <a:spcPct val="150000"/>
              </a:lnSpc>
              <a:spcBef>
                <a:spcPct val="0"/>
              </a:spcBef>
              <a:buFontTx/>
              <a:buChar char="•"/>
              <a:defRPr/>
            </a:pPr>
            <a:endParaRPr lang="en-US" altLang="en-US" sz="1600" b="1" dirty="0">
              <a:latin typeface="Arial" panose="020B0604020202020204" pitchFamily="34" charset="0"/>
              <a:ea typeface="ＭＳ Ｐゴシック" panose="020B0600070205080204" pitchFamily="34" charset="-128"/>
            </a:endParaRPr>
          </a:p>
          <a:p>
            <a:pPr marL="168420" indent="-168420">
              <a:lnSpc>
                <a:spcPct val="150000"/>
              </a:lnSpc>
              <a:spcBef>
                <a:spcPct val="0"/>
              </a:spcBef>
              <a:buFontTx/>
              <a:buChar char="•"/>
              <a:defRPr/>
            </a:pPr>
            <a:r>
              <a:rPr lang="en-US" altLang="en-US" sz="1600" b="1" dirty="0">
                <a:latin typeface="Arial" panose="020B0604020202020204" pitchFamily="34" charset="0"/>
                <a:ea typeface="ＭＳ Ｐゴシック" panose="020B0600070205080204" pitchFamily="34" charset="-128"/>
              </a:rPr>
              <a:t>A common denominator to all these three WSEMS options,. They all:</a:t>
            </a:r>
          </a:p>
          <a:p>
            <a:pPr marL="621739" lvl="1" indent="-168420">
              <a:lnSpc>
                <a:spcPct val="150000"/>
              </a:lnSpc>
              <a:spcBef>
                <a:spcPct val="0"/>
              </a:spcBef>
              <a:buFontTx/>
              <a:buChar char="•"/>
              <a:defRPr/>
            </a:pPr>
            <a:r>
              <a:rPr lang="en-US" altLang="en-US" sz="1600" b="1" dirty="0">
                <a:latin typeface="Arial" panose="020B0604020202020204" pitchFamily="34" charset="0"/>
                <a:ea typeface="ＭＳ Ｐゴシック" panose="020B0600070205080204" pitchFamily="34" charset="-128"/>
              </a:rPr>
              <a:t> Start with case intake by Gia</a:t>
            </a:r>
          </a:p>
          <a:p>
            <a:pPr marL="621739" lvl="1" indent="-168420">
              <a:lnSpc>
                <a:spcPct val="150000"/>
              </a:lnSpc>
              <a:spcBef>
                <a:spcPct val="0"/>
              </a:spcBef>
              <a:buFontTx/>
              <a:buChar char="•"/>
              <a:defRPr/>
            </a:pPr>
            <a:r>
              <a:rPr lang="en-US" altLang="en-US" sz="1600" b="1" dirty="0">
                <a:latin typeface="Arial" panose="020B0604020202020204" pitchFamily="34" charset="0"/>
                <a:ea typeface="ＭＳ Ｐゴシック" panose="020B0600070205080204" pitchFamily="34" charset="-128"/>
              </a:rPr>
              <a:t> Are voluntary</a:t>
            </a:r>
          </a:p>
          <a:p>
            <a:pPr marL="621739" lvl="1" indent="-168420">
              <a:lnSpc>
                <a:spcPct val="150000"/>
              </a:lnSpc>
              <a:spcBef>
                <a:spcPct val="0"/>
              </a:spcBef>
              <a:buFontTx/>
              <a:buChar char="•"/>
              <a:defRPr/>
            </a:pPr>
            <a:r>
              <a:rPr lang="en-US" altLang="en-US" sz="1600" b="1" dirty="0">
                <a:latin typeface="Arial" panose="020B0604020202020204" pitchFamily="34" charset="0"/>
                <a:ea typeface="ＭＳ Ｐゴシック" panose="020B0600070205080204" pitchFamily="34" charset="-128"/>
              </a:rPr>
              <a:t> Are free </a:t>
            </a:r>
          </a:p>
          <a:p>
            <a:pPr>
              <a:lnSpc>
                <a:spcPct val="150000"/>
              </a:lnSpc>
              <a:spcBef>
                <a:spcPct val="0"/>
              </a:spcBef>
              <a:defRPr/>
            </a:pPr>
            <a:r>
              <a:rPr lang="en-US" altLang="en-US" sz="1600" b="1" dirty="0">
                <a:latin typeface="Arial" panose="020B0604020202020204" pitchFamily="34" charset="0"/>
                <a:ea typeface="ＭＳ Ｐゴシック" panose="020B0600070205080204" pitchFamily="34" charset="-128"/>
              </a:rPr>
              <a:t>. </a:t>
            </a:r>
          </a:p>
          <a:p>
            <a:pPr>
              <a:lnSpc>
                <a:spcPct val="150000"/>
              </a:lnSpc>
              <a:spcBef>
                <a:spcPct val="0"/>
              </a:spcBef>
              <a:defRPr/>
            </a:pPr>
            <a:endParaRPr lang="en-US" altLang="en-US" sz="1600" b="1" dirty="0">
              <a:latin typeface="Arial" panose="020B0604020202020204" pitchFamily="34" charset="0"/>
              <a:ea typeface="ＭＳ Ｐゴシック" panose="020B0600070205080204" pitchFamily="34" charset="-128"/>
            </a:endParaRPr>
          </a:p>
          <a:p>
            <a:pPr marL="168420" indent="-168420">
              <a:lnSpc>
                <a:spcPct val="150000"/>
              </a:lnSpc>
              <a:spcBef>
                <a:spcPct val="0"/>
              </a:spcBef>
              <a:buFontTx/>
              <a:buChar char="•"/>
              <a:defRPr/>
            </a:pPr>
            <a:r>
              <a:rPr lang="en-US" altLang="en-US" sz="1600" b="1" dirty="0">
                <a:latin typeface="Arial" panose="020B0604020202020204" pitchFamily="34" charset="0"/>
                <a:ea typeface="ＭＳ Ｐゴシック" panose="020B0600070205080204" pitchFamily="34" charset="-128"/>
              </a:rPr>
              <a:t>As you move from left to right on this diagram, the light blue </a:t>
            </a:r>
            <a:r>
              <a:rPr lang="en-US" altLang="en-US" sz="1600" b="1" dirty="0" err="1">
                <a:latin typeface="Arial" panose="020B0604020202020204" pitchFamily="34" charset="0"/>
                <a:ea typeface="ＭＳ Ｐゴシック" panose="020B0600070205080204" pitchFamily="34" charset="-128"/>
              </a:rPr>
              <a:t>aarrows</a:t>
            </a:r>
            <a:r>
              <a:rPr lang="en-US" altLang="en-US" sz="1600" b="1" dirty="0">
                <a:latin typeface="Arial" panose="020B0604020202020204" pitchFamily="34" charset="0"/>
                <a:ea typeface="ＭＳ Ｐゴシック" panose="020B0600070205080204" pitchFamily="34" charset="-128"/>
              </a:rPr>
              <a:t> indicate processes that are available in Wisconsin but not  through WSEMS and where the control of both the process and the outcome begins to shift away from the participants to someone  else.  For example, an IDEA complaint will be decided by WDPI staff, due process by an administrative law judge, and litigation by a judge or jury.</a:t>
            </a:r>
            <a:r>
              <a:rPr lang="en-US" altLang="en-US" sz="1600" dirty="0">
                <a:latin typeface="Arial" panose="020B0604020202020204" pitchFamily="34" charset="0"/>
                <a:ea typeface="ＭＳ Ｐゴシック" panose="020B0600070205080204" pitchFamily="34" charset="-128"/>
              </a:rPr>
              <a:t> </a:t>
            </a:r>
          </a:p>
          <a:p>
            <a:pPr marL="168420" indent="-168420">
              <a:lnSpc>
                <a:spcPct val="150000"/>
              </a:lnSpc>
              <a:spcBef>
                <a:spcPct val="0"/>
              </a:spcBef>
              <a:defRPr/>
            </a:pPr>
            <a:endParaRPr lang="en-US" altLang="en-US" sz="1600" b="1" dirty="0">
              <a:latin typeface="Arial" panose="020B0604020202020204" pitchFamily="34" charset="0"/>
              <a:ea typeface="ＭＳ Ｐゴシック" panose="020B0600070205080204" pitchFamily="34" charset="-128"/>
            </a:endParaRPr>
          </a:p>
          <a:p>
            <a:pPr marL="168275" indent="-168275">
              <a:lnSpc>
                <a:spcPct val="150000"/>
              </a:lnSpc>
              <a:defRPr/>
            </a:pPr>
            <a:endParaRPr lang="en-US" altLang="en-US" sz="1400"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5DCE10F-7EA3-E0FD-E340-4BECF3BA5AAA}"/>
              </a:ext>
            </a:extLst>
          </p:cNvPr>
          <p:cNvSpPr>
            <a:spLocks noGrp="1" noRot="1" noChangeAspect="1" noChangeArrowheads="1" noTextEdit="1"/>
          </p:cNvSpPr>
          <p:nvPr>
            <p:ph type="sldImg"/>
          </p:nvPr>
        </p:nvSpPr>
        <p:spPr>
          <a:xfrm>
            <a:off x="2238375" y="239713"/>
            <a:ext cx="2695575" cy="2022475"/>
          </a:xfrm>
          <a:ln/>
        </p:spPr>
      </p:sp>
      <p:sp>
        <p:nvSpPr>
          <p:cNvPr id="17411" name="Notes Placeholder 2">
            <a:extLst>
              <a:ext uri="{FF2B5EF4-FFF2-40B4-BE49-F238E27FC236}">
                <a16:creationId xmlns:a16="http://schemas.microsoft.com/office/drawing/2014/main" id="{6EB967A1-90F9-511C-72E4-22CB6F174DA3}"/>
              </a:ext>
            </a:extLst>
          </p:cNvPr>
          <p:cNvSpPr>
            <a:spLocks noGrp="1"/>
          </p:cNvSpPr>
          <p:nvPr>
            <p:ph type="body" idx="1"/>
          </p:nvPr>
        </p:nvSpPr>
        <p:spPr>
          <a:xfrm>
            <a:off x="249295" y="2484733"/>
            <a:ext cx="6687521" cy="48213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s-ES" altLang="en-US" sz="1800" b="1" dirty="0">
                <a:latin typeface="Arial" panose="020B0604020202020204" pitchFamily="34" charset="0"/>
                <a:ea typeface="ＭＳ Ｐゴシック" panose="020B0600070205080204" pitchFamily="34" charset="-128"/>
              </a:rPr>
              <a:t>DIAPOSITIVA DE CORTE</a:t>
            </a:r>
          </a:p>
          <a:p>
            <a:pPr>
              <a:spcBef>
                <a:spcPct val="0"/>
              </a:spcBef>
            </a:pPr>
            <a:endParaRPr lang="es-ES" altLang="en-US" sz="1800" b="1" dirty="0">
              <a:latin typeface="Arial" panose="020B0604020202020204" pitchFamily="34" charset="0"/>
              <a:ea typeface="ＭＳ Ｐゴシック" panose="020B0600070205080204" pitchFamily="34" charset="-128"/>
            </a:endParaRPr>
          </a:p>
          <a:p>
            <a:pPr>
              <a:spcBef>
                <a:spcPct val="0"/>
              </a:spcBef>
            </a:pPr>
            <a:r>
              <a:rPr lang="es-ES" altLang="en-US" sz="1800" b="1" dirty="0">
                <a:latin typeface="Arial" panose="020B0604020202020204" pitchFamily="34" charset="0"/>
                <a:ea typeface="ＭＳ Ｐゴシック" panose="020B0600070205080204" pitchFamily="34" charset="-128"/>
              </a:rPr>
              <a:t>El diagrama muestra el proceso de coordinación de admisión de casos de WSEMS.</a:t>
            </a:r>
          </a:p>
          <a:p>
            <a:pPr>
              <a:spcBef>
                <a:spcPct val="0"/>
              </a:spcBef>
            </a:pPr>
            <a:r>
              <a:rPr lang="es-ES" altLang="en-US" sz="1800" b="1" dirty="0">
                <a:latin typeface="Arial" panose="020B0604020202020204" pitchFamily="34" charset="0"/>
                <a:ea typeface="ＭＳ Ｐゴシック" panose="020B0600070205080204" pitchFamily="34" charset="-128"/>
              </a:rPr>
              <a:t>  CAJA ROJA -Cuando se recibe una solicitud para cualquiera de las tres opciones disponibles a través de WSEMS - Mediación, Facilitación. IEP, o una reunión de resolución: va directamente a Gia Pionek. Ella no tiene afiliación con ningún grupo de padres o escuela. Ella no es madre de un niño con una discapacidad y nunca ha trabajado para una escuela. Ella proporciona un comienzo imparcial para ayudar a los padres y las escuelas a determinar qué proceso puede funcionar mejor para ellos.</a:t>
            </a:r>
          </a:p>
          <a:p>
            <a:pPr>
              <a:spcBef>
                <a:spcPct val="0"/>
              </a:spcBef>
            </a:pPr>
            <a:r>
              <a:rPr lang="es-ES" altLang="en-US" sz="1800" b="1" dirty="0">
                <a:latin typeface="Arial" panose="020B0604020202020204" pitchFamily="34" charset="0"/>
                <a:ea typeface="ＭＳ Ｐゴシック" panose="020B0600070205080204" pitchFamily="34" charset="-128"/>
              </a:rPr>
              <a:t>PURPLE BOX- Gia lleva a cabo un minucioso proceso de admisión de casos:</a:t>
            </a:r>
          </a:p>
          <a:p>
            <a:pPr>
              <a:spcBef>
                <a:spcPct val="0"/>
              </a:spcBef>
            </a:pPr>
            <a:r>
              <a:rPr lang="es-ES" altLang="en-US" sz="1800" b="1" dirty="0">
                <a:latin typeface="Arial" panose="020B0604020202020204" pitchFamily="34" charset="0"/>
                <a:ea typeface="ＭＳ Ｐゴシック" panose="020B0600070205080204" pitchFamily="34" charset="-128"/>
              </a:rPr>
              <a:t> Esto incluye EVALUACIÓN en la que Gia recopila información sobre la situación, incluido el nombre del niño, la edad, la escuela, el grado, la discapacidad, la información de contacto de la escuela y los padres, etc.</a:t>
            </a:r>
          </a:p>
          <a:p>
            <a:pPr>
              <a:spcBef>
                <a:spcPct val="0"/>
              </a:spcBef>
            </a:pPr>
            <a:r>
              <a:rPr lang="es-ES" altLang="en-US" sz="1800" b="1" dirty="0">
                <a:latin typeface="Arial" panose="020B0604020202020204" pitchFamily="34" charset="0"/>
                <a:ea typeface="ＭＳ Ｐゴシック" panose="020B0600070205080204" pitchFamily="34" charset="-128"/>
              </a:rPr>
              <a:t>Gia también pasa tiempo respondiendo preguntas y educando a las "partes" sobre los diferentes procesos disponibles a través de WSEMS y sobre los neutrales en la lista. (los mediadores/facilitadores). (NOTA: nos escuchará mencionar la palabra "Fiestas" a menudo durante nuestra presentación; en nuestro Sistema, "fiestas" generalmente significa padres y personal escolar).</a:t>
            </a:r>
          </a:p>
          <a:p>
            <a:pPr>
              <a:spcBef>
                <a:spcPct val="0"/>
              </a:spcBef>
            </a:pPr>
            <a:r>
              <a:rPr lang="es-ES" altLang="en-US" sz="1800" b="1" dirty="0">
                <a:latin typeface="Arial" panose="020B0604020202020204" pitchFamily="34" charset="0"/>
                <a:ea typeface="ＭＳ Ｐゴシック" panose="020B0600070205080204" pitchFamily="34" charset="-128"/>
              </a:rPr>
              <a:t>ANÁLISIS: Gia usa toda la información que recopila para ayudar a determinar si el caso cumple con los criterios legales para que WSEMS tome el caso.</a:t>
            </a:r>
          </a:p>
          <a:p>
            <a:pPr>
              <a:spcBef>
                <a:spcPct val="0"/>
              </a:spcBef>
            </a:pPr>
            <a:r>
              <a:rPr lang="es-ES" altLang="en-US" sz="1800" b="1" dirty="0">
                <a:latin typeface="Arial" panose="020B0604020202020204" pitchFamily="34" charset="0"/>
                <a:ea typeface="ＭＳ Ｐゴシック" panose="020B0600070205080204" pitchFamily="34" charset="-128"/>
              </a:rPr>
              <a:t> CAJA AZUL: a través del proceso de educar a las partes y responder sus preguntas, Gia las ayuda a estar mejor preparadas para tomar sus propias decisiones sobre qué hacer a continuación.</a:t>
            </a:r>
          </a:p>
          <a:p>
            <a:pPr>
              <a:spcBef>
                <a:spcPct val="0"/>
              </a:spcBef>
            </a:pPr>
            <a:r>
              <a:rPr lang="es-ES" altLang="en-US" sz="1800" b="1" dirty="0">
                <a:latin typeface="Arial" panose="020B0604020202020204" pitchFamily="34" charset="0"/>
                <a:ea typeface="ＭＳ Ｐゴシック" panose="020B0600070205080204" pitchFamily="34" charset="-128"/>
              </a:rPr>
              <a:t> CAJA VERDE – Cuando las partes tienen suficiente información. de Gia, por lo general pueden tomar su propia decisión sobre si usar el sistema y también pueden decidir qué proceso les gustaría usar.</a:t>
            </a:r>
          </a:p>
          <a:p>
            <a:pPr>
              <a:spcBef>
                <a:spcPct val="0"/>
              </a:spcBef>
            </a:pPr>
            <a:r>
              <a:rPr lang="es-ES" altLang="en-US" sz="1800" b="1" dirty="0">
                <a:latin typeface="Arial" panose="020B0604020202020204" pitchFamily="34" charset="0"/>
                <a:ea typeface="ＭＳ Ｐゴシック" panose="020B0600070205080204" pitchFamily="34" charset="-128"/>
              </a:rPr>
              <a:t> CAJAS NARANJAS - son todas las opciones de WSEMS. Queremos señalar que, si bien no forma parte del WSEMS, Gia también sirve como punto de entrada neutral para los casos de mediación desde el nacimiento hasta los 3 años (para el Departamento de Servicios de Salud de WI)</a:t>
            </a:r>
          </a:p>
          <a:p>
            <a:pPr>
              <a:spcBef>
                <a:spcPct val="0"/>
              </a:spcBef>
            </a:pPr>
            <a:endParaRPr lang="es-ES" altLang="en-US" sz="1800" b="1" dirty="0">
              <a:latin typeface="Arial" panose="020B0604020202020204" pitchFamily="34" charset="0"/>
              <a:ea typeface="ＭＳ Ｐゴシック" panose="020B0600070205080204" pitchFamily="34" charset="-128"/>
            </a:endParaRPr>
          </a:p>
          <a:p>
            <a:pPr>
              <a:spcBef>
                <a:spcPct val="0"/>
              </a:spcBef>
            </a:pPr>
            <a:r>
              <a:rPr lang="es-ES" altLang="en-US" sz="1800" b="1" dirty="0">
                <a:latin typeface="Arial" panose="020B0604020202020204" pitchFamily="34" charset="0"/>
                <a:ea typeface="ＭＳ Ｐゴシック" panose="020B0600070205080204" pitchFamily="34" charset="-128"/>
              </a:rPr>
              <a:t>En los 19 años desde 1998 hasta junio de 2017, tuvimos 1600 solicitudes de mediación, 1128 solicitudes fueron a mediación (tasa de conversión del 70 %), el 87 % de ellas (990) dieron como resultado un acuerdo por escrito.</a:t>
            </a:r>
          </a:p>
          <a:p>
            <a:pPr>
              <a:spcBef>
                <a:spcPct val="0"/>
              </a:spcBef>
            </a:pPr>
            <a:r>
              <a:rPr lang="es-ES" altLang="en-US" sz="1800" b="1" dirty="0">
                <a:latin typeface="Arial" panose="020B0604020202020204" pitchFamily="34" charset="0"/>
                <a:ea typeface="ＭＳ Ｐゴシック" panose="020B0600070205080204" pitchFamily="34" charset="-128"/>
              </a:rPr>
              <a:t> En los 13 años desde 2004 hasta junio de 2017, hemos tenido 492 solicitudes de Facilitación de IEP, 348 </a:t>
            </a:r>
            <a:r>
              <a:rPr lang="es-ES" altLang="en-US" sz="1800" b="1" dirty="0" err="1">
                <a:latin typeface="Arial" panose="020B0604020202020204" pitchFamily="34" charset="0"/>
                <a:ea typeface="ＭＳ Ｐゴシック" panose="020B0600070205080204" pitchFamily="34" charset="-128"/>
              </a:rPr>
              <a:t>Fac</a:t>
            </a:r>
            <a:r>
              <a:rPr lang="es-ES" altLang="en-US" sz="1800" b="1" dirty="0">
                <a:latin typeface="Arial" panose="020B0604020202020204" pitchFamily="34" charset="0"/>
                <a:ea typeface="ＭＳ Ｐゴシック" panose="020B0600070205080204" pitchFamily="34" charset="-128"/>
              </a:rPr>
              <a:t>. Se llevaron a cabo los IEP, el 84 % de ellos (294) dieron como resultado un IEP desarrollado o revisado.</a:t>
            </a:r>
            <a:endParaRPr lang="en-US" altLang="en-US" sz="1800" b="1" dirty="0">
              <a:latin typeface="Arial" panose="020B0604020202020204" pitchFamily="34" charset="0"/>
              <a:ea typeface="ＭＳ Ｐゴシック" panose="020B0600070205080204" pitchFamily="34" charset="-128"/>
            </a:endParaRPr>
          </a:p>
          <a:p>
            <a:pPr>
              <a:spcBef>
                <a:spcPct val="0"/>
              </a:spcBef>
            </a:pPr>
            <a:endParaRPr lang="en-US" altLang="en-US" sz="1800" b="1" dirty="0">
              <a:latin typeface="Arial" panose="020B0604020202020204" pitchFamily="34" charset="0"/>
              <a:ea typeface="ＭＳ Ｐゴシック" panose="020B0600070205080204" pitchFamily="34" charset="-128"/>
            </a:endParaRPr>
          </a:p>
          <a:p>
            <a:pPr>
              <a:spcBef>
                <a:spcPct val="0"/>
              </a:spcBef>
            </a:pPr>
            <a:endParaRPr lang="en-US" altLang="en-US" sz="1800" b="1" dirty="0">
              <a:latin typeface="Arial" panose="020B0604020202020204" pitchFamily="34" charset="0"/>
              <a:ea typeface="ＭＳ Ｐゴシック" panose="020B0600070205080204" pitchFamily="34" charset="-128"/>
            </a:endParaRPr>
          </a:p>
          <a:p>
            <a:pPr>
              <a:spcBef>
                <a:spcPct val="0"/>
              </a:spcBef>
            </a:pPr>
            <a:r>
              <a:rPr lang="en-US" altLang="en-US" sz="1800" b="1" dirty="0">
                <a:latin typeface="Arial" panose="020B0604020202020204" pitchFamily="34" charset="0"/>
                <a:ea typeface="ＭＳ Ｐゴシック" panose="020B0600070205080204" pitchFamily="34" charset="-128"/>
              </a:rPr>
              <a:t>  COURTNEY SLIDE</a:t>
            </a:r>
          </a:p>
          <a:p>
            <a:pPr>
              <a:spcBef>
                <a:spcPct val="0"/>
              </a:spcBef>
            </a:pPr>
            <a:endParaRPr lang="en-US" altLang="en-US" sz="1800" b="1" dirty="0">
              <a:latin typeface="Arial" panose="020B0604020202020204" pitchFamily="34" charset="0"/>
              <a:ea typeface="ＭＳ Ｐゴシック" panose="020B0600070205080204" pitchFamily="34" charset="-128"/>
            </a:endParaRPr>
          </a:p>
          <a:p>
            <a:pPr>
              <a:spcBef>
                <a:spcPct val="0"/>
              </a:spcBef>
              <a:buFontTx/>
              <a:buChar char="•"/>
            </a:pPr>
            <a:r>
              <a:rPr lang="en-US" altLang="en-US" sz="1800" b="1" dirty="0">
                <a:latin typeface="Arial" panose="020B0604020202020204" pitchFamily="34" charset="0"/>
                <a:ea typeface="ＭＳ Ｐゴシック" panose="020B0600070205080204" pitchFamily="34" charset="-128"/>
              </a:rPr>
              <a:t>Diagram shows the Case Intake Coordination process of WSEMS. </a:t>
            </a:r>
          </a:p>
          <a:p>
            <a:pPr>
              <a:spcBef>
                <a:spcPct val="0"/>
              </a:spcBef>
              <a:buFontTx/>
              <a:buChar char="•"/>
            </a:pPr>
            <a:r>
              <a:rPr lang="en-US" altLang="en-US" sz="1800" b="1" dirty="0">
                <a:latin typeface="Arial" panose="020B0604020202020204" pitchFamily="34" charset="0"/>
                <a:ea typeface="ＭＳ Ｐゴシック" panose="020B0600070205080204" pitchFamily="34" charset="-128"/>
              </a:rPr>
              <a:t>  </a:t>
            </a:r>
            <a:r>
              <a:rPr lang="en-US" altLang="en-US" sz="1800" b="1" u="sng" dirty="0">
                <a:latin typeface="Arial" panose="020B0604020202020204" pitchFamily="34" charset="0"/>
                <a:ea typeface="ＭＳ Ｐゴシック" panose="020B0600070205080204" pitchFamily="34" charset="-128"/>
              </a:rPr>
              <a:t>RED BOX -</a:t>
            </a:r>
            <a:r>
              <a:rPr lang="en-US" altLang="en-US" sz="1800" b="1" dirty="0">
                <a:latin typeface="Arial" panose="020B0604020202020204" pitchFamily="34" charset="0"/>
                <a:ea typeface="ＭＳ Ｐゴシック" panose="020B0600070205080204" pitchFamily="34" charset="-128"/>
              </a:rPr>
              <a:t>When a request is received for any of the three options available through WSEMS  – Mediation, Facilitation. IEP, or a Resolution Meeting –it goes directly to Gia Pionek.  She has no affiliation with any parent or school groups.  She is not parent of a child with a disability and has never worked for a school.  She provides an impartial beginning to help parents and schools determine which process may work the best for them.</a:t>
            </a:r>
          </a:p>
          <a:p>
            <a:pPr>
              <a:spcBef>
                <a:spcPct val="0"/>
              </a:spcBef>
              <a:buFontTx/>
              <a:buChar char="•"/>
            </a:pPr>
            <a:r>
              <a:rPr lang="en-US" altLang="en-US" sz="1800" b="1" u="sng" dirty="0">
                <a:solidFill>
                  <a:srgbClr val="00B050"/>
                </a:solidFill>
                <a:latin typeface="Arial" panose="020B0604020202020204" pitchFamily="34" charset="0"/>
                <a:ea typeface="ＭＳ Ｐゴシック" panose="020B0600070205080204" pitchFamily="34" charset="-128"/>
              </a:rPr>
              <a:t>PURPLE BOX- Gia </a:t>
            </a:r>
            <a:r>
              <a:rPr lang="en-US" altLang="en-US" sz="1800" b="1" dirty="0">
                <a:latin typeface="Arial" panose="020B0604020202020204" pitchFamily="34" charset="0"/>
                <a:ea typeface="ＭＳ Ｐゴシック" panose="020B0600070205080204" pitchFamily="34" charset="-128"/>
              </a:rPr>
              <a:t>conducts a thorough case Intake process:</a:t>
            </a:r>
          </a:p>
          <a:p>
            <a:pPr>
              <a:spcBef>
                <a:spcPct val="0"/>
              </a:spcBef>
              <a:buFont typeface="Calibri" panose="020F0502020204030204" pitchFamily="34" charset="0"/>
              <a:buNone/>
            </a:pPr>
            <a:r>
              <a:rPr lang="en-US" altLang="en-US" sz="1800" b="1" dirty="0">
                <a:latin typeface="Arial" panose="020B0604020202020204" pitchFamily="34" charset="0"/>
                <a:ea typeface="ＭＳ Ｐゴシック" panose="020B0600070205080204" pitchFamily="34" charset="-128"/>
              </a:rPr>
              <a:t> This includes SCREENING where Gia gathers information about the situation including</a:t>
            </a:r>
            <a:r>
              <a:rPr lang="en-US" altLang="en-US" sz="1800" b="1" dirty="0">
                <a:latin typeface="Calibri" panose="020F0502020204030204" pitchFamily="34" charset="0"/>
                <a:ea typeface="ＭＳ Ｐゴシック" panose="020B0600070205080204" pitchFamily="34" charset="-128"/>
              </a:rPr>
              <a:t> child</a:t>
            </a:r>
            <a:r>
              <a:rPr lang="ja-JP" altLang="en-US" sz="1800" b="1" dirty="0">
                <a:latin typeface="Calibri" panose="020F0502020204030204" pitchFamily="34" charset="0"/>
                <a:ea typeface="ＭＳ Ｐゴシック" panose="020B0600070205080204" pitchFamily="34" charset="-128"/>
              </a:rPr>
              <a:t>’</a:t>
            </a:r>
            <a:r>
              <a:rPr lang="en-US" altLang="ja-JP" sz="1800" b="1" dirty="0">
                <a:latin typeface="Calibri" panose="020F0502020204030204" pitchFamily="34" charset="0"/>
                <a:ea typeface="ＭＳ Ｐゴシック" panose="020B0600070205080204" pitchFamily="34" charset="-128"/>
              </a:rPr>
              <a:t>s name, age, school, grade, disability, contact information for school &amp; parent, etc.</a:t>
            </a:r>
            <a:endParaRPr lang="en-US" altLang="ja-JP" sz="1800" b="1" dirty="0">
              <a:latin typeface="Arial" panose="020B0604020202020204" pitchFamily="34" charset="0"/>
              <a:ea typeface="ＭＳ Ｐゴシック" panose="020B0600070205080204" pitchFamily="34" charset="-128"/>
            </a:endParaRPr>
          </a:p>
          <a:p>
            <a:pPr>
              <a:spcBef>
                <a:spcPct val="0"/>
              </a:spcBef>
              <a:buFontTx/>
              <a:buChar char="•"/>
            </a:pPr>
            <a:r>
              <a:rPr lang="en-US" altLang="en-US" sz="1800" b="1" dirty="0">
                <a:latin typeface="Arial" panose="020B0604020202020204" pitchFamily="34" charset="0"/>
                <a:ea typeface="ＭＳ Ｐゴシック" panose="020B0600070205080204" pitchFamily="34" charset="-128"/>
              </a:rPr>
              <a:t>Gia also spends time answering questions and  educating the “parties” about the different processes available thru WSEMS,  and about  the neutrals  on the roster. (the mediators / facilitators). (NOTE: You will hear us mention the word “Parties” often during our presentation –in our System, “parties” generally means parents and school staff)..</a:t>
            </a:r>
          </a:p>
          <a:p>
            <a:pPr>
              <a:spcBef>
                <a:spcPct val="0"/>
              </a:spcBef>
              <a:buFontTx/>
              <a:buChar char="•"/>
            </a:pPr>
            <a:r>
              <a:rPr lang="en-US" altLang="en-US" sz="1800" b="1" dirty="0">
                <a:latin typeface="Arial" panose="020B0604020202020204" pitchFamily="34" charset="0"/>
                <a:ea typeface="ＭＳ Ｐゴシック" panose="020B0600070205080204" pitchFamily="34" charset="-128"/>
              </a:rPr>
              <a:t>ANALYSIS-Gia uses all the information she gathers to help determine if the case meets statutory criteria in order for WSEMS to take the case</a:t>
            </a:r>
          </a:p>
          <a:p>
            <a:pPr>
              <a:spcBef>
                <a:spcPct val="0"/>
              </a:spcBef>
              <a:buFontTx/>
              <a:buChar char="•"/>
            </a:pPr>
            <a:r>
              <a:rPr lang="en-US" altLang="en-US" sz="1800" b="1" dirty="0">
                <a:latin typeface="Arial" panose="020B0604020202020204" pitchFamily="34" charset="0"/>
                <a:ea typeface="ＭＳ Ｐゴシック" panose="020B0600070205080204" pitchFamily="34" charset="-128"/>
              </a:rPr>
              <a:t> </a:t>
            </a:r>
            <a:r>
              <a:rPr lang="en-US" altLang="en-US" sz="1800" b="1" u="sng" dirty="0">
                <a:solidFill>
                  <a:srgbClr val="9C9CDF"/>
                </a:solidFill>
                <a:latin typeface="Arial" panose="020B0604020202020204" pitchFamily="34" charset="0"/>
                <a:ea typeface="ＭＳ Ｐゴシック" panose="020B0600070205080204" pitchFamily="34" charset="-128"/>
              </a:rPr>
              <a:t>BLUE BOX-  Through the</a:t>
            </a:r>
            <a:r>
              <a:rPr lang="en-US" altLang="en-US" sz="1800" b="1" dirty="0">
                <a:latin typeface="Arial" panose="020B0604020202020204" pitchFamily="34" charset="0"/>
                <a:ea typeface="ＭＳ Ｐゴシック" panose="020B0600070205080204" pitchFamily="34" charset="-128"/>
              </a:rPr>
              <a:t> process of educating the parties and answering their questions, Gia</a:t>
            </a:r>
            <a:r>
              <a:rPr lang="en-US" altLang="ja-JP" sz="1800" b="1" dirty="0">
                <a:latin typeface="Arial" panose="020B0604020202020204" pitchFamily="34" charset="0"/>
                <a:ea typeface="ＭＳ Ｐゴシック" panose="020B0600070205080204" pitchFamily="34" charset="-128"/>
              </a:rPr>
              <a:t> helps them be better prepared to </a:t>
            </a:r>
            <a:r>
              <a:rPr lang="en-US" altLang="en-US" sz="1800" b="1" dirty="0">
                <a:latin typeface="Arial" panose="020B0604020202020204" pitchFamily="34" charset="0"/>
                <a:ea typeface="ＭＳ Ｐゴシック" panose="020B0600070205080204" pitchFamily="34" charset="-128"/>
              </a:rPr>
              <a:t>make their own decisions about what to do next.</a:t>
            </a:r>
          </a:p>
          <a:p>
            <a:pPr>
              <a:spcBef>
                <a:spcPct val="0"/>
              </a:spcBef>
              <a:buFontTx/>
              <a:buChar char="•"/>
            </a:pPr>
            <a:r>
              <a:rPr lang="en-US" altLang="en-US" sz="1800" b="1" dirty="0">
                <a:latin typeface="Arial" panose="020B0604020202020204" pitchFamily="34" charset="0"/>
                <a:ea typeface="ＭＳ Ｐゴシック" panose="020B0600070205080204" pitchFamily="34" charset="-128"/>
              </a:rPr>
              <a:t> </a:t>
            </a:r>
            <a:r>
              <a:rPr lang="en-US" altLang="en-US" sz="1800" b="1" u="sng" dirty="0">
                <a:latin typeface="Arial" panose="020B0604020202020204" pitchFamily="34" charset="0"/>
                <a:ea typeface="ＭＳ Ｐゴシック" panose="020B0600070205080204" pitchFamily="34" charset="-128"/>
              </a:rPr>
              <a:t>GREEN BOX </a:t>
            </a:r>
            <a:r>
              <a:rPr lang="en-US" altLang="en-US" sz="1800" b="1" dirty="0">
                <a:latin typeface="Arial" panose="020B0604020202020204" pitchFamily="34" charset="0"/>
                <a:ea typeface="ＭＳ Ｐゴシック" panose="020B0600070205080204" pitchFamily="34" charset="-128"/>
              </a:rPr>
              <a:t>– When parties have enough information. from Gia, they are usually able to make their own decision as to whether to use the system and they can also decide which process  they would like to use.	</a:t>
            </a:r>
          </a:p>
          <a:p>
            <a:pPr>
              <a:spcBef>
                <a:spcPct val="0"/>
              </a:spcBef>
              <a:buFontTx/>
              <a:buChar char="•"/>
            </a:pPr>
            <a:r>
              <a:rPr lang="en-US" altLang="en-US" sz="1800" b="1" dirty="0">
                <a:latin typeface="Arial" panose="020B0604020202020204" pitchFamily="34" charset="0"/>
                <a:ea typeface="ＭＳ Ｐゴシック" panose="020B0600070205080204" pitchFamily="34" charset="-128"/>
              </a:rPr>
              <a:t> </a:t>
            </a:r>
            <a:r>
              <a:rPr lang="en-US" altLang="en-US" sz="1800" b="1" u="sng" dirty="0">
                <a:latin typeface="Arial" panose="020B0604020202020204" pitchFamily="34" charset="0"/>
                <a:ea typeface="ＭＳ Ｐゴシック" panose="020B0600070205080204" pitchFamily="34" charset="-128"/>
              </a:rPr>
              <a:t>ORANGE BOXES </a:t>
            </a:r>
            <a:r>
              <a:rPr lang="en-US" altLang="en-US" sz="1800" b="1" dirty="0">
                <a:latin typeface="Arial" panose="020B0604020202020204" pitchFamily="34" charset="0"/>
                <a:ea typeface="ＭＳ Ｐゴシック" panose="020B0600070205080204" pitchFamily="34" charset="-128"/>
              </a:rPr>
              <a:t>- are all the WSEMS options.   We want to point out that, while not part of the WSEMS, Gia also serves as the neutral intake point for Birth to 3 Mediation cases ( for WI Dept of Health Services)</a:t>
            </a:r>
          </a:p>
          <a:p>
            <a:pPr>
              <a:spcBef>
                <a:spcPct val="0"/>
              </a:spcBef>
              <a:buFontTx/>
              <a:buChar char="•"/>
            </a:pPr>
            <a:endParaRPr lang="en-US" altLang="en-US" sz="1800" b="1" dirty="0">
              <a:latin typeface="Arial" panose="020B0604020202020204" pitchFamily="34" charset="0"/>
              <a:ea typeface="ＭＳ Ｐゴシック" panose="020B0600070205080204" pitchFamily="34" charset="-128"/>
            </a:endParaRPr>
          </a:p>
          <a:p>
            <a:r>
              <a:rPr lang="en-US" altLang="en-US" sz="1800" b="1" dirty="0">
                <a:latin typeface="Arial" panose="020B0604020202020204" pitchFamily="34" charset="0"/>
                <a:ea typeface="ＭＳ Ｐゴシック" panose="020B0600070205080204" pitchFamily="34" charset="-128"/>
              </a:rPr>
              <a:t>In the 19 years from 1998 thru June 2017, we have had 1,600 requests for mediation, 1,128 requests went to mediation (70% conversion rate), </a:t>
            </a:r>
            <a:r>
              <a:rPr lang="en-US" altLang="en-US" sz="1800" b="1" u="sng" dirty="0">
                <a:latin typeface="Arial" panose="020B0604020202020204" pitchFamily="34" charset="0"/>
                <a:ea typeface="ＭＳ Ｐゴシック" panose="020B0600070205080204" pitchFamily="34" charset="-128"/>
              </a:rPr>
              <a:t>87%</a:t>
            </a:r>
            <a:r>
              <a:rPr lang="en-US" altLang="en-US" sz="1800" b="1" dirty="0">
                <a:latin typeface="Arial" panose="020B0604020202020204" pitchFamily="34" charset="0"/>
                <a:ea typeface="ＭＳ Ｐゴシック" panose="020B0600070205080204" pitchFamily="34" charset="-128"/>
              </a:rPr>
              <a:t> of those (990) resulted in a written agreement.</a:t>
            </a:r>
            <a:endParaRPr lang="en-US" altLang="en-US" sz="1800" dirty="0">
              <a:latin typeface="Arial" panose="020B0604020202020204" pitchFamily="34" charset="0"/>
              <a:ea typeface="ＭＳ Ｐゴシック" panose="020B0600070205080204" pitchFamily="34" charset="-128"/>
            </a:endParaRPr>
          </a:p>
          <a:p>
            <a:r>
              <a:rPr lang="en-US" altLang="en-US" sz="1800" b="1" dirty="0">
                <a:latin typeface="Arial" panose="020B0604020202020204" pitchFamily="34" charset="0"/>
                <a:ea typeface="ＭＳ Ｐゴシック" panose="020B0600070205080204" pitchFamily="34" charset="-128"/>
              </a:rPr>
              <a:t> In the 13 years from 2004 thru June 2017, we have had 492 requests for IEP Facilitation, 348 Fac. IEPs were held, 84% of those (294) resulted in a developed or revised IEP.</a:t>
            </a:r>
            <a:endParaRPr lang="en-US" altLang="en-US" sz="1800" dirty="0">
              <a:latin typeface="Arial" panose="020B0604020202020204" pitchFamily="34" charset="0"/>
              <a:ea typeface="ＭＳ Ｐゴシック" panose="020B0600070205080204" pitchFamily="34" charset="-128"/>
            </a:endParaRPr>
          </a:p>
          <a:p>
            <a:endParaRPr lang="en-US" altLang="en-US" sz="1800" dirty="0">
              <a:latin typeface="Calibri" panose="020F0502020204030204" pitchFamily="34" charset="0"/>
              <a:ea typeface="ＭＳ Ｐゴシック" panose="020B0600070205080204" pitchFamily="34" charset="-128"/>
            </a:endParaRPr>
          </a:p>
        </p:txBody>
      </p:sp>
      <p:sp>
        <p:nvSpPr>
          <p:cNvPr id="17412" name="Slide Number Placeholder 3">
            <a:extLst>
              <a:ext uri="{FF2B5EF4-FFF2-40B4-BE49-F238E27FC236}">
                <a16:creationId xmlns:a16="http://schemas.microsoft.com/office/drawing/2014/main" id="{41D9188B-0D10-0521-A5A9-B9D1CF6792F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33425" indent="-280988"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30300" indent="-223838"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584325" indent="-223838"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36763" indent="-223838"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4939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511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083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65563" indent="-223838"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431147D-6C27-4541-89BB-332F4BEF9D6A}"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8820931-4492-36E1-1AE5-2460738674E1}"/>
              </a:ext>
            </a:extLst>
          </p:cNvPr>
          <p:cNvSpPr>
            <a:spLocks noGrp="1" noRot="1" noChangeAspect="1" noChangeArrowheads="1" noTextEdit="1"/>
          </p:cNvSpPr>
          <p:nvPr>
            <p:ph type="sldImg"/>
          </p:nvPr>
        </p:nvSpPr>
        <p:spPr>
          <a:xfrm>
            <a:off x="2787650" y="106363"/>
            <a:ext cx="1374775" cy="1030287"/>
          </a:xfrm>
          <a:solidFill>
            <a:srgbClr val="FFFFFF"/>
          </a:solidFill>
          <a:ln/>
        </p:spPr>
      </p:sp>
      <p:sp>
        <p:nvSpPr>
          <p:cNvPr id="26626" name="Rectangle 3">
            <a:extLst>
              <a:ext uri="{FF2B5EF4-FFF2-40B4-BE49-F238E27FC236}">
                <a16:creationId xmlns:a16="http://schemas.microsoft.com/office/drawing/2014/main" id="{38932904-4292-7E32-5040-338ECE9BA9F5}"/>
              </a:ext>
            </a:extLst>
          </p:cNvPr>
          <p:cNvSpPr>
            <a:spLocks noGrp="1" noChangeArrowheads="1"/>
          </p:cNvSpPr>
          <p:nvPr>
            <p:ph type="body" idx="1"/>
          </p:nvPr>
        </p:nvSpPr>
        <p:spPr>
          <a:xfrm>
            <a:off x="186568" y="987720"/>
            <a:ext cx="6806539" cy="7870894"/>
          </a:xfrm>
          <a:solidFill>
            <a:srgbClr val="FFFFFF"/>
          </a:solidFill>
          <a:ln>
            <a:solidFill>
              <a:srgbClr val="000000"/>
            </a:solidFill>
            <a:miter lim="800000"/>
            <a:headEnd/>
            <a:tailEnd/>
          </a:ln>
        </p:spPr>
        <p:txBody>
          <a:bodyPr/>
          <a:lstStyle/>
          <a:p>
            <a:pPr>
              <a:defRPr/>
            </a:pPr>
            <a:r>
              <a:rPr lang="es-ES" altLang="en-US" sz="1400" b="1" dirty="0">
                <a:latin typeface="Arial" panose="020B0604020202020204" pitchFamily="34" charset="0"/>
                <a:ea typeface="ＭＳ Ｐゴシック" panose="020B0600070205080204" pitchFamily="34" charset="-128"/>
              </a:rPr>
              <a:t>DIAPOSITIVA DE CORTE</a:t>
            </a:r>
          </a:p>
          <a:p>
            <a:pPr>
              <a:defRPr/>
            </a:pPr>
            <a:endParaRPr lang="es-ES" altLang="en-US" sz="1400" b="1" dirty="0">
              <a:latin typeface="Arial" panose="020B0604020202020204" pitchFamily="34" charset="0"/>
              <a:ea typeface="ＭＳ Ｐゴシック" panose="020B0600070205080204" pitchFamily="34" charset="-128"/>
            </a:endParaRPr>
          </a:p>
          <a:p>
            <a:pPr>
              <a:defRPr/>
            </a:pPr>
            <a:r>
              <a:rPr lang="es-ES" altLang="en-US" sz="1400" b="1" dirty="0">
                <a:latin typeface="Arial" panose="020B0604020202020204" pitchFamily="34" charset="0"/>
                <a:ea typeface="ＭＳ Ｐゴシック" panose="020B0600070205080204" pitchFamily="34" charset="-128"/>
              </a:rPr>
              <a:t>¿Quiénes son nuestros mediadores y facilitadores?</a:t>
            </a:r>
          </a:p>
          <a:p>
            <a:pPr>
              <a:defRPr/>
            </a:pPr>
            <a:r>
              <a:rPr lang="es-ES" altLang="en-US" sz="1400" b="1" dirty="0">
                <a:latin typeface="Arial" panose="020B0604020202020204" pitchFamily="34" charset="0"/>
                <a:ea typeface="ＭＳ Ｐゴシック" panose="020B0600070205080204" pitchFamily="34" charset="-128"/>
              </a:rPr>
              <a:t>Algunos estados tienen solo unos pocos mediadores y facilitadores; otros estados pueden tener muchos. Algunos estados usan centros de mediación, algunos usan jueces de derecho administrativo y algunos usan empleados estatales</a:t>
            </a:r>
          </a:p>
          <a:p>
            <a:pPr>
              <a:defRPr/>
            </a:pPr>
            <a:r>
              <a:rPr lang="es-ES" altLang="en-US" sz="1400" b="1" dirty="0">
                <a:latin typeface="Arial" panose="020B0604020202020204" pitchFamily="34" charset="0"/>
                <a:ea typeface="ＭＳ Ｐゴシック" panose="020B0600070205080204" pitchFamily="34" charset="-128"/>
              </a:rPr>
              <a:t>WI tiene una lista de alrededor de 20 neutrales que están contratados a través de nuestro sistema y no son empleados. Nuestros neutrales se utilizan para la mediación, la facilitación del IEP y las reuniones de resolución.</a:t>
            </a:r>
          </a:p>
          <a:p>
            <a:pPr>
              <a:defRPr/>
            </a:pPr>
            <a:r>
              <a:rPr lang="es-ES" altLang="en-US" sz="1400" b="1" dirty="0">
                <a:latin typeface="Arial" panose="020B0604020202020204" pitchFamily="34" charset="0"/>
                <a:ea typeface="ＭＳ Ｐゴシック" panose="020B0600070205080204" pitchFamily="34" charset="-128"/>
              </a:rPr>
              <a:t>Un componente clave para el éxito del sistema de resolución de disputas es la imparcialidad de su lista. Los neutrales de WSEMS no solo no están empleados por una SEA o LEA, sino que si algún miembro de la lista se convierte en empleado o forma parte de una junta directiva de una organización de padres o tiene un contrato con una escuela, se declara como miembro inactivo de la lista. .</a:t>
            </a:r>
          </a:p>
          <a:p>
            <a:pPr>
              <a:defRPr/>
            </a:pPr>
            <a:r>
              <a:rPr lang="es-ES" altLang="en-US" sz="1400" b="1" dirty="0">
                <a:latin typeface="Arial" panose="020B0604020202020204" pitchFamily="34" charset="0"/>
                <a:ea typeface="ＭＳ Ｐゴシック" panose="020B0600070205080204" pitchFamily="34" charset="-128"/>
              </a:rPr>
              <a:t>El proceso de selección para agregar nuevos mediadores/neutrales a la lista es bastante riguroso:</a:t>
            </a:r>
          </a:p>
          <a:p>
            <a:pPr>
              <a:defRPr/>
            </a:pPr>
            <a:r>
              <a:rPr lang="es-ES" altLang="en-US" sz="1400" b="1" dirty="0">
                <a:latin typeface="Arial" panose="020B0604020202020204" pitchFamily="34" charset="0"/>
                <a:ea typeface="ＭＳ Ｐゴシック" panose="020B0600070205080204" pitchFamily="34" charset="-128"/>
              </a:rPr>
              <a:t>Primero, WSEMS tiene un proceso de solicitud y entrevista para seleccionar miembros para nuestra lista.</a:t>
            </a:r>
          </a:p>
          <a:p>
            <a:pPr>
              <a:defRPr/>
            </a:pPr>
            <a:r>
              <a:rPr lang="es-ES" altLang="en-US" sz="1400" b="1" dirty="0">
                <a:latin typeface="Arial" panose="020B0604020202020204" pitchFamily="34" charset="0"/>
                <a:ea typeface="ＭＳ Ｐゴシック" panose="020B0600070205080204" pitchFamily="34" charset="-128"/>
              </a:rPr>
              <a:t>Después de evaluar las solicitudes y realizar entrevistas, se invita a algunos candidatos a asistir a una capacitación de mediación de cinco días realizada por mediadores de educación especial experimentados y partes interesadas de WSEMS. Durante esta capacitación de 5 días, los socios y el personal observan a los participantes; el hecho de que alguien haya tomado la capacitación no garantiza que estará en la lista.</a:t>
            </a:r>
          </a:p>
          <a:p>
            <a:pPr>
              <a:defRPr/>
            </a:pPr>
            <a:r>
              <a:rPr lang="es-ES" altLang="en-US" sz="1400" b="1" dirty="0">
                <a:latin typeface="Arial" panose="020B0604020202020204" pitchFamily="34" charset="0"/>
                <a:ea typeface="ＭＳ Ｐゴシック" panose="020B0600070205080204" pitchFamily="34" charset="-128"/>
              </a:rPr>
              <a:t>Después de la capacitación, se invitará a algunos de los candidatos potenciales a unirse formalmente a la lista. Estamos buscando un grupo diverso en términos demográficos pero también diverso en experiencia. Una vez en la lista, todos los mediadores deben asistir a una capacitación anual de un día para mantenerse actualizados sobre las prácticas actuales y los cambios en la ley.</a:t>
            </a:r>
          </a:p>
          <a:p>
            <a:pPr>
              <a:defRPr/>
            </a:pPr>
            <a:r>
              <a:rPr lang="es-ES" altLang="en-US" sz="1400" b="1" dirty="0">
                <a:latin typeface="Arial" panose="020B0604020202020204" pitchFamily="34" charset="0"/>
                <a:ea typeface="ＭＳ Ｐゴシック" panose="020B0600070205080204" pitchFamily="34" charset="-128"/>
              </a:rPr>
              <a:t>Cuando llega el momento de seleccionar un mediador para un caso, cualquiera de las partes (los padres o la escuela) puede sugerir un mediador o facilitador específico. Pueden escribir el nombre en el formulario de solicitud o simplemente decirle a Gia cuál les gustaría. Si las partes no tienen una solicitud específica o las partes no pueden ponerse de acuerdo con la misma persona, Gia trabajará con las partes para encontrar un mediador o facilitador que se adapte bien al caso.</a:t>
            </a:r>
            <a:endParaRPr lang="en-US" altLang="en-US" sz="1400" b="1" dirty="0">
              <a:latin typeface="Arial" panose="020B0604020202020204" pitchFamily="34" charset="0"/>
              <a:ea typeface="ＭＳ Ｐゴシック" panose="020B0600070205080204" pitchFamily="34" charset="-128"/>
            </a:endParaRPr>
          </a:p>
          <a:p>
            <a:pPr>
              <a:defRPr/>
            </a:pPr>
            <a:endParaRPr lang="en-US" altLang="en-US" sz="1400" b="1" dirty="0">
              <a:latin typeface="Arial" panose="020B0604020202020204" pitchFamily="34" charset="0"/>
              <a:ea typeface="ＭＳ Ｐゴシック" panose="020B0600070205080204" pitchFamily="34" charset="-128"/>
            </a:endParaRPr>
          </a:p>
          <a:p>
            <a:pPr>
              <a:defRPr/>
            </a:pPr>
            <a:r>
              <a:rPr lang="en-US" altLang="en-US" sz="1400" b="1" dirty="0">
                <a:latin typeface="Arial" panose="020B0604020202020204" pitchFamily="34" charset="0"/>
                <a:ea typeface="ＭＳ Ｐゴシック" panose="020B0600070205080204" pitchFamily="34" charset="-128"/>
              </a:rPr>
              <a:t>COURTNEY SLIDE</a:t>
            </a:r>
          </a:p>
          <a:p>
            <a:pPr>
              <a:defRPr/>
            </a:pPr>
            <a:endParaRPr lang="en-US" altLang="en-US" sz="1400" b="1" dirty="0">
              <a:latin typeface="Arial" panose="020B0604020202020204" pitchFamily="34" charset="0"/>
              <a:ea typeface="ＭＳ Ｐゴシック" panose="020B0600070205080204" pitchFamily="34" charset="-128"/>
            </a:endParaRPr>
          </a:p>
          <a:p>
            <a:pPr marL="168420" indent="-168420">
              <a:buFontTx/>
              <a:buChar char="•"/>
              <a:defRPr/>
            </a:pPr>
            <a:r>
              <a:rPr lang="en-US" altLang="en-US" sz="1400" b="1" dirty="0">
                <a:latin typeface="Arial" panose="020B0604020202020204" pitchFamily="34" charset="0"/>
                <a:ea typeface="ＭＳ Ｐゴシック" panose="020B0600070205080204" pitchFamily="34" charset="-128"/>
              </a:rPr>
              <a:t>Who are our mediators and facilitators?</a:t>
            </a:r>
          </a:p>
          <a:p>
            <a:pPr marL="168420" indent="-168420">
              <a:buFontTx/>
              <a:buChar char="•"/>
              <a:defRPr/>
            </a:pPr>
            <a:r>
              <a:rPr lang="en-US" altLang="en-US" sz="1400" b="1" dirty="0">
                <a:latin typeface="Arial" panose="020B0604020202020204" pitchFamily="34" charset="0"/>
                <a:ea typeface="ＭＳ Ｐゴシック" panose="020B0600070205080204" pitchFamily="34" charset="-128"/>
              </a:rPr>
              <a:t>Some states have just a few mediators and facilitators; other states may have many.  Some states use mediation centers, some use administrative law judges and some use state employees</a:t>
            </a:r>
          </a:p>
          <a:p>
            <a:pPr marL="168420" indent="-168420">
              <a:buFontTx/>
              <a:buChar char="•"/>
              <a:defRPr/>
            </a:pPr>
            <a:r>
              <a:rPr lang="en-US" altLang="en-US" sz="1400" b="1" dirty="0">
                <a:latin typeface="Arial" panose="020B0604020202020204" pitchFamily="34" charset="0"/>
                <a:ea typeface="ＭＳ Ｐゴシック" panose="020B0600070205080204" pitchFamily="34" charset="-128"/>
              </a:rPr>
              <a:t>WI has a roster of around 20 neutrals who are contracted through our system and are not employees.   Our neutrals are used for mediation, IEP facilitation and resolution meetings.</a:t>
            </a:r>
          </a:p>
          <a:p>
            <a:pPr marL="168420" indent="-168420">
              <a:buFontTx/>
              <a:buChar char="•"/>
              <a:defRPr/>
            </a:pPr>
            <a:r>
              <a:rPr lang="en-US" altLang="en-US" sz="1400" b="1" dirty="0">
                <a:latin typeface="Arial" panose="020B0604020202020204" pitchFamily="34" charset="0"/>
                <a:ea typeface="ＭＳ Ｐゴシック" panose="020B0600070205080204" pitchFamily="34" charset="-128"/>
              </a:rPr>
              <a:t>A key component to successful dispute resolution system is the impartiality of its roster.  Not only are WSEMS neutrals not employed by an SEA or LEA, but if any member of the roster becomes employed by or serves on a board  of a parent organization  or has a contract with a school, they are declared as an Inactive member of the roster. </a:t>
            </a:r>
          </a:p>
          <a:p>
            <a:pPr marL="168420" indent="-168420">
              <a:buFontTx/>
              <a:buChar char="•"/>
              <a:defRPr/>
            </a:pPr>
            <a:r>
              <a:rPr lang="en-US" altLang="en-US" sz="1400" b="1" dirty="0">
                <a:latin typeface="Arial" panose="020B0604020202020204" pitchFamily="34" charset="0"/>
                <a:ea typeface="ＭＳ Ｐゴシック" panose="020B0600070205080204" pitchFamily="34" charset="-128"/>
              </a:rPr>
              <a:t>The selection process for adding new mediators/neutrals to the roster it quite rigorous:</a:t>
            </a:r>
          </a:p>
          <a:p>
            <a:pPr marL="625620" lvl="1" indent="-168420">
              <a:buFontTx/>
              <a:buChar char="•"/>
              <a:defRPr/>
            </a:pPr>
            <a:r>
              <a:rPr lang="en-US" altLang="en-US" sz="1400" b="1" dirty="0">
                <a:latin typeface="Arial" panose="020B0604020202020204" pitchFamily="34" charset="0"/>
                <a:ea typeface="ＭＳ Ｐゴシック" panose="020B0600070205080204" pitchFamily="34" charset="-128"/>
              </a:rPr>
              <a:t>First, WSEMS has an application &amp; interview process to select members for our roster. </a:t>
            </a:r>
          </a:p>
          <a:p>
            <a:pPr marL="625620" lvl="1" indent="-168420">
              <a:buFontTx/>
              <a:buChar char="•"/>
              <a:defRPr/>
            </a:pPr>
            <a:r>
              <a:rPr lang="en-US" altLang="en-US" sz="1400" b="1" dirty="0">
                <a:latin typeface="Arial" panose="020B0604020202020204" pitchFamily="34" charset="0"/>
                <a:ea typeface="ＭＳ Ｐゴシック" panose="020B0600070205080204" pitchFamily="34" charset="-128"/>
              </a:rPr>
              <a:t>After screening the applications and holding interviews some candidates are invited attend a five day mediation training conducted by experienced special education mediators and WSEMS stakeholders. During this 5 day training, participants are observed by the partners and staff – just because someone has taken the training does not guarantee they will be on the roster.</a:t>
            </a:r>
          </a:p>
          <a:p>
            <a:pPr marL="625620" lvl="1" indent="-168420">
              <a:buFontTx/>
              <a:buChar char="•"/>
              <a:defRPr/>
            </a:pPr>
            <a:r>
              <a:rPr lang="en-US" altLang="en-US" sz="1400" b="1" dirty="0">
                <a:latin typeface="Arial" panose="020B0604020202020204" pitchFamily="34" charset="0"/>
                <a:ea typeface="ＭＳ Ｐゴシック" panose="020B0600070205080204" pitchFamily="34" charset="-128"/>
              </a:rPr>
              <a:t>After the training, some of the potential candidates will be invited to formally join the roster.  We are looking for a diverse group in terms of demographics but also diverse in experience.  Once on the roster, all mediators are required to attend annual one-day annual training to stay up to date on current practices and changes in the law.</a:t>
            </a:r>
          </a:p>
          <a:p>
            <a:pPr lvl="1">
              <a:defRPr/>
            </a:pPr>
            <a:r>
              <a:rPr lang="en-US" altLang="en-US" sz="1400" b="1" dirty="0">
                <a:latin typeface="Arial" panose="020B0604020202020204" pitchFamily="34" charset="0"/>
                <a:ea typeface="ＭＳ Ｐゴシック" panose="020B0600070205080204" pitchFamily="34" charset="-128"/>
              </a:rPr>
              <a:t>When it comes time to select a mediator for a case, either party (the parents or school) can suggest a specific mediator or facilitator.  They can write the name on the Request form or can just tell Gia which one they would like. If the parties do not have a specific request or the parties can not agree to the same person, Gia will work with the parties to find a mediator or facilitator who will be well-matched to the case.  </a:t>
            </a:r>
          </a:p>
          <a:p>
            <a:pPr marL="168275" indent="-168275">
              <a:defRPr/>
            </a:pPr>
            <a:endParaRPr lang="en-US" altLang="en-US" sz="1400" b="1"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4B4D74B-AEA9-E219-F662-29C8CBF8199E}"/>
              </a:ext>
            </a:extLst>
          </p:cNvPr>
          <p:cNvSpPr>
            <a:spLocks noGrp="1" noRot="1" noChangeAspect="1" noChangeArrowheads="1" noTextEdit="1"/>
          </p:cNvSpPr>
          <p:nvPr>
            <p:ph type="sldImg"/>
          </p:nvPr>
        </p:nvSpPr>
        <p:spPr>
          <a:xfrm>
            <a:off x="2592388" y="0"/>
            <a:ext cx="1785937" cy="1339850"/>
          </a:xfrm>
          <a:ln/>
        </p:spPr>
      </p:sp>
      <p:sp>
        <p:nvSpPr>
          <p:cNvPr id="21507" name="Rectangle 3">
            <a:extLst>
              <a:ext uri="{FF2B5EF4-FFF2-40B4-BE49-F238E27FC236}">
                <a16:creationId xmlns:a16="http://schemas.microsoft.com/office/drawing/2014/main" id="{4B91EC85-5139-A114-A201-52781D045541}"/>
              </a:ext>
            </a:extLst>
          </p:cNvPr>
          <p:cNvSpPr>
            <a:spLocks noGrp="1" noChangeArrowheads="1"/>
          </p:cNvSpPr>
          <p:nvPr>
            <p:ph type="body" idx="1"/>
          </p:nvPr>
        </p:nvSpPr>
        <p:spPr>
          <a:xfrm>
            <a:off x="11259" y="1356572"/>
            <a:ext cx="7091216" cy="71347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dirty="0">
                <a:latin typeface="Arial" panose="020B0604020202020204" pitchFamily="34" charset="0"/>
                <a:ea typeface="ＭＳ Ｐゴシック" panose="020B0600070205080204" pitchFamily="34" charset="-128"/>
              </a:rPr>
              <a:t>NISSAN SLIDE</a:t>
            </a:r>
          </a:p>
          <a:p>
            <a:pPr eaLnBrk="1" hangingPunct="1"/>
            <a:endParaRPr lang="en-US" altLang="en-US" sz="1400" b="1" dirty="0">
              <a:latin typeface="Arial" panose="020B0604020202020204" pitchFamily="34" charset="0"/>
              <a:ea typeface="ＭＳ Ｐゴシック" panose="020B0600070205080204" pitchFamily="34" charset="-128"/>
            </a:endParaRPr>
          </a:p>
          <a:p>
            <a:pPr eaLnBrk="1" hangingPunct="1">
              <a:lnSpc>
                <a:spcPct val="150000"/>
              </a:lnSpc>
            </a:pPr>
            <a:r>
              <a:rPr lang="en-US" altLang="en-US" sz="1400" b="1" dirty="0">
                <a:latin typeface="Arial" panose="020B0604020202020204" pitchFamily="34" charset="0"/>
                <a:ea typeface="ＭＳ Ｐゴシック" panose="020B0600070205080204" pitchFamily="34" charset="-128"/>
              </a:rPr>
              <a:t>IEP Facilitation, as you saw on the previous diagram with the arrows, is one of the earliest options for conflict prevention that is available through the WSEMS.</a:t>
            </a:r>
          </a:p>
          <a:p>
            <a:pPr eaLnBrk="1" hangingPunct="1">
              <a:lnSpc>
                <a:spcPct val="150000"/>
              </a:lnSpc>
            </a:pPr>
            <a:endParaRPr lang="en-US" altLang="en-US" sz="700" b="1" dirty="0">
              <a:latin typeface="Arial" panose="020B0604020202020204" pitchFamily="34" charset="0"/>
              <a:ea typeface="ＭＳ Ｐゴシック" panose="020B0600070205080204" pitchFamily="34" charset="-128"/>
            </a:endParaRPr>
          </a:p>
          <a:p>
            <a:pPr eaLnBrk="1" hangingPunct="1">
              <a:lnSpc>
                <a:spcPct val="150000"/>
              </a:lnSpc>
            </a:pPr>
            <a:r>
              <a:rPr lang="en-US" altLang="en-US" sz="1400" b="1" dirty="0">
                <a:latin typeface="Arial" panose="020B0604020202020204" pitchFamily="34" charset="0"/>
                <a:ea typeface="ＭＳ Ｐゴシック" panose="020B0600070205080204" pitchFamily="34" charset="-128"/>
              </a:rPr>
              <a:t>As we also mentioned,  the IEP Facilitation is a voluntary option, and If both parties agree to it,  a trained, impartial professional from WSEMS attends the IEP meeting to help the IEP team by facilitating the IEP process. </a:t>
            </a:r>
          </a:p>
          <a:p>
            <a:pPr eaLnBrk="1" hangingPunct="1">
              <a:lnSpc>
                <a:spcPct val="150000"/>
              </a:lnSpc>
            </a:pPr>
            <a:endParaRPr lang="en-US" altLang="en-US" sz="1400" b="1" dirty="0">
              <a:latin typeface="Arial" panose="020B0604020202020204" pitchFamily="34" charset="0"/>
              <a:ea typeface="ＭＳ Ｐゴシック" panose="020B0600070205080204" pitchFamily="34" charset="-128"/>
            </a:endParaRPr>
          </a:p>
          <a:p>
            <a:pPr eaLnBrk="1" hangingPunct="1">
              <a:lnSpc>
                <a:spcPct val="150000"/>
              </a:lnSpc>
            </a:pPr>
            <a:r>
              <a:rPr lang="en-US" altLang="en-US" sz="1400" b="1" dirty="0">
                <a:latin typeface="Arial" panose="020B0604020202020204" pitchFamily="34" charset="0"/>
                <a:ea typeface="ＭＳ Ｐゴシック" panose="020B0600070205080204" pitchFamily="34" charset="-128"/>
              </a:rPr>
              <a:t>IEP Facilitation is free service by WSEMS to all participants.  </a:t>
            </a:r>
          </a:p>
          <a:p>
            <a:pPr eaLnBrk="1" hangingPunct="1"/>
            <a:endParaRPr lang="en-US" altLang="en-US" sz="1400" b="1" dirty="0">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9CFCD61-9DAC-C3F3-D4A4-04707BC7C6BC}"/>
              </a:ext>
            </a:extLst>
          </p:cNvPr>
          <p:cNvSpPr>
            <a:spLocks noGrp="1" noRot="1" noChangeAspect="1" noChangeArrowheads="1" noTextEdit="1"/>
          </p:cNvSpPr>
          <p:nvPr>
            <p:ph type="sldImg"/>
          </p:nvPr>
        </p:nvSpPr>
        <p:spPr>
          <a:xfrm>
            <a:off x="1519238" y="679450"/>
            <a:ext cx="2176462" cy="1631950"/>
          </a:xfrm>
          <a:ln/>
        </p:spPr>
      </p:sp>
      <p:sp>
        <p:nvSpPr>
          <p:cNvPr id="23555" name="Rectangle 3">
            <a:extLst>
              <a:ext uri="{FF2B5EF4-FFF2-40B4-BE49-F238E27FC236}">
                <a16:creationId xmlns:a16="http://schemas.microsoft.com/office/drawing/2014/main" id="{90B68FC6-A3FD-34E5-BB6D-4D8FE29F8918}"/>
              </a:ext>
            </a:extLst>
          </p:cNvPr>
          <p:cNvSpPr>
            <a:spLocks noGrp="1" noChangeArrowheads="1"/>
          </p:cNvSpPr>
          <p:nvPr>
            <p:ph type="body" idx="1"/>
          </p:nvPr>
        </p:nvSpPr>
        <p:spPr>
          <a:xfrm>
            <a:off x="109368" y="2460041"/>
            <a:ext cx="6883739" cy="5898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ct val="0"/>
              </a:spcBef>
            </a:pPr>
            <a:r>
              <a:rPr lang="en-US" altLang="en-US" sz="1000" b="1">
                <a:latin typeface="Arial" panose="020B0604020202020204" pitchFamily="34" charset="0"/>
                <a:ea typeface="ＭＳ Ｐゴシック" panose="020B0600070205080204" pitchFamily="34" charset="-128"/>
              </a:rPr>
              <a:t>NISSAN SLIDE</a:t>
            </a:r>
          </a:p>
          <a:p>
            <a:pPr>
              <a:lnSpc>
                <a:spcPct val="150000"/>
              </a:lnSpc>
              <a:spcBef>
                <a:spcPct val="0"/>
              </a:spcBef>
            </a:pPr>
            <a:endParaRPr lang="en-US" altLang="en-US" sz="1000" b="1">
              <a:latin typeface="Arial" panose="020B0604020202020204" pitchFamily="34" charset="0"/>
              <a:ea typeface="ＭＳ Ｐゴシック" panose="020B0600070205080204" pitchFamily="34" charset="-128"/>
            </a:endParaRPr>
          </a:p>
          <a:p>
            <a:pPr>
              <a:lnSpc>
                <a:spcPct val="150000"/>
              </a:lnSpc>
              <a:spcBef>
                <a:spcPct val="0"/>
              </a:spcBef>
            </a:pPr>
            <a:r>
              <a:rPr lang="en-US" altLang="en-US" sz="900">
                <a:latin typeface="Arial" panose="020B0604020202020204" pitchFamily="34" charset="0"/>
                <a:ea typeface="ＭＳ Ｐゴシック" panose="020B0600070205080204" pitchFamily="34" charset="-128"/>
              </a:rPr>
              <a:t>So how can you tell if Mediation or IEP Facilitation might be a more appropriate option?</a:t>
            </a:r>
          </a:p>
          <a:p>
            <a:pPr>
              <a:lnSpc>
                <a:spcPct val="150000"/>
              </a:lnSpc>
              <a:spcBef>
                <a:spcPct val="0"/>
              </a:spcBef>
            </a:pPr>
            <a:endParaRPr lang="en-US" altLang="en-US" sz="900">
              <a:latin typeface="Arial" panose="020B0604020202020204" pitchFamily="34" charset="0"/>
              <a:ea typeface="ＭＳ Ｐゴシック" panose="020B0600070205080204" pitchFamily="34" charset="-128"/>
            </a:endParaRPr>
          </a:p>
          <a:p>
            <a:pPr>
              <a:lnSpc>
                <a:spcPct val="150000"/>
              </a:lnSpc>
              <a:spcBef>
                <a:spcPct val="0"/>
              </a:spcBef>
            </a:pPr>
            <a:r>
              <a:rPr lang="en-US" altLang="en-US" sz="900">
                <a:latin typeface="Arial" panose="020B0604020202020204" pitchFamily="34" charset="0"/>
                <a:ea typeface="ＭＳ Ｐゴシック" panose="020B0600070205080204" pitchFamily="34" charset="-128"/>
              </a:rPr>
              <a:t>IEP Facilitation is good to use when parents or the school district think that an IEP meeting is going to be </a:t>
            </a:r>
            <a:r>
              <a:rPr lang="en-US" altLang="en-US" sz="900" u="sng">
                <a:latin typeface="Arial" panose="020B0604020202020204" pitchFamily="34" charset="0"/>
                <a:ea typeface="ＭＳ Ｐゴシック" panose="020B0600070205080204" pitchFamily="34" charset="-128"/>
              </a:rPr>
              <a:t>difficult to manage  </a:t>
            </a:r>
            <a:r>
              <a:rPr lang="en-US" altLang="en-US" sz="900">
                <a:latin typeface="Arial" panose="020B0604020202020204" pitchFamily="34" charset="0"/>
                <a:ea typeface="ＭＳ Ｐゴシック" panose="020B0600070205080204" pitchFamily="34" charset="-128"/>
              </a:rPr>
              <a:t>(such as, when there seems to be a lack of trust or problems are expected with </a:t>
            </a:r>
            <a:r>
              <a:rPr lang="en-US" altLang="en-US" sz="900" u="sng">
                <a:latin typeface="Arial" panose="020B0604020202020204" pitchFamily="34" charset="0"/>
                <a:ea typeface="ＭＳ Ｐゴシック" panose="020B0600070205080204" pitchFamily="34" charset="-128"/>
              </a:rPr>
              <a:t>communication) </a:t>
            </a:r>
            <a:r>
              <a:rPr lang="en-US" altLang="en-US" sz="900">
                <a:latin typeface="Arial" panose="020B0604020202020204" pitchFamily="34" charset="0"/>
                <a:ea typeface="ＭＳ Ｐゴシック" panose="020B0600070205080204" pitchFamily="34" charset="-128"/>
              </a:rPr>
              <a:t>and </a:t>
            </a:r>
            <a:r>
              <a:rPr lang="en-US" altLang="en-US" sz="900" u="sng">
                <a:latin typeface="Arial" panose="020B0604020202020204" pitchFamily="34" charset="0"/>
                <a:ea typeface="ＭＳ Ｐゴシック" panose="020B0600070205080204" pitchFamily="34" charset="-128"/>
              </a:rPr>
              <a:t>before impasse </a:t>
            </a:r>
            <a:r>
              <a:rPr lang="en-US" altLang="en-US" sz="900">
                <a:latin typeface="Arial" panose="020B0604020202020204" pitchFamily="34" charset="0"/>
                <a:ea typeface="ＭＳ Ｐゴシック" panose="020B0600070205080204" pitchFamily="34" charset="-128"/>
              </a:rPr>
              <a:t>(stopping point; brick wall) has been reached.</a:t>
            </a:r>
          </a:p>
          <a:p>
            <a:pPr>
              <a:lnSpc>
                <a:spcPct val="150000"/>
              </a:lnSpc>
              <a:spcBef>
                <a:spcPct val="0"/>
              </a:spcBef>
            </a:pPr>
            <a:endParaRPr lang="en-US" altLang="en-US" sz="900">
              <a:latin typeface="Arial" panose="020B0604020202020204" pitchFamily="34" charset="0"/>
              <a:ea typeface="ＭＳ Ｐゴシック" panose="020B0600070205080204" pitchFamily="34" charset="-128"/>
            </a:endParaRPr>
          </a:p>
          <a:p>
            <a:pPr>
              <a:lnSpc>
                <a:spcPct val="150000"/>
              </a:lnSpc>
              <a:spcBef>
                <a:spcPct val="0"/>
              </a:spcBef>
            </a:pPr>
            <a:r>
              <a:rPr lang="en-US" altLang="en-US" sz="900">
                <a:latin typeface="Arial" panose="020B0604020202020204" pitchFamily="34" charset="0"/>
                <a:ea typeface="ＭＳ Ｐゴシック" panose="020B0600070205080204" pitchFamily="34" charset="-128"/>
              </a:rPr>
              <a:t>On the other hand, if there is a specific dispute regarding, for example the use of a paraprofessional or a dispute about the number of S/L services per week – such a dispute is more appropriate for Mediation, as Courtney will describe shortly. </a:t>
            </a:r>
          </a:p>
          <a:p>
            <a:pPr>
              <a:lnSpc>
                <a:spcPct val="150000"/>
              </a:lnSpc>
              <a:spcBef>
                <a:spcPct val="0"/>
              </a:spcBef>
            </a:pPr>
            <a:endParaRPr lang="en-US" altLang="en-US" sz="900">
              <a:latin typeface="Arial" panose="020B0604020202020204" pitchFamily="34" charset="0"/>
              <a:ea typeface="ＭＳ Ｐゴシック" panose="020B0600070205080204" pitchFamily="34" charset="-128"/>
            </a:endParaRPr>
          </a:p>
          <a:p>
            <a:pPr>
              <a:lnSpc>
                <a:spcPct val="150000"/>
              </a:lnSpc>
              <a:spcBef>
                <a:spcPct val="0"/>
              </a:spcBef>
            </a:pPr>
            <a:r>
              <a:rPr lang="en-US" altLang="en-US" sz="900">
                <a:latin typeface="Arial" panose="020B0604020202020204" pitchFamily="34" charset="0"/>
                <a:ea typeface="ＭＳ Ｐゴシック" panose="020B0600070205080204" pitchFamily="34" charset="-128"/>
              </a:rPr>
              <a:t>The WSEMS Stakeholder group determined that a facilitated IEP could be able to be used for any IEP,. Such as Initial ,Annual, and 3 year reevaluation.  Given the group dynamics in certain situations when both parties distrust each other,  an IEP Facilitation meeting can be more constructive and productive than one without a WSEMS Facilitator. </a:t>
            </a:r>
          </a:p>
          <a:p>
            <a:pPr>
              <a:lnSpc>
                <a:spcPct val="150000"/>
              </a:lnSpc>
              <a:spcBef>
                <a:spcPct val="0"/>
              </a:spcBef>
            </a:pPr>
            <a:endParaRPr lang="en-US" altLang="en-US" sz="900">
              <a:latin typeface="Arial" panose="020B0604020202020204" pitchFamily="34" charset="0"/>
              <a:ea typeface="ＭＳ Ｐゴシック" panose="020B0600070205080204" pitchFamily="34" charset="-128"/>
            </a:endParaRPr>
          </a:p>
          <a:p>
            <a:pPr>
              <a:lnSpc>
                <a:spcPct val="150000"/>
              </a:lnSpc>
              <a:spcBef>
                <a:spcPct val="0"/>
              </a:spcBef>
            </a:pPr>
            <a:endParaRPr lang="en-US" altLang="en-US" sz="9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C329256-9752-938B-0784-540CD414938E}"/>
              </a:ext>
            </a:extLst>
          </p:cNvPr>
          <p:cNvSpPr>
            <a:spLocks noGrp="1" noRot="1" noChangeAspect="1" noChangeArrowheads="1" noTextEdit="1"/>
          </p:cNvSpPr>
          <p:nvPr>
            <p:ph type="sldImg"/>
          </p:nvPr>
        </p:nvSpPr>
        <p:spPr>
          <a:xfrm>
            <a:off x="2054225" y="257175"/>
            <a:ext cx="1466850" cy="1100138"/>
          </a:xfrm>
          <a:solidFill>
            <a:srgbClr val="FFFFFF"/>
          </a:solidFill>
          <a:ln/>
        </p:spPr>
      </p:sp>
      <p:sp>
        <p:nvSpPr>
          <p:cNvPr id="25603" name="Rectangle 3">
            <a:extLst>
              <a:ext uri="{FF2B5EF4-FFF2-40B4-BE49-F238E27FC236}">
                <a16:creationId xmlns:a16="http://schemas.microsoft.com/office/drawing/2014/main" id="{A93F2B26-A605-D77E-CF63-686F27459632}"/>
              </a:ext>
            </a:extLst>
          </p:cNvPr>
          <p:cNvSpPr>
            <a:spLocks noGrp="1" noChangeArrowheads="1"/>
          </p:cNvSpPr>
          <p:nvPr>
            <p:ph type="body" idx="1"/>
          </p:nvPr>
        </p:nvSpPr>
        <p:spPr>
          <a:xfrm>
            <a:off x="109368" y="1503187"/>
            <a:ext cx="6883739" cy="7355427"/>
          </a:xfrm>
          <a:solidFill>
            <a:srgbClr val="FFFFFF"/>
          </a:solidFill>
          <a:ln>
            <a:solidFill>
              <a:srgbClr val="000000"/>
            </a:solidFill>
            <a:miter lim="800000"/>
            <a:headEnd/>
            <a:tailEnd/>
          </a:ln>
        </p:spPr>
        <p:txBody>
          <a:bodyPr/>
          <a:lstStyle/>
          <a:p>
            <a:r>
              <a:rPr lang="en-US" altLang="en-US" b="1">
                <a:latin typeface="Arial" panose="020B0604020202020204" pitchFamily="34" charset="0"/>
                <a:ea typeface="ＭＳ Ｐゴシック" panose="020B0600070205080204" pitchFamily="34" charset="-128"/>
              </a:rPr>
              <a:t>NISSAN SLIDE</a:t>
            </a:r>
          </a:p>
          <a:p>
            <a:endParaRPr lang="en-US" altLang="en-US" b="1">
              <a:latin typeface="Arial" panose="020B0604020202020204" pitchFamily="34" charset="0"/>
              <a:ea typeface="ＭＳ Ｐゴシック" panose="020B0600070205080204" pitchFamily="34" charset="-128"/>
            </a:endParaRPr>
          </a:p>
          <a:p>
            <a:pPr>
              <a:lnSpc>
                <a:spcPct val="150000"/>
              </a:lnSpc>
              <a:spcBef>
                <a:spcPct val="0"/>
              </a:spcBef>
            </a:pPr>
            <a:r>
              <a:rPr lang="en-US" altLang="en-US" sz="1400">
                <a:latin typeface="Arial" panose="020B0604020202020204" pitchFamily="34" charset="0"/>
                <a:ea typeface="ＭＳ Ｐゴシック" panose="020B0600070205080204" pitchFamily="34" charset="-128"/>
              </a:rPr>
              <a:t>If parents or school district staff think that an IEP Facilitatioin is the right option, then the parents or school staff, or both  can make the request for a Facilitated IEP.  </a:t>
            </a:r>
          </a:p>
          <a:p>
            <a:pPr>
              <a:lnSpc>
                <a:spcPct val="150000"/>
              </a:lnSpc>
              <a:spcBef>
                <a:spcPct val="0"/>
              </a:spcBef>
            </a:pPr>
            <a:endParaRPr lang="en-US" altLang="en-US" sz="1400">
              <a:latin typeface="Arial" panose="020B0604020202020204" pitchFamily="34" charset="0"/>
              <a:ea typeface="ＭＳ Ｐゴシック" panose="020B0600070205080204" pitchFamily="34" charset="-128"/>
            </a:endParaRPr>
          </a:p>
          <a:p>
            <a:pPr>
              <a:lnSpc>
                <a:spcPct val="150000"/>
              </a:lnSpc>
              <a:spcBef>
                <a:spcPct val="0"/>
              </a:spcBef>
            </a:pPr>
            <a:r>
              <a:rPr lang="en-US" altLang="en-US" sz="1400">
                <a:latin typeface="Arial" panose="020B0604020202020204" pitchFamily="34" charset="0"/>
                <a:ea typeface="ＭＳ Ｐゴシック" panose="020B0600070205080204" pitchFamily="34" charset="-128"/>
              </a:rPr>
              <a:t>They can </a:t>
            </a:r>
            <a:r>
              <a:rPr lang="en-US" altLang="en-US" sz="1400" u="sng">
                <a:latin typeface="Arial" panose="020B0604020202020204" pitchFamily="34" charset="0"/>
                <a:ea typeface="ＭＳ Ｐゴシック" panose="020B0600070205080204" pitchFamily="34" charset="-128"/>
              </a:rPr>
              <a:t>contact </a:t>
            </a:r>
            <a:r>
              <a:rPr lang="en-US" altLang="en-US" sz="1400">
                <a:latin typeface="Arial" panose="020B0604020202020204" pitchFamily="34" charset="0"/>
                <a:ea typeface="ＭＳ Ｐゴシック" panose="020B0600070205080204" pitchFamily="34" charset="-128"/>
              </a:rPr>
              <a:t> WSEMS to request an IEP Facilitation. They can obtain the Request for a FIEP form </a:t>
            </a:r>
            <a:r>
              <a:rPr lang="en-US" altLang="en-US" sz="1400" u="sng">
                <a:latin typeface="Arial" panose="020B0604020202020204" pitchFamily="34" charset="0"/>
                <a:ea typeface="ＭＳ Ｐゴシック" panose="020B0600070205080204" pitchFamily="34" charset="-128"/>
              </a:rPr>
              <a:t>online</a:t>
            </a:r>
            <a:r>
              <a:rPr lang="en-US" altLang="en-US" sz="1400">
                <a:latin typeface="Arial" panose="020B0604020202020204" pitchFamily="34" charset="0"/>
                <a:ea typeface="ＭＳ Ｐゴシック" panose="020B0600070205080204" pitchFamily="34" charset="-128"/>
              </a:rPr>
              <a:t>  or write, or call WSEMS. A copy of the form with the contact information  is in your packet. </a:t>
            </a:r>
          </a:p>
          <a:p>
            <a:pPr>
              <a:lnSpc>
                <a:spcPct val="150000"/>
              </a:lnSpc>
              <a:spcBef>
                <a:spcPct val="0"/>
              </a:spcBef>
            </a:pPr>
            <a:endParaRPr lang="en-US" altLang="en-US" sz="1400">
              <a:latin typeface="Arial" panose="020B0604020202020204" pitchFamily="34" charset="0"/>
              <a:ea typeface="ＭＳ Ｐゴシック" panose="020B0600070205080204" pitchFamily="34" charset="-128"/>
            </a:endParaRPr>
          </a:p>
          <a:p>
            <a:pPr>
              <a:lnSpc>
                <a:spcPct val="150000"/>
              </a:lnSpc>
              <a:spcBef>
                <a:spcPct val="0"/>
              </a:spcBef>
            </a:pPr>
            <a:r>
              <a:rPr lang="en-US" altLang="en-US" sz="1400">
                <a:latin typeface="Arial" panose="020B0604020202020204" pitchFamily="34" charset="0"/>
                <a:ea typeface="ＭＳ Ｐゴシック" panose="020B0600070205080204" pitchFamily="34" charset="-128"/>
              </a:rPr>
              <a:t>When the request is made, Gia, the Intake Coordinator will describe the IEP Facilitation Process and answer questions. Gia will be available as a resource throughout the process.</a:t>
            </a:r>
          </a:p>
          <a:p>
            <a:pPr>
              <a:lnSpc>
                <a:spcPct val="150000"/>
              </a:lnSpc>
              <a:spcBef>
                <a:spcPct val="0"/>
              </a:spcBef>
            </a:pPr>
            <a:endParaRPr lang="en-US" altLang="en-US" sz="1400">
              <a:latin typeface="Arial" panose="020B0604020202020204" pitchFamily="34" charset="0"/>
              <a:ea typeface="ＭＳ Ｐゴシック" panose="020B0600070205080204" pitchFamily="34" charset="-128"/>
            </a:endParaRPr>
          </a:p>
          <a:p>
            <a:pPr>
              <a:lnSpc>
                <a:spcPct val="150000"/>
              </a:lnSpc>
              <a:spcBef>
                <a:spcPct val="0"/>
              </a:spcBef>
            </a:pPr>
            <a:r>
              <a:rPr lang="en-US" altLang="en-US" sz="1400">
                <a:latin typeface="Arial" panose="020B0604020202020204" pitchFamily="34" charset="0"/>
                <a:ea typeface="ＭＳ Ｐゴシック" panose="020B0600070205080204" pitchFamily="34" charset="-128"/>
              </a:rPr>
              <a:t>If one party requests facilitation, then Gia will contact the other party and they will have up to five days to respond “yes” and “no.” Because the Facilitated IEP process is voluntary, if either party says “no”, then the IEP will be held without using the WSEMS’ Facilitated IEP option. </a:t>
            </a:r>
          </a:p>
          <a:p>
            <a:pPr>
              <a:lnSpc>
                <a:spcPct val="150000"/>
              </a:lnSpc>
              <a:spcBef>
                <a:spcPct val="0"/>
              </a:spcBef>
            </a:pPr>
            <a:endParaRPr lang="en-US" altLang="en-US" sz="1400">
              <a:latin typeface="Arial" panose="020B0604020202020204" pitchFamily="34" charset="0"/>
              <a:ea typeface="ＭＳ Ｐゴシック" panose="020B0600070205080204" pitchFamily="34" charset="-128"/>
            </a:endParaRPr>
          </a:p>
          <a:p>
            <a:pPr>
              <a:lnSpc>
                <a:spcPct val="150000"/>
              </a:lnSpc>
              <a:spcBef>
                <a:spcPct val="0"/>
              </a:spcBef>
            </a:pPr>
            <a:r>
              <a:rPr lang="en-US" altLang="en-US" sz="1400">
                <a:latin typeface="Arial" panose="020B0604020202020204" pitchFamily="34" charset="0"/>
                <a:ea typeface="ＭＳ Ｐゴシック" panose="020B0600070205080204" pitchFamily="34" charset="-128"/>
              </a:rPr>
              <a:t>If both parties agree to participate in an IEP Facilitation, the meeting will be held at a time and place acceptable to all IEP team members and the facilitator.</a:t>
            </a:r>
          </a:p>
          <a:p>
            <a:pPr>
              <a:lnSpc>
                <a:spcPct val="150000"/>
              </a:lnSpc>
              <a:spcBef>
                <a:spcPct val="0"/>
              </a:spcBef>
            </a:pPr>
            <a:endParaRPr lang="en-US" altLang="en-US" sz="1400">
              <a:latin typeface="Arial" panose="020B0604020202020204" pitchFamily="34" charset="0"/>
              <a:ea typeface="ＭＳ Ｐゴシック" panose="020B0600070205080204" pitchFamily="34" charset="-128"/>
            </a:endParaRPr>
          </a:p>
          <a:p>
            <a:pPr>
              <a:lnSpc>
                <a:spcPct val="150000"/>
              </a:lnSpc>
              <a:spcBef>
                <a:spcPct val="0"/>
              </a:spcBef>
            </a:pPr>
            <a:r>
              <a:rPr lang="en-US" altLang="en-US" sz="1400">
                <a:latin typeface="Arial" panose="020B0604020202020204" pitchFamily="34" charset="0"/>
                <a:ea typeface="ＭＳ Ｐゴシック" panose="020B0600070205080204" pitchFamily="34" charset="-128"/>
              </a:rPr>
              <a:t>If a date has already been set for an IEP meeting, Gia will find a facilitator who is available on that date who the parties agree to work with. </a:t>
            </a:r>
          </a:p>
          <a:p>
            <a:pPr>
              <a:lnSpc>
                <a:spcPct val="150000"/>
              </a:lnSpc>
              <a:spcBef>
                <a:spcPct val="0"/>
              </a:spcBef>
            </a:pPr>
            <a:r>
              <a:rPr lang="en-US" altLang="en-US" sz="1400">
                <a:latin typeface="Arial" panose="020B0604020202020204" pitchFamily="34" charset="0"/>
                <a:ea typeface="ＭＳ Ｐゴシック" panose="020B0600070205080204" pitchFamily="34" charset="-128"/>
              </a:rPr>
              <a:t>If the date has not been set then the selected facilitator will work with the parents and school to find an acceptable date and time.</a:t>
            </a:r>
          </a:p>
          <a:p>
            <a:pPr>
              <a:lnSpc>
                <a:spcPct val="150000"/>
              </a:lnSpc>
              <a:spcBef>
                <a:spcPct val="0"/>
              </a:spcBef>
            </a:pPr>
            <a:r>
              <a:rPr lang="en-US" altLang="en-US" sz="1400">
                <a:latin typeface="Arial" panose="020B0604020202020204" pitchFamily="34" charset="0"/>
                <a:ea typeface="ＭＳ Ｐゴシック" panose="020B0600070205080204" pitchFamily="34" charset="-128"/>
              </a:rPr>
              <a:t>In either case, the School District is responsible to send out an IEP Invitation letter, and adhere to the legal IEP timelines. </a:t>
            </a:r>
          </a:p>
          <a:p>
            <a:pPr eaLnBrk="1" hangingPunct="1"/>
            <a:endParaRPr lang="en-US" altLang="en-US" sz="1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2531661-B27C-7B99-1916-9BFBD9D17906}"/>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BD768A33-98B2-FDC9-EDFA-2082F203CBB8}"/>
              </a:ext>
            </a:extLst>
          </p:cNvPr>
          <p:cNvSpPr>
            <a:spLocks noGrp="1" noChangeArrowheads="1"/>
          </p:cNvSpPr>
          <p:nvPr>
            <p:ph type="body" idx="1"/>
          </p:nvPr>
        </p:nvSpPr>
        <p:spPr>
          <a:xfrm>
            <a:off x="492155" y="4293496"/>
            <a:ext cx="6040964" cy="40650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1">
                <a:latin typeface="Arial" panose="020B0604020202020204" pitchFamily="34" charset="0"/>
                <a:ea typeface="ＭＳ Ｐゴシック" panose="020B0600070205080204" pitchFamily="34" charset="-128"/>
              </a:rPr>
              <a:t>NISSAN SLIDE</a:t>
            </a:r>
          </a:p>
          <a:p>
            <a:endParaRPr lang="en-US" altLang="en-US" sz="1800">
              <a:latin typeface="Arial" panose="020B0604020202020204" pitchFamily="34" charset="0"/>
              <a:ea typeface="ＭＳ Ｐゴシック" panose="020B0600070205080204" pitchFamily="34" charset="-128"/>
            </a:endParaRPr>
          </a:p>
          <a:p>
            <a:r>
              <a:rPr lang="en-US" altLang="en-US" sz="1800">
                <a:latin typeface="Arial" panose="020B0604020202020204" pitchFamily="34" charset="0"/>
                <a:ea typeface="ＭＳ Ｐゴシック" panose="020B0600070205080204" pitchFamily="34" charset="-128"/>
              </a:rPr>
              <a:t>Participants of a Facilitated IEP meeting are the IEP team members who are normally required to be invited to attend the IEP meeting, as well as the Facilitator.</a:t>
            </a:r>
          </a:p>
          <a:p>
            <a:endParaRPr lang="en-US" altLang="en-US" sz="1800">
              <a:latin typeface="Arial" panose="020B0604020202020204" pitchFamily="34" charset="0"/>
              <a:ea typeface="ＭＳ Ｐゴシック" panose="020B0600070205080204" pitchFamily="34" charset="-128"/>
            </a:endParaRPr>
          </a:p>
          <a:p>
            <a:r>
              <a:rPr lang="en-US" altLang="en-US" sz="1800">
                <a:latin typeface="Arial" panose="020B0604020202020204" pitchFamily="34" charset="0"/>
                <a:ea typeface="ＭＳ Ｐゴシック" panose="020B0600070205080204" pitchFamily="34" charset="-128"/>
              </a:rPr>
              <a:t>The Facilitator, however, is NOT a member of the IEP team, and does not get involved in content related discussions such as should the student spend more time in regular education, </a:t>
            </a:r>
          </a:p>
          <a:p>
            <a:endParaRPr lang="en-US" altLang="en-US" sz="1800">
              <a:latin typeface="Arial" panose="020B0604020202020204" pitchFamily="34" charset="0"/>
              <a:ea typeface="ＭＳ Ｐゴシック" panose="020B0600070205080204" pitchFamily="34" charset="-128"/>
            </a:endParaRPr>
          </a:p>
          <a:p>
            <a:r>
              <a:rPr lang="en-US" altLang="en-US" sz="1800">
                <a:latin typeface="Arial" panose="020B0604020202020204" pitchFamily="34" charset="0"/>
                <a:ea typeface="ＭＳ Ｐゴシック" panose="020B0600070205080204" pitchFamily="34" charset="-128"/>
              </a:rPr>
              <a:t>The next slide will describe the role of the facilitator. </a:t>
            </a:r>
          </a:p>
          <a:p>
            <a:pPr>
              <a:buFontTx/>
              <a:buChar char="•"/>
            </a:pPr>
            <a:endParaRPr lang="en-US" altLang="en-US" sz="180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C6A14B-9F13-0B39-FBA1-EB2F4DEB246A}"/>
              </a:ext>
            </a:extLst>
          </p:cNvPr>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Times New Roman" pitchFamily="18" charset="0"/>
            </a:endParaRPr>
          </a:p>
        </p:txBody>
      </p:sp>
      <p:sp>
        <p:nvSpPr>
          <p:cNvPr id="5" name="Rectangle 4">
            <a:extLst>
              <a:ext uri="{FF2B5EF4-FFF2-40B4-BE49-F238E27FC236}">
                <a16:creationId xmlns:a16="http://schemas.microsoft.com/office/drawing/2014/main" id="{DDB430AF-A904-5AB4-C00F-B5985262279B}"/>
              </a:ext>
            </a:extLst>
          </p:cNvPr>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Times New Roman" pitchFamily="18" charset="0"/>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D1484BC2-7434-EC9E-EA78-2B7557669D5A}"/>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DE95E7AF-1A50-6722-B7C9-C60411DE1864}"/>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E8B6AC64-7DF1-74D3-84FD-8990ECA4EA86}"/>
              </a:ext>
            </a:extLst>
          </p:cNvPr>
          <p:cNvSpPr>
            <a:spLocks noGrp="1"/>
          </p:cNvSpPr>
          <p:nvPr>
            <p:ph type="sldNum" sz="quarter" idx="12"/>
          </p:nvPr>
        </p:nvSpPr>
        <p:spPr/>
        <p:txBody>
          <a:bodyPr/>
          <a:lstStyle>
            <a:lvl1pPr>
              <a:defRPr/>
            </a:lvl1pPr>
          </a:lstStyle>
          <a:p>
            <a:pPr>
              <a:defRPr/>
            </a:pPr>
            <a:fld id="{CBC593C9-B656-4561-80DD-19B191C70E9C}" type="slidenum">
              <a:rPr lang="en-US" altLang="en-US"/>
              <a:pPr>
                <a:defRPr/>
              </a:pPr>
              <a:t>‹#›</a:t>
            </a:fld>
            <a:endParaRPr lang="en-US" altLang="en-US"/>
          </a:p>
        </p:txBody>
      </p:sp>
    </p:spTree>
    <p:extLst>
      <p:ext uri="{BB962C8B-B14F-4D97-AF65-F5344CB8AC3E}">
        <p14:creationId xmlns:p14="http://schemas.microsoft.com/office/powerpoint/2010/main" val="6089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41AA7-6186-E5BB-9E30-8AF66792438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D07504F-4536-3B50-53FD-DCEBC6D7BD5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5D71FC5-5693-7349-D366-793F2A079C3A}"/>
              </a:ext>
            </a:extLst>
          </p:cNvPr>
          <p:cNvSpPr>
            <a:spLocks noGrp="1"/>
          </p:cNvSpPr>
          <p:nvPr>
            <p:ph type="sldNum" sz="quarter" idx="12"/>
          </p:nvPr>
        </p:nvSpPr>
        <p:spPr/>
        <p:txBody>
          <a:bodyPr/>
          <a:lstStyle>
            <a:lvl1pPr>
              <a:defRPr/>
            </a:lvl1pPr>
          </a:lstStyle>
          <a:p>
            <a:pPr>
              <a:defRPr/>
            </a:pPr>
            <a:fld id="{5296E9C0-F367-44CB-8612-961DD15236C4}" type="slidenum">
              <a:rPr lang="en-US" altLang="en-US"/>
              <a:pPr>
                <a:defRPr/>
              </a:pPr>
              <a:t>‹#›</a:t>
            </a:fld>
            <a:endParaRPr lang="en-US" altLang="en-US"/>
          </a:p>
        </p:txBody>
      </p:sp>
    </p:spTree>
    <p:extLst>
      <p:ext uri="{BB962C8B-B14F-4D97-AF65-F5344CB8AC3E}">
        <p14:creationId xmlns:p14="http://schemas.microsoft.com/office/powerpoint/2010/main" val="405671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FFDAC-D40B-1421-50C8-E8257EF1F5E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A771267-A930-7B18-AC5C-AAAEF93ED56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5E4B0FD-1BB8-6262-2ECC-EE837F5498E6}"/>
              </a:ext>
            </a:extLst>
          </p:cNvPr>
          <p:cNvSpPr>
            <a:spLocks noGrp="1"/>
          </p:cNvSpPr>
          <p:nvPr>
            <p:ph type="sldNum" sz="quarter" idx="12"/>
          </p:nvPr>
        </p:nvSpPr>
        <p:spPr/>
        <p:txBody>
          <a:bodyPr/>
          <a:lstStyle>
            <a:lvl1pPr>
              <a:defRPr/>
            </a:lvl1pPr>
          </a:lstStyle>
          <a:p>
            <a:pPr>
              <a:defRPr/>
            </a:pPr>
            <a:fld id="{49EEDB5A-AEA1-46DF-B51D-C31E01F2C4B2}" type="slidenum">
              <a:rPr lang="en-US" altLang="en-US"/>
              <a:pPr>
                <a:defRPr/>
              </a:pPr>
              <a:t>‹#›</a:t>
            </a:fld>
            <a:endParaRPr lang="en-US" altLang="en-US"/>
          </a:p>
        </p:txBody>
      </p:sp>
    </p:spTree>
    <p:extLst>
      <p:ext uri="{BB962C8B-B14F-4D97-AF65-F5344CB8AC3E}">
        <p14:creationId xmlns:p14="http://schemas.microsoft.com/office/powerpoint/2010/main" val="1643499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8486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
            <a:extLst>
              <a:ext uri="{FF2B5EF4-FFF2-40B4-BE49-F238E27FC236}">
                <a16:creationId xmlns:a16="http://schemas.microsoft.com/office/drawing/2014/main" id="{18EC5BC0-FE96-5B94-9A94-F1D8BB9566AF}"/>
              </a:ext>
            </a:extLst>
          </p:cNvPr>
          <p:cNvSpPr>
            <a:spLocks noGrp="1" noChangeArrowheads="1"/>
          </p:cNvSpPr>
          <p:nvPr>
            <p:ph type="dt" sz="half" idx="10"/>
          </p:nvPr>
        </p:nvSpPr>
        <p:spPr/>
        <p:txBody>
          <a:bodyPr/>
          <a:lstStyle>
            <a:lvl1pPr>
              <a:defRPr>
                <a:solidFill>
                  <a:srgbClr val="898989"/>
                </a:solidFill>
              </a:defRPr>
            </a:lvl1pPr>
          </a:lstStyle>
          <a:p>
            <a:pPr>
              <a:defRPr/>
            </a:pPr>
            <a:endParaRPr lang="en-US" altLang="en-US"/>
          </a:p>
        </p:txBody>
      </p:sp>
      <p:sp>
        <p:nvSpPr>
          <p:cNvPr id="4" name="Rectangle 14">
            <a:extLst>
              <a:ext uri="{FF2B5EF4-FFF2-40B4-BE49-F238E27FC236}">
                <a16:creationId xmlns:a16="http://schemas.microsoft.com/office/drawing/2014/main" id="{AB1B5EC6-E19A-0A4B-5C70-72473E27BB9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15">
            <a:extLst>
              <a:ext uri="{FF2B5EF4-FFF2-40B4-BE49-F238E27FC236}">
                <a16:creationId xmlns:a16="http://schemas.microsoft.com/office/drawing/2014/main" id="{07BFF437-F1B8-F5BE-D342-8BEECB807FA5}"/>
              </a:ext>
            </a:extLst>
          </p:cNvPr>
          <p:cNvSpPr>
            <a:spLocks noGrp="1" noChangeArrowheads="1"/>
          </p:cNvSpPr>
          <p:nvPr>
            <p:ph type="sldNum" sz="quarter" idx="12"/>
          </p:nvPr>
        </p:nvSpPr>
        <p:spPr/>
        <p:txBody>
          <a:bodyPr/>
          <a:lstStyle>
            <a:lvl1pPr>
              <a:defRPr/>
            </a:lvl1pPr>
          </a:lstStyle>
          <a:p>
            <a:pPr>
              <a:defRPr/>
            </a:pPr>
            <a:fld id="{91425AFB-8A53-480A-9F8B-EE08470AC7FA}" type="slidenum">
              <a:rPr lang="en-US" altLang="en-US"/>
              <a:pPr>
                <a:defRPr/>
              </a:pPr>
              <a:t>‹#›</a:t>
            </a:fld>
            <a:endParaRPr lang="en-US" altLang="en-US"/>
          </a:p>
        </p:txBody>
      </p:sp>
    </p:spTree>
    <p:extLst>
      <p:ext uri="{BB962C8B-B14F-4D97-AF65-F5344CB8AC3E}">
        <p14:creationId xmlns:p14="http://schemas.microsoft.com/office/powerpoint/2010/main" val="3644115352"/>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76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24400" y="1828800"/>
            <a:ext cx="3810000" cy="4114800"/>
          </a:xfrm>
        </p:spPr>
        <p:txBody>
          <a:bodyPr rtlCol="0">
            <a:normAutofit/>
          </a:bodyPr>
          <a:lstStyle/>
          <a:p>
            <a:pPr lvl="0"/>
            <a:endParaRPr lang="en-US" noProof="0"/>
          </a:p>
        </p:txBody>
      </p:sp>
      <p:sp>
        <p:nvSpPr>
          <p:cNvPr id="5" name="Rectangle 13">
            <a:extLst>
              <a:ext uri="{FF2B5EF4-FFF2-40B4-BE49-F238E27FC236}">
                <a16:creationId xmlns:a16="http://schemas.microsoft.com/office/drawing/2014/main" id="{CACA6CB2-F700-40A7-ABB4-DCFC71772B12}"/>
              </a:ext>
            </a:extLst>
          </p:cNvPr>
          <p:cNvSpPr>
            <a:spLocks noGrp="1" noChangeArrowheads="1"/>
          </p:cNvSpPr>
          <p:nvPr>
            <p:ph type="dt" sz="half" idx="10"/>
          </p:nvPr>
        </p:nvSpPr>
        <p:spPr/>
        <p:txBody>
          <a:bodyPr/>
          <a:lstStyle>
            <a:lvl1pPr>
              <a:defRPr>
                <a:solidFill>
                  <a:srgbClr val="898989"/>
                </a:solidFill>
              </a:defRPr>
            </a:lvl1pPr>
          </a:lstStyle>
          <a:p>
            <a:pPr>
              <a:defRPr/>
            </a:pPr>
            <a:endParaRPr lang="en-US" altLang="en-US"/>
          </a:p>
        </p:txBody>
      </p:sp>
      <p:sp>
        <p:nvSpPr>
          <p:cNvPr id="6" name="Rectangle 14">
            <a:extLst>
              <a:ext uri="{FF2B5EF4-FFF2-40B4-BE49-F238E27FC236}">
                <a16:creationId xmlns:a16="http://schemas.microsoft.com/office/drawing/2014/main" id="{EE4CABC5-F1F2-0F43-95C1-006AF96AEF9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Rectangle 15">
            <a:extLst>
              <a:ext uri="{FF2B5EF4-FFF2-40B4-BE49-F238E27FC236}">
                <a16:creationId xmlns:a16="http://schemas.microsoft.com/office/drawing/2014/main" id="{3ED92962-BED4-F7AF-3638-5F89D40CDC34}"/>
              </a:ext>
            </a:extLst>
          </p:cNvPr>
          <p:cNvSpPr>
            <a:spLocks noGrp="1" noChangeArrowheads="1"/>
          </p:cNvSpPr>
          <p:nvPr>
            <p:ph type="sldNum" sz="quarter" idx="12"/>
          </p:nvPr>
        </p:nvSpPr>
        <p:spPr/>
        <p:txBody>
          <a:bodyPr/>
          <a:lstStyle>
            <a:lvl1pPr>
              <a:defRPr/>
            </a:lvl1pPr>
          </a:lstStyle>
          <a:p>
            <a:pPr>
              <a:defRPr/>
            </a:pPr>
            <a:fld id="{692D17E5-69AC-446E-9B0C-8DD2B724CF44}" type="slidenum">
              <a:rPr lang="en-US" altLang="en-US"/>
              <a:pPr>
                <a:defRPr/>
              </a:pPr>
              <a:t>‹#›</a:t>
            </a:fld>
            <a:endParaRPr lang="en-US" altLang="en-US"/>
          </a:p>
        </p:txBody>
      </p:sp>
    </p:spTree>
    <p:extLst>
      <p:ext uri="{BB962C8B-B14F-4D97-AF65-F5344CB8AC3E}">
        <p14:creationId xmlns:p14="http://schemas.microsoft.com/office/powerpoint/2010/main" val="56882811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1806BE-70CC-FBD8-30D6-0D4EB8DB054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47ECEA2-4D2E-CBAF-606B-27763EF93AE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3EEE782-E879-3638-58BB-C4589EDA9B5F}"/>
              </a:ext>
            </a:extLst>
          </p:cNvPr>
          <p:cNvSpPr>
            <a:spLocks noGrp="1"/>
          </p:cNvSpPr>
          <p:nvPr>
            <p:ph type="sldNum" sz="quarter" idx="12"/>
          </p:nvPr>
        </p:nvSpPr>
        <p:spPr/>
        <p:txBody>
          <a:bodyPr/>
          <a:lstStyle>
            <a:lvl1pPr>
              <a:defRPr/>
            </a:lvl1pPr>
          </a:lstStyle>
          <a:p>
            <a:pPr>
              <a:defRPr/>
            </a:pPr>
            <a:fld id="{C45F3CBC-7131-47A2-AFAD-783E41020423}" type="slidenum">
              <a:rPr lang="en-US" altLang="en-US"/>
              <a:pPr>
                <a:defRPr/>
              </a:pPr>
              <a:t>‹#›</a:t>
            </a:fld>
            <a:endParaRPr lang="en-US" altLang="en-US"/>
          </a:p>
        </p:txBody>
      </p:sp>
    </p:spTree>
    <p:extLst>
      <p:ext uri="{BB962C8B-B14F-4D97-AF65-F5344CB8AC3E}">
        <p14:creationId xmlns:p14="http://schemas.microsoft.com/office/powerpoint/2010/main" val="334679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34FEA5-70F6-ADB7-D069-3D9110EB253A}"/>
              </a:ext>
            </a:extLst>
          </p:cNvPr>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Times New Roman" pitchFamily="18" charset="0"/>
            </a:endParaRPr>
          </a:p>
        </p:txBody>
      </p:sp>
      <p:sp>
        <p:nvSpPr>
          <p:cNvPr id="5" name="Rectangle 4">
            <a:extLst>
              <a:ext uri="{FF2B5EF4-FFF2-40B4-BE49-F238E27FC236}">
                <a16:creationId xmlns:a16="http://schemas.microsoft.com/office/drawing/2014/main" id="{C79F0127-0918-0426-59AC-A7B91256BAFB}"/>
              </a:ext>
            </a:extLst>
          </p:cNvPr>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Times New Roman" pitchFamily="18" charset="0"/>
            </a:endParaRPr>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71C6487-164D-B24A-9343-9B7814850CDB}"/>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7846A9F0-7CC6-DB6D-A840-85EAE76D1ADE}"/>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09B378B1-7E2F-25BB-2CE1-14F4A560211C}"/>
              </a:ext>
            </a:extLst>
          </p:cNvPr>
          <p:cNvSpPr>
            <a:spLocks noGrp="1"/>
          </p:cNvSpPr>
          <p:nvPr>
            <p:ph type="sldNum" sz="quarter" idx="12"/>
          </p:nvPr>
        </p:nvSpPr>
        <p:spPr/>
        <p:txBody>
          <a:bodyPr/>
          <a:lstStyle>
            <a:lvl1pPr>
              <a:defRPr/>
            </a:lvl1pPr>
          </a:lstStyle>
          <a:p>
            <a:pPr>
              <a:defRPr/>
            </a:pPr>
            <a:fld id="{D706384E-745A-4332-B7EE-36D0BA011F5B}" type="slidenum">
              <a:rPr lang="en-US" altLang="en-US"/>
              <a:pPr>
                <a:defRPr/>
              </a:pPr>
              <a:t>‹#›</a:t>
            </a:fld>
            <a:endParaRPr lang="en-US" altLang="en-US"/>
          </a:p>
        </p:txBody>
      </p:sp>
    </p:spTree>
    <p:extLst>
      <p:ext uri="{BB962C8B-B14F-4D97-AF65-F5344CB8AC3E}">
        <p14:creationId xmlns:p14="http://schemas.microsoft.com/office/powerpoint/2010/main" val="30510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8A2DB16-9514-7CF7-E1A7-AE0F48B5F1F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5F972E7-D397-50F4-B808-2E506CC9D6F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3B31908-0289-EA49-6CD3-B3949DA2F873}"/>
              </a:ext>
            </a:extLst>
          </p:cNvPr>
          <p:cNvSpPr>
            <a:spLocks noGrp="1"/>
          </p:cNvSpPr>
          <p:nvPr>
            <p:ph type="sldNum" sz="quarter" idx="12"/>
          </p:nvPr>
        </p:nvSpPr>
        <p:spPr/>
        <p:txBody>
          <a:bodyPr/>
          <a:lstStyle>
            <a:lvl1pPr>
              <a:defRPr/>
            </a:lvl1pPr>
          </a:lstStyle>
          <a:p>
            <a:pPr>
              <a:defRPr/>
            </a:pPr>
            <a:fld id="{09603CAC-D53A-47F9-BDEF-8F868443F2A0}" type="slidenum">
              <a:rPr lang="en-US" altLang="en-US"/>
              <a:pPr>
                <a:defRPr/>
              </a:pPr>
              <a:t>‹#›</a:t>
            </a:fld>
            <a:endParaRPr lang="en-US" altLang="en-US"/>
          </a:p>
        </p:txBody>
      </p:sp>
    </p:spTree>
    <p:extLst>
      <p:ext uri="{BB962C8B-B14F-4D97-AF65-F5344CB8AC3E}">
        <p14:creationId xmlns:p14="http://schemas.microsoft.com/office/powerpoint/2010/main" val="349441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3CE87A7-D1AA-0490-F5C1-A9D835294904}"/>
              </a:ext>
            </a:extLst>
          </p:cNvPr>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8D3932-5E1C-84C5-A240-1AE6F3E92FE0}"/>
              </a:ext>
            </a:extLst>
          </p:cNvPr>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9A734EC8-658B-EC88-72BA-19400BEFE891}"/>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7">
            <a:extLst>
              <a:ext uri="{FF2B5EF4-FFF2-40B4-BE49-F238E27FC236}">
                <a16:creationId xmlns:a16="http://schemas.microsoft.com/office/drawing/2014/main" id="{B99EF142-C7AE-CD3B-81DE-F12D137DDC61}"/>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8">
            <a:extLst>
              <a:ext uri="{FF2B5EF4-FFF2-40B4-BE49-F238E27FC236}">
                <a16:creationId xmlns:a16="http://schemas.microsoft.com/office/drawing/2014/main" id="{640B9A0A-C465-B076-E86E-2E8B83AEE283}"/>
              </a:ext>
            </a:extLst>
          </p:cNvPr>
          <p:cNvSpPr>
            <a:spLocks noGrp="1"/>
          </p:cNvSpPr>
          <p:nvPr>
            <p:ph type="sldNum" sz="quarter" idx="12"/>
          </p:nvPr>
        </p:nvSpPr>
        <p:spPr/>
        <p:txBody>
          <a:bodyPr/>
          <a:lstStyle>
            <a:lvl1pPr>
              <a:defRPr/>
            </a:lvl1pPr>
          </a:lstStyle>
          <a:p>
            <a:pPr>
              <a:defRPr/>
            </a:pPr>
            <a:fld id="{F2CCCABA-7D0F-464D-9D89-86EA14D4894C}" type="slidenum">
              <a:rPr lang="en-US" altLang="en-US"/>
              <a:pPr>
                <a:defRPr/>
              </a:pPr>
              <a:t>‹#›</a:t>
            </a:fld>
            <a:endParaRPr lang="en-US" altLang="en-US"/>
          </a:p>
        </p:txBody>
      </p:sp>
    </p:spTree>
    <p:extLst>
      <p:ext uri="{BB962C8B-B14F-4D97-AF65-F5344CB8AC3E}">
        <p14:creationId xmlns:p14="http://schemas.microsoft.com/office/powerpoint/2010/main" val="3822519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471774C-B50B-6BC4-7A21-9E2BB9F9253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6CF1F141-6C10-32AF-0544-47CBB206800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24B02D5D-8FFF-F7D2-6CFC-70C046206995}"/>
              </a:ext>
            </a:extLst>
          </p:cNvPr>
          <p:cNvSpPr>
            <a:spLocks noGrp="1"/>
          </p:cNvSpPr>
          <p:nvPr>
            <p:ph type="sldNum" sz="quarter" idx="12"/>
          </p:nvPr>
        </p:nvSpPr>
        <p:spPr/>
        <p:txBody>
          <a:bodyPr/>
          <a:lstStyle>
            <a:lvl1pPr>
              <a:defRPr/>
            </a:lvl1pPr>
          </a:lstStyle>
          <a:p>
            <a:pPr>
              <a:defRPr/>
            </a:pPr>
            <a:fld id="{C1427E7D-2B41-4F36-984D-9CC94D10A5AB}" type="slidenum">
              <a:rPr lang="en-US" altLang="en-US"/>
              <a:pPr>
                <a:defRPr/>
              </a:pPr>
              <a:t>‹#›</a:t>
            </a:fld>
            <a:endParaRPr lang="en-US" altLang="en-US"/>
          </a:p>
        </p:txBody>
      </p:sp>
    </p:spTree>
    <p:extLst>
      <p:ext uri="{BB962C8B-B14F-4D97-AF65-F5344CB8AC3E}">
        <p14:creationId xmlns:p14="http://schemas.microsoft.com/office/powerpoint/2010/main" val="83041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F5DAD9D-5FC8-28CD-C122-788F88A93B93}"/>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F6DCF81E-8BD3-D9E2-937C-CBF6B8E7DE4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C47493EC-B29C-F6DA-82C1-8F3480FF101A}"/>
              </a:ext>
            </a:extLst>
          </p:cNvPr>
          <p:cNvSpPr>
            <a:spLocks noGrp="1"/>
          </p:cNvSpPr>
          <p:nvPr>
            <p:ph type="sldNum" sz="quarter" idx="12"/>
          </p:nvPr>
        </p:nvSpPr>
        <p:spPr/>
        <p:txBody>
          <a:bodyPr/>
          <a:lstStyle>
            <a:lvl1pPr>
              <a:defRPr/>
            </a:lvl1pPr>
          </a:lstStyle>
          <a:p>
            <a:pPr>
              <a:defRPr/>
            </a:pPr>
            <a:fld id="{04BF98AA-0A12-4235-B55C-AD22A1EE3746}" type="slidenum">
              <a:rPr lang="en-US" altLang="en-US"/>
              <a:pPr>
                <a:defRPr/>
              </a:pPr>
              <a:t>‹#›</a:t>
            </a:fld>
            <a:endParaRPr lang="en-US" altLang="en-US"/>
          </a:p>
        </p:txBody>
      </p:sp>
    </p:spTree>
    <p:extLst>
      <p:ext uri="{BB962C8B-B14F-4D97-AF65-F5344CB8AC3E}">
        <p14:creationId xmlns:p14="http://schemas.microsoft.com/office/powerpoint/2010/main" val="71769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10B660A-7950-614D-8966-EE1E02210D35}"/>
              </a:ext>
            </a:extLst>
          </p:cNvPr>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78A4A562-E7A7-6497-50F5-85734B187B2C}"/>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5">
            <a:extLst>
              <a:ext uri="{FF2B5EF4-FFF2-40B4-BE49-F238E27FC236}">
                <a16:creationId xmlns:a16="http://schemas.microsoft.com/office/drawing/2014/main" id="{E9107219-28D3-9349-AF42-140B9A942944}"/>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6">
            <a:extLst>
              <a:ext uri="{FF2B5EF4-FFF2-40B4-BE49-F238E27FC236}">
                <a16:creationId xmlns:a16="http://schemas.microsoft.com/office/drawing/2014/main" id="{55E8C37E-3CAA-9F90-B4DD-6854BB94FB00}"/>
              </a:ext>
            </a:extLst>
          </p:cNvPr>
          <p:cNvSpPr>
            <a:spLocks noGrp="1"/>
          </p:cNvSpPr>
          <p:nvPr>
            <p:ph type="sldNum" sz="quarter" idx="12"/>
          </p:nvPr>
        </p:nvSpPr>
        <p:spPr/>
        <p:txBody>
          <a:bodyPr/>
          <a:lstStyle>
            <a:lvl1pPr>
              <a:defRPr/>
            </a:lvl1pPr>
          </a:lstStyle>
          <a:p>
            <a:pPr>
              <a:defRPr/>
            </a:pPr>
            <a:fld id="{4AAB1847-8114-4930-9A82-A3FEF0191D30}" type="slidenum">
              <a:rPr lang="en-US" altLang="en-US"/>
              <a:pPr>
                <a:defRPr/>
              </a:pPr>
              <a:t>‹#›</a:t>
            </a:fld>
            <a:endParaRPr lang="en-US" altLang="en-US"/>
          </a:p>
        </p:txBody>
      </p:sp>
    </p:spTree>
    <p:extLst>
      <p:ext uri="{BB962C8B-B14F-4D97-AF65-F5344CB8AC3E}">
        <p14:creationId xmlns:p14="http://schemas.microsoft.com/office/powerpoint/2010/main" val="112981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FA0572C-31E7-8D3A-3D11-952116C3BBA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54CDDD2-807C-F9B5-0E6A-D8224110579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6FBDBBC-1864-93BC-8115-900D0CE4FEBF}"/>
              </a:ext>
            </a:extLst>
          </p:cNvPr>
          <p:cNvSpPr>
            <a:spLocks noGrp="1"/>
          </p:cNvSpPr>
          <p:nvPr>
            <p:ph type="sldNum" sz="quarter" idx="12"/>
          </p:nvPr>
        </p:nvSpPr>
        <p:spPr/>
        <p:txBody>
          <a:bodyPr/>
          <a:lstStyle>
            <a:lvl1pPr>
              <a:defRPr/>
            </a:lvl1pPr>
          </a:lstStyle>
          <a:p>
            <a:pPr>
              <a:defRPr/>
            </a:pPr>
            <a:fld id="{E1E95DEC-3F55-4B3C-9474-486E185D0400}" type="slidenum">
              <a:rPr lang="en-US" altLang="en-US"/>
              <a:pPr>
                <a:defRPr/>
              </a:pPr>
              <a:t>‹#›</a:t>
            </a:fld>
            <a:endParaRPr lang="en-US" altLang="en-US"/>
          </a:p>
        </p:txBody>
      </p:sp>
    </p:spTree>
    <p:extLst>
      <p:ext uri="{BB962C8B-B14F-4D97-AF65-F5344CB8AC3E}">
        <p14:creationId xmlns:p14="http://schemas.microsoft.com/office/powerpoint/2010/main" val="4227333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E6B4BD9-CFE6-2474-96F1-E3C4625F4DFC}"/>
              </a:ext>
            </a:extLst>
          </p:cNvPr>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BF6C1F5-8C99-E645-9E8B-2FCA5D39747F}"/>
              </a:ext>
            </a:extLst>
          </p:cNvPr>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F8583E9-D262-9D4A-A192-A0B17A8891EA}"/>
              </a:ext>
            </a:extLst>
          </p:cNvPr>
          <p:cNvSpPr>
            <a:spLocks noGrp="1"/>
          </p:cNvSpPr>
          <p:nvPr>
            <p:ph type="dt" sz="half" idx="2"/>
          </p:nvPr>
        </p:nvSpPr>
        <p:spPr>
          <a:xfrm>
            <a:off x="6248400" y="620871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265A99"/>
                </a:solidFill>
                <a:latin typeface="Times New Roman" pitchFamily="18" charset="0"/>
              </a:defRPr>
            </a:lvl1pPr>
          </a:lstStyle>
          <a:p>
            <a:pPr>
              <a:defRPr/>
            </a:pPr>
            <a:endParaRPr lang="en-US" altLang="en-US"/>
          </a:p>
        </p:txBody>
      </p:sp>
      <p:sp>
        <p:nvSpPr>
          <p:cNvPr id="5" name="Footer Placeholder 4">
            <a:extLst>
              <a:ext uri="{FF2B5EF4-FFF2-40B4-BE49-F238E27FC236}">
                <a16:creationId xmlns:a16="http://schemas.microsoft.com/office/drawing/2014/main" id="{31812B76-8D79-FE85-73D1-5F963B54537F}"/>
              </a:ext>
            </a:extLst>
          </p:cNvPr>
          <p:cNvSpPr>
            <a:spLocks noGrp="1"/>
          </p:cNvSpPr>
          <p:nvPr>
            <p:ph type="ftr" sz="quarter" idx="3"/>
          </p:nvPr>
        </p:nvSpPr>
        <p:spPr>
          <a:xfrm>
            <a:off x="762000" y="6208713"/>
            <a:ext cx="487362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1">
                <a:solidFill>
                  <a:srgbClr val="265A99"/>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2F9B6934-4C29-30E1-4C10-CA6E66D09DE0}"/>
              </a:ext>
            </a:extLst>
          </p:cNvPr>
          <p:cNvSpPr>
            <a:spLocks noGrp="1"/>
          </p:cNvSpPr>
          <p:nvPr>
            <p:ph type="sldNum" sz="quarter" idx="4"/>
          </p:nvPr>
        </p:nvSpPr>
        <p:spPr>
          <a:xfrm>
            <a:off x="7620000" y="5688013"/>
            <a:ext cx="762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262626"/>
                </a:solidFill>
                <a:latin typeface="Impact" panose="020B0806030902050204" pitchFamily="34" charset="0"/>
              </a:defRPr>
            </a:lvl1pPr>
          </a:lstStyle>
          <a:p>
            <a:pPr>
              <a:defRPr/>
            </a:pPr>
            <a:fld id="{112AA50A-FF85-4469-B42D-7F5C8475F49C}" type="slidenum">
              <a:rPr lang="en-US" altLang="en-US"/>
              <a:pPr>
                <a:defRPr/>
              </a:pPr>
              <a:t>‹#›</a:t>
            </a:fld>
            <a:endParaRPr lang="en-US" altLang="en-US"/>
          </a:p>
        </p:txBody>
      </p:sp>
      <p:sp>
        <p:nvSpPr>
          <p:cNvPr id="8" name="Rectangle 7">
            <a:extLst>
              <a:ext uri="{FF2B5EF4-FFF2-40B4-BE49-F238E27FC236}">
                <a16:creationId xmlns:a16="http://schemas.microsoft.com/office/drawing/2014/main" id="{19071E91-695F-F958-7093-B5E02E0FCDDA}"/>
              </a:ext>
            </a:extLst>
          </p:cNvPr>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Times New Roman" pitchFamily="18" charset="0"/>
            </a:endParaRPr>
          </a:p>
        </p:txBody>
      </p:sp>
      <p:sp>
        <p:nvSpPr>
          <p:cNvPr id="9" name="Rectangle 8">
            <a:extLst>
              <a:ext uri="{FF2B5EF4-FFF2-40B4-BE49-F238E27FC236}">
                <a16:creationId xmlns:a16="http://schemas.microsoft.com/office/drawing/2014/main" id="{C172CC7E-F4C8-DB21-62A6-B2FE616EFEDA}"/>
              </a:ext>
            </a:extLst>
          </p:cNvPr>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479" r:id="rId1"/>
    <p:sldLayoutId id="2147485472" r:id="rId2"/>
    <p:sldLayoutId id="2147485480" r:id="rId3"/>
    <p:sldLayoutId id="2147485473" r:id="rId4"/>
    <p:sldLayoutId id="2147485481" r:id="rId5"/>
    <p:sldLayoutId id="2147485474" r:id="rId6"/>
    <p:sldLayoutId id="2147485475" r:id="rId7"/>
    <p:sldLayoutId id="2147485482" r:id="rId8"/>
    <p:sldLayoutId id="2147485476" r:id="rId9"/>
    <p:sldLayoutId id="2147485477" r:id="rId10"/>
    <p:sldLayoutId id="2147485478" r:id="rId11"/>
    <p:sldLayoutId id="2147485483" r:id="rId12"/>
    <p:sldLayoutId id="2147485484" r:id="rId13"/>
  </p:sldLayoutIdLst>
  <p:hf hdr="0" ftr="0" dt="0"/>
  <p:txStyles>
    <p:titleStyle>
      <a:lvl1pPr algn="l" rtl="0" eaLnBrk="0" fontAlgn="base" hangingPunct="0">
        <a:spcBef>
          <a:spcPct val="0"/>
        </a:spcBef>
        <a:spcAft>
          <a:spcPct val="0"/>
        </a:spcAft>
        <a:defRPr sz="5400" kern="1200">
          <a:solidFill>
            <a:srgbClr val="262626"/>
          </a:solidFill>
          <a:latin typeface="+mj-lt"/>
          <a:ea typeface="ＭＳ Ｐゴシック" charset="0"/>
          <a:cs typeface="ＭＳ Ｐゴシック" charset="0"/>
        </a:defRPr>
      </a:lvl1pPr>
      <a:lvl2pPr algn="l" rtl="0" eaLnBrk="0" fontAlgn="base" hangingPunct="0">
        <a:spcBef>
          <a:spcPct val="0"/>
        </a:spcBef>
        <a:spcAft>
          <a:spcPct val="0"/>
        </a:spcAft>
        <a:defRPr sz="5400">
          <a:solidFill>
            <a:srgbClr val="262626"/>
          </a:solidFill>
          <a:latin typeface="Impact" pitchFamily="34" charset="0"/>
          <a:ea typeface="ＭＳ Ｐゴシック" charset="0"/>
          <a:cs typeface="ＭＳ Ｐゴシック" charset="0"/>
        </a:defRPr>
      </a:lvl2pPr>
      <a:lvl3pPr algn="l" rtl="0" eaLnBrk="0" fontAlgn="base" hangingPunct="0">
        <a:spcBef>
          <a:spcPct val="0"/>
        </a:spcBef>
        <a:spcAft>
          <a:spcPct val="0"/>
        </a:spcAft>
        <a:defRPr sz="5400">
          <a:solidFill>
            <a:srgbClr val="262626"/>
          </a:solidFill>
          <a:latin typeface="Impact" pitchFamily="34" charset="0"/>
          <a:ea typeface="ＭＳ Ｐゴシック" charset="0"/>
          <a:cs typeface="ＭＳ Ｐゴシック" charset="0"/>
        </a:defRPr>
      </a:lvl3pPr>
      <a:lvl4pPr algn="l" rtl="0" eaLnBrk="0" fontAlgn="base" hangingPunct="0">
        <a:spcBef>
          <a:spcPct val="0"/>
        </a:spcBef>
        <a:spcAft>
          <a:spcPct val="0"/>
        </a:spcAft>
        <a:defRPr sz="5400">
          <a:solidFill>
            <a:srgbClr val="262626"/>
          </a:solidFill>
          <a:latin typeface="Impact" pitchFamily="34" charset="0"/>
          <a:ea typeface="ＭＳ Ｐゴシック" charset="0"/>
          <a:cs typeface="ＭＳ Ｐゴシック" charset="0"/>
        </a:defRPr>
      </a:lvl4pPr>
      <a:lvl5pPr algn="l" rtl="0" eaLnBrk="0" fontAlgn="base" hangingPunct="0">
        <a:spcBef>
          <a:spcPct val="0"/>
        </a:spcBef>
        <a:spcAft>
          <a:spcPct val="0"/>
        </a:spcAft>
        <a:defRPr sz="5400">
          <a:solidFill>
            <a:srgbClr val="262626"/>
          </a:solidFill>
          <a:latin typeface="Impact" pitchFamily="34"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ＭＳ Ｐゴシック" charset="0"/>
          <a:cs typeface="ＭＳ Ｐゴシック" charset="0"/>
        </a:defRPr>
      </a:lvl1pPr>
      <a:lvl2pPr marL="593725" indent="-27305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2"/>
          </a:solidFill>
          <a:latin typeface="+mn-lt"/>
          <a:ea typeface="ＭＳ Ｐゴシック" charset="0"/>
          <a:cs typeface="+mn-cs"/>
        </a:defRPr>
      </a:lvl2pPr>
      <a:lvl3pPr marL="868363"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ＭＳ Ｐゴシック" charset="0"/>
          <a:cs typeface="+mn-cs"/>
        </a:defRPr>
      </a:lvl3pPr>
      <a:lvl4pPr marL="11430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ＭＳ Ｐゴシック" charset="0"/>
          <a:cs typeface="+mn-cs"/>
        </a:defRPr>
      </a:lvl4pPr>
      <a:lvl5pPr marL="1371600" indent="-228600" algn="l" rtl="0" eaLnBrk="0" fontAlgn="base" hangingPunct="0">
        <a:spcBef>
          <a:spcPct val="20000"/>
        </a:spcBef>
        <a:spcAft>
          <a:spcPct val="0"/>
        </a:spcAft>
        <a:buClr>
          <a:schemeClr val="accent1"/>
        </a:buClr>
        <a:buFont typeface="Arial" panose="020B0604020202020204" pitchFamily="34" charset="0"/>
        <a:buChar char="•"/>
        <a:defRPr kern="1200">
          <a:solidFill>
            <a:schemeClr val="tx2"/>
          </a:solidFill>
          <a:latin typeface="+mn-lt"/>
          <a:ea typeface="ＭＳ Ｐゴシック" charset="0"/>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www.wsems.us/multimedia/training-video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hyperlink" Target="https://www.wsems.us/es/mediadore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s://www.wsems.us/es/formularios-de-wsem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56D3-6A5D-2AFD-0E31-926901FCCD88}"/>
              </a:ext>
            </a:extLst>
          </p:cNvPr>
          <p:cNvSpPr>
            <a:spLocks noGrp="1"/>
          </p:cNvSpPr>
          <p:nvPr>
            <p:ph type="title"/>
          </p:nvPr>
        </p:nvSpPr>
        <p:spPr>
          <a:xfrm>
            <a:off x="914400" y="1219200"/>
            <a:ext cx="4953000" cy="3276600"/>
          </a:xfrm>
        </p:spPr>
        <p:txBody>
          <a:bodyPr rtlCol="0">
            <a:normAutofit/>
          </a:bodyPr>
          <a:lstStyle/>
          <a:p>
            <a:pPr eaLnBrk="1" fontAlgn="auto" hangingPunct="1">
              <a:spcAft>
                <a:spcPts val="0"/>
              </a:spcAft>
              <a:defRPr/>
            </a:pPr>
            <a:r>
              <a:rPr lang="es-ES" sz="4400" dirty="0">
                <a:solidFill>
                  <a:schemeClr val="tx1">
                    <a:lumMod val="85000"/>
                    <a:lumOff val="15000"/>
                  </a:schemeClr>
                </a:solidFill>
                <a:ea typeface="+mj-ea"/>
                <a:cs typeface="+mj-cs"/>
              </a:rPr>
              <a:t>WSEMS y las opciones de resolución de disputas</a:t>
            </a:r>
            <a:endParaRPr lang="en-US" sz="4400" dirty="0">
              <a:solidFill>
                <a:schemeClr val="tx1">
                  <a:lumMod val="85000"/>
                  <a:lumOff val="15000"/>
                </a:schemeClr>
              </a:solidFill>
              <a:ea typeface="+mj-ea"/>
              <a:cs typeface="+mj-cs"/>
            </a:endParaRPr>
          </a:p>
        </p:txBody>
      </p:sp>
      <p:sp>
        <p:nvSpPr>
          <p:cNvPr id="10243" name="Text Placeholder 2">
            <a:extLst>
              <a:ext uri="{FF2B5EF4-FFF2-40B4-BE49-F238E27FC236}">
                <a16:creationId xmlns:a16="http://schemas.microsoft.com/office/drawing/2014/main" id="{67D0B6F5-F733-F95B-C95C-5DE9CA311A12}"/>
              </a:ext>
            </a:extLst>
          </p:cNvPr>
          <p:cNvSpPr>
            <a:spLocks noGrp="1"/>
          </p:cNvSpPr>
          <p:nvPr>
            <p:ph type="body" idx="1"/>
          </p:nvPr>
        </p:nvSpPr>
        <p:spPr>
          <a:xfrm>
            <a:off x="762000" y="5105400"/>
            <a:ext cx="5334000" cy="838200"/>
          </a:xfrm>
        </p:spPr>
        <p:txBody>
          <a:bodyPr>
            <a:normAutofit/>
          </a:bodyPr>
          <a:lstStyle/>
          <a:p>
            <a:pPr eaLnBrk="1" hangingPunct="1">
              <a:defRPr/>
            </a:pPr>
            <a:r>
              <a:rPr lang="en-US" altLang="en-US" dirty="0">
                <a:latin typeface="Arial" panose="020B0604020202020204" pitchFamily="34" charset="0"/>
                <a:ea typeface="ＭＳ Ｐゴシック" panose="020B0600070205080204" pitchFamily="34" charset="-128"/>
              </a:rPr>
              <a:t>Nelsinia Ramos, WI FACETS</a:t>
            </a:r>
          </a:p>
        </p:txBody>
      </p:sp>
      <p:sp>
        <p:nvSpPr>
          <p:cNvPr id="10244" name="Slide Number Placeholder 3">
            <a:extLst>
              <a:ext uri="{FF2B5EF4-FFF2-40B4-BE49-F238E27FC236}">
                <a16:creationId xmlns:a16="http://schemas.microsoft.com/office/drawing/2014/main" id="{D9409997-BD63-BBA6-A49E-7AC109F974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2CDA61DE-A89E-4FFD-B01C-33AE237A31C8}" type="slidenum">
              <a:rPr lang="en-US" altLang="en-US" sz="1800" smtClean="0">
                <a:solidFill>
                  <a:srgbClr val="262626"/>
                </a:solidFill>
                <a:latin typeface="Impact" panose="020B0806030902050204" pitchFamily="34" charset="0"/>
              </a:rPr>
              <a:pPr>
                <a:spcBef>
                  <a:spcPct val="0"/>
                </a:spcBef>
                <a:buClrTx/>
                <a:buFontTx/>
                <a:buNone/>
              </a:pPr>
              <a:t>1</a:t>
            </a:fld>
            <a:endParaRPr lang="en-US" altLang="en-US" sz="1800">
              <a:solidFill>
                <a:srgbClr val="262626"/>
              </a:solidFill>
              <a:latin typeface="Impact" panose="020B0806030902050204" pitchFamily="34" charset="0"/>
            </a:endParaRPr>
          </a:p>
        </p:txBody>
      </p:sp>
      <p:pic>
        <p:nvPicPr>
          <p:cNvPr id="4" name="Picture 3" descr="Graphical user interface, application&#10;&#10;Description automatically generated">
            <a:extLst>
              <a:ext uri="{FF2B5EF4-FFF2-40B4-BE49-F238E27FC236}">
                <a16:creationId xmlns:a16="http://schemas.microsoft.com/office/drawing/2014/main" id="{E18A49D3-0524-2B24-3CB6-7AED480E9382}"/>
              </a:ext>
            </a:extLst>
          </p:cNvPr>
          <p:cNvPicPr>
            <a:picLocks noChangeAspect="1"/>
          </p:cNvPicPr>
          <p:nvPr/>
        </p:nvPicPr>
        <p:blipFill>
          <a:blip r:embed="rId3"/>
          <a:stretch>
            <a:fillRect/>
          </a:stretch>
        </p:blipFill>
        <p:spPr>
          <a:xfrm>
            <a:off x="6172200" y="457200"/>
            <a:ext cx="2743438" cy="6096528"/>
          </a:xfrm>
          <a:prstGeom prst="rect">
            <a:avLst/>
          </a:prstGeom>
          <a:scene3d>
            <a:camera prst="orthographicFront"/>
            <a:lightRig rig="threePt" dir="t"/>
          </a:scene3d>
          <a:sp3d extrusionH="76200">
            <a:extrusionClr>
              <a:schemeClr val="tx1"/>
            </a:extrusion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5B2B558-92CE-2126-0615-9E8E1C2E93DB}"/>
              </a:ext>
            </a:extLst>
          </p:cNvPr>
          <p:cNvSpPr>
            <a:spLocks noGrp="1"/>
          </p:cNvSpPr>
          <p:nvPr>
            <p:ph type="title"/>
          </p:nvPr>
        </p:nvSpPr>
        <p:spPr>
          <a:xfrm>
            <a:off x="762000" y="457200"/>
            <a:ext cx="6781800" cy="914400"/>
          </a:xfrm>
        </p:spPr>
        <p:txBody>
          <a:bodyPr/>
          <a:lstStyle/>
          <a:p>
            <a:pPr eaLnBrk="1" hangingPunct="1"/>
            <a:r>
              <a:rPr lang="en-US" altLang="en-US" sz="4800">
                <a:ea typeface="ＭＳ Ｐゴシック" panose="020B0600070205080204" pitchFamily="34" charset="-128"/>
              </a:rPr>
              <a:t>Rol del facilitador</a:t>
            </a:r>
          </a:p>
        </p:txBody>
      </p:sp>
      <p:sp>
        <p:nvSpPr>
          <p:cNvPr id="28675" name="Rectangle 3">
            <a:extLst>
              <a:ext uri="{FF2B5EF4-FFF2-40B4-BE49-F238E27FC236}">
                <a16:creationId xmlns:a16="http://schemas.microsoft.com/office/drawing/2014/main" id="{55F17009-F01F-B8EF-1D92-7D2239880CDE}"/>
              </a:ext>
            </a:extLst>
          </p:cNvPr>
          <p:cNvSpPr>
            <a:spLocks noGrp="1"/>
          </p:cNvSpPr>
          <p:nvPr>
            <p:ph type="body" idx="1"/>
          </p:nvPr>
        </p:nvSpPr>
        <p:spPr>
          <a:xfrm>
            <a:off x="685800" y="1447800"/>
            <a:ext cx="8153400" cy="4648200"/>
          </a:xfrm>
        </p:spPr>
        <p:txBody>
          <a:bodyPr/>
          <a:lstStyle/>
          <a:p>
            <a:pPr eaLnBrk="1" hangingPunct="1"/>
            <a:r>
              <a:rPr lang="es-ES" altLang="en-US" sz="2800">
                <a:solidFill>
                  <a:srgbClr val="1F497D"/>
                </a:solidFill>
                <a:latin typeface="Arial" panose="020B0604020202020204" pitchFamily="34" charset="0"/>
                <a:ea typeface="ＭＳ Ｐゴシック" panose="020B0600070205080204" pitchFamily="34" charset="-128"/>
              </a:rPr>
              <a:t>Su papel es ayudar en el proceso del IEP</a:t>
            </a:r>
          </a:p>
          <a:p>
            <a:pPr eaLnBrk="1" hangingPunct="1"/>
            <a:r>
              <a:rPr lang="es-ES" altLang="en-US" sz="2800">
                <a:solidFill>
                  <a:srgbClr val="1F497D"/>
                </a:solidFill>
                <a:latin typeface="Arial" panose="020B0604020202020204" pitchFamily="34" charset="0"/>
                <a:ea typeface="ＭＳ Ｐゴシック" panose="020B0600070205080204" pitchFamily="34" charset="-128"/>
              </a:rPr>
              <a:t>Mantiene al equipo enfocado en desarrollar el documento del IEP</a:t>
            </a:r>
          </a:p>
          <a:p>
            <a:pPr eaLnBrk="1" hangingPunct="1"/>
            <a:r>
              <a:rPr lang="es-ES" altLang="en-US" sz="2800">
                <a:solidFill>
                  <a:srgbClr val="1F497D"/>
                </a:solidFill>
                <a:latin typeface="Arial" panose="020B0604020202020204" pitchFamily="34" charset="0"/>
                <a:ea typeface="ＭＳ Ｐゴシック" panose="020B0600070205080204" pitchFamily="34" charset="-128"/>
              </a:rPr>
              <a:t>Aclara los puntos de acuerdo y desacuerdo,  mantiene una comunicación abierta y respetuosa</a:t>
            </a:r>
          </a:p>
          <a:p>
            <a:pPr eaLnBrk="1" hangingPunct="1"/>
            <a:r>
              <a:rPr lang="es-ES" altLang="en-US" sz="2800">
                <a:solidFill>
                  <a:srgbClr val="1F497D"/>
                </a:solidFill>
                <a:latin typeface="Arial" panose="020B0604020202020204" pitchFamily="34" charset="0"/>
                <a:ea typeface="ＭＳ Ｐゴシック" panose="020B0600070205080204" pitchFamily="34" charset="-128"/>
              </a:rPr>
              <a:t>Ayuda al equipo a discutir pasos específicos de lo que ocurrirá después de la reunión del IEP</a:t>
            </a:r>
          </a:p>
          <a:p>
            <a:pPr eaLnBrk="1" hangingPunct="1"/>
            <a:r>
              <a:rPr lang="es-ES" altLang="en-US" sz="2800">
                <a:solidFill>
                  <a:srgbClr val="1F497D"/>
                </a:solidFill>
                <a:latin typeface="Arial" panose="020B0604020202020204" pitchFamily="34" charset="0"/>
                <a:ea typeface="ＭＳ Ｐゴシック" panose="020B0600070205080204" pitchFamily="34" charset="-128"/>
              </a:rPr>
              <a:t>Ofrece formas de abordar/resolver conflictos</a:t>
            </a:r>
          </a:p>
          <a:p>
            <a:pPr eaLnBrk="1" hangingPunct="1"/>
            <a:r>
              <a:rPr lang="es-ES" altLang="en-US" sz="2800">
                <a:solidFill>
                  <a:srgbClr val="1F497D"/>
                </a:solidFill>
                <a:latin typeface="Arial" panose="020B0604020202020204" pitchFamily="34" charset="0"/>
                <a:ea typeface="ＭＳ Ｐゴシック" panose="020B0600070205080204" pitchFamily="34" charset="-128"/>
              </a:rPr>
              <a:t>No toma decisiones por el equipo del IEP</a:t>
            </a:r>
            <a:endParaRPr lang="en-US" altLang="en-US" sz="2800">
              <a:solidFill>
                <a:srgbClr val="1F497D"/>
              </a:solidFill>
              <a:latin typeface="Arial" panose="020B0604020202020204" pitchFamily="34" charset="0"/>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961E582-31D4-036F-BB49-9653C245CC2D}"/>
              </a:ext>
            </a:extLst>
          </p:cNvPr>
          <p:cNvSpPr>
            <a:spLocks noGrp="1"/>
          </p:cNvSpPr>
          <p:nvPr>
            <p:ph type="title"/>
          </p:nvPr>
        </p:nvSpPr>
        <p:spPr>
          <a:xfrm>
            <a:off x="800100" y="228600"/>
            <a:ext cx="7543800" cy="1524000"/>
          </a:xfrm>
        </p:spPr>
        <p:txBody>
          <a:bodyPr/>
          <a:lstStyle/>
          <a:p>
            <a:pPr marL="342900" indent="-342900" algn="ctr"/>
            <a:br>
              <a:rPr lang="en-US" altLang="en-US" sz="4000" b="1">
                <a:latin typeface="Arial" panose="020B0604020202020204" pitchFamily="34" charset="0"/>
                <a:ea typeface="ＭＳ Ｐゴシック" panose="020B0600070205080204" pitchFamily="34" charset="-128"/>
              </a:rPr>
            </a:br>
            <a:br>
              <a:rPr lang="en-US" altLang="en-US" sz="4000" b="1">
                <a:latin typeface="Arial" panose="020B0604020202020204" pitchFamily="34" charset="0"/>
                <a:ea typeface="ＭＳ Ｐゴシック" panose="020B0600070205080204" pitchFamily="34" charset="-128"/>
              </a:rPr>
            </a:br>
            <a:br>
              <a:rPr lang="en-US" altLang="en-US" sz="4000" b="1">
                <a:latin typeface="Arial" panose="020B0604020202020204" pitchFamily="34" charset="0"/>
                <a:ea typeface="ＭＳ Ｐゴシック" panose="020B0600070205080204" pitchFamily="34" charset="-128"/>
              </a:rPr>
            </a:br>
            <a:br>
              <a:rPr lang="en-US" altLang="en-US" sz="4000" b="1">
                <a:latin typeface="Arial" panose="020B0604020202020204" pitchFamily="34" charset="0"/>
                <a:ea typeface="ＭＳ Ｐゴシック" panose="020B0600070205080204" pitchFamily="34" charset="-128"/>
              </a:rPr>
            </a:br>
            <a:br>
              <a:rPr lang="en-US" altLang="en-US" sz="4000" b="1">
                <a:latin typeface="Arial" panose="020B0604020202020204" pitchFamily="34" charset="0"/>
                <a:ea typeface="ＭＳ Ｐゴシック" panose="020B0600070205080204" pitchFamily="34" charset="-128"/>
              </a:rPr>
            </a:br>
            <a:br>
              <a:rPr lang="en-US" altLang="en-US" sz="4000" b="1">
                <a:latin typeface="Arial" panose="020B0604020202020204" pitchFamily="34" charset="0"/>
                <a:ea typeface="ＭＳ Ｐゴシック" panose="020B0600070205080204" pitchFamily="34" charset="-128"/>
              </a:rPr>
            </a:br>
            <a:br>
              <a:rPr lang="en-US" altLang="en-US" sz="4000" b="1">
                <a:ea typeface="ＭＳ Ｐゴシック" panose="020B0600070205080204" pitchFamily="34" charset="-128"/>
              </a:rPr>
            </a:br>
            <a:r>
              <a:rPr lang="es-ES" altLang="en-US" sz="3600" b="1">
                <a:ea typeface="ＭＳ Ｐゴシック" panose="020B0600070205080204" pitchFamily="34" charset="-128"/>
              </a:rPr>
              <a:t>Encuestas a los participantes - Facilitación del IEP</a:t>
            </a:r>
            <a:br>
              <a:rPr lang="es-ES" altLang="en-US" sz="3600" b="1">
                <a:ea typeface="ＭＳ Ｐゴシック" panose="020B0600070205080204" pitchFamily="34" charset="-128"/>
              </a:rPr>
            </a:br>
            <a:r>
              <a:rPr lang="en-US" altLang="en-US" sz="2200">
                <a:ea typeface="ＭＳ Ｐゴシック" panose="020B0600070205080204" pitchFamily="34" charset="-128"/>
              </a:rPr>
              <a:t>2004 – 21  </a:t>
            </a:r>
            <a:r>
              <a:rPr lang="en-US" altLang="en-US" sz="2000" b="1">
                <a:solidFill>
                  <a:srgbClr val="0070C0"/>
                </a:solidFill>
                <a:latin typeface="Arial" panose="020B0604020202020204" pitchFamily="34" charset="0"/>
                <a:ea typeface="ＭＳ Ｐゴシック" panose="020B0600070205080204" pitchFamily="34" charset="-128"/>
              </a:rPr>
              <a:t>(</a:t>
            </a:r>
            <a:r>
              <a:rPr lang="en-US" altLang="en-US" sz="2200" b="1">
                <a:solidFill>
                  <a:srgbClr val="0070C0"/>
                </a:solidFill>
                <a:latin typeface="Arial" panose="020B0604020202020204" pitchFamily="34" charset="0"/>
                <a:ea typeface="ＭＳ Ｐゴシック" panose="020B0600070205080204" pitchFamily="34" charset="-128"/>
              </a:rPr>
              <a:t>n=1,992</a:t>
            </a:r>
            <a:r>
              <a:rPr lang="en-US" altLang="en-US" sz="2200">
                <a:solidFill>
                  <a:srgbClr val="0070C0"/>
                </a:solidFill>
                <a:latin typeface="Arial" panose="020B0604020202020204" pitchFamily="34" charset="0"/>
                <a:ea typeface="ＭＳ Ｐゴシック" panose="020B0600070205080204" pitchFamily="34" charset="-128"/>
              </a:rPr>
              <a:t>)</a:t>
            </a:r>
          </a:p>
        </p:txBody>
      </p:sp>
      <p:sp>
        <p:nvSpPr>
          <p:cNvPr id="30723" name="Text Placeholder 2">
            <a:extLst>
              <a:ext uri="{FF2B5EF4-FFF2-40B4-BE49-F238E27FC236}">
                <a16:creationId xmlns:a16="http://schemas.microsoft.com/office/drawing/2014/main" id="{D8BFC8C3-D56E-9A58-2A26-2EE509533286}"/>
              </a:ext>
            </a:extLst>
          </p:cNvPr>
          <p:cNvSpPr>
            <a:spLocks noGrp="1"/>
          </p:cNvSpPr>
          <p:nvPr>
            <p:ph idx="1"/>
          </p:nvPr>
        </p:nvSpPr>
        <p:spPr>
          <a:xfrm>
            <a:off x="533400" y="1676400"/>
            <a:ext cx="8077200" cy="4800600"/>
          </a:xfrm>
        </p:spPr>
        <p:txBody>
          <a:bodyPr/>
          <a:lstStyle/>
          <a:p>
            <a:pPr>
              <a:buClr>
                <a:schemeClr val="tx1"/>
              </a:buClr>
            </a:pPr>
            <a:r>
              <a:rPr lang="es-ES" altLang="en-US" sz="2200">
                <a:latin typeface="Arial" panose="020B0604020202020204" pitchFamily="34" charset="0"/>
                <a:ea typeface="ＭＳ Ｐゴシック" panose="020B0600070205080204" pitchFamily="34" charset="-128"/>
              </a:rPr>
              <a:t>Satisfecho con el proceso de Facilitación del IEP - 91%</a:t>
            </a:r>
          </a:p>
          <a:p>
            <a:pPr>
              <a:buClr>
                <a:schemeClr val="tx1"/>
              </a:buClr>
            </a:pPr>
            <a:r>
              <a:rPr lang="es-ES" altLang="en-US" sz="2200">
                <a:latin typeface="Arial" panose="020B0604020202020204" pitchFamily="34" charset="0"/>
                <a:ea typeface="ＭＳ Ｐゴシック" panose="020B0600070205080204" pitchFamily="34" charset="-128"/>
              </a:rPr>
              <a:t>Sintieron que la facilitación les dio la oportunidad de ser parte de la toma de decisiones - 85.6%</a:t>
            </a:r>
          </a:p>
          <a:p>
            <a:pPr>
              <a:buClr>
                <a:schemeClr val="tx1"/>
              </a:buClr>
            </a:pPr>
            <a:r>
              <a:rPr lang="es-ES" altLang="en-US" sz="2200">
                <a:latin typeface="Arial" panose="020B0604020202020204" pitchFamily="34" charset="0"/>
                <a:ea typeface="ＭＳ Ｐゴシック" panose="020B0600070205080204" pitchFamily="34" charset="-128"/>
              </a:rPr>
              <a:t>Volvería a utilizar la facilitación del IEP: 90,8 %</a:t>
            </a:r>
          </a:p>
          <a:p>
            <a:pPr>
              <a:buClr>
                <a:schemeClr val="tx1"/>
              </a:buClr>
            </a:pPr>
            <a:r>
              <a:rPr lang="es-ES" altLang="en-US" sz="2200">
                <a:latin typeface="Arial" panose="020B0604020202020204" pitchFamily="34" charset="0"/>
                <a:ea typeface="ＭＳ Ｐゴシック" panose="020B0600070205080204" pitchFamily="34" charset="-128"/>
              </a:rPr>
              <a:t>Volvería a utilizar el mismo facilitador: 89,1 %</a:t>
            </a:r>
          </a:p>
          <a:p>
            <a:pPr>
              <a:buClr>
                <a:schemeClr val="tx1"/>
              </a:buClr>
            </a:pPr>
            <a:r>
              <a:rPr lang="es-ES" altLang="en-US" sz="2200">
                <a:latin typeface="Arial" panose="020B0604020202020204" pitchFamily="34" charset="0"/>
                <a:ea typeface="ＭＳ Ｐゴシック" panose="020B0600070205080204" pitchFamily="34" charset="-128"/>
              </a:rPr>
              <a:t>Pensó que el facilitador fue imparcial durante todo el proceso: 89.4%</a:t>
            </a:r>
          </a:p>
          <a:p>
            <a:pPr>
              <a:buClr>
                <a:schemeClr val="tx1"/>
              </a:buClr>
            </a:pPr>
            <a:r>
              <a:rPr lang="en-US" altLang="en-US" sz="2200" b="1">
                <a:latin typeface="Arial" panose="020B0604020202020204" pitchFamily="34" charset="0"/>
                <a:ea typeface="ＭＳ Ｐゴシック" panose="020B0600070205080204" pitchFamily="34" charset="-128"/>
              </a:rPr>
              <a:t>Encuestas para facilitadores: 2004-2021 (n=490)</a:t>
            </a:r>
          </a:p>
          <a:p>
            <a:pPr>
              <a:buClr>
                <a:schemeClr val="tx1"/>
              </a:buClr>
            </a:pPr>
            <a:r>
              <a:rPr lang="es-ES" altLang="en-US" sz="2200">
                <a:latin typeface="Arial" panose="020B0604020202020204" pitchFamily="34" charset="0"/>
                <a:ea typeface="ＭＳ Ｐゴシック" panose="020B0600070205080204" pitchFamily="34" charset="-128"/>
              </a:rPr>
              <a:t>Discapacidades más comunes - Autismo (39,5%); OHI (30%)</a:t>
            </a:r>
          </a:p>
          <a:p>
            <a:pPr>
              <a:buClr>
                <a:schemeClr val="tx1"/>
              </a:buClr>
            </a:pPr>
            <a:r>
              <a:rPr lang="es-ES" altLang="en-US" sz="2200">
                <a:latin typeface="Arial" panose="020B0604020202020204" pitchFamily="34" charset="0"/>
                <a:ea typeface="ＭＳ Ｐゴシック" panose="020B0600070205080204" pitchFamily="34" charset="-128"/>
              </a:rPr>
              <a:t>Asuntos más comunes: ubicación, adaptación, planes de intervención conductual</a:t>
            </a:r>
            <a:endParaRPr lang="en-US" altLang="en-US">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54CE8222-7448-7279-80E3-65CC4D9433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2E0F3F70-D4B7-4366-B89E-CBA8EAF69C53}" type="slidenum">
              <a:rPr lang="en-US" altLang="en-US" smtClean="0">
                <a:solidFill>
                  <a:srgbClr val="262626"/>
                </a:solidFill>
                <a:latin typeface="Impact" panose="020B0806030902050204" pitchFamily="34" charset="0"/>
              </a:rPr>
              <a:pPr>
                <a:spcBef>
                  <a:spcPct val="0"/>
                </a:spcBef>
                <a:buClrTx/>
                <a:buFontTx/>
                <a:buNone/>
              </a:pPr>
              <a:t>11</a:t>
            </a:fld>
            <a:endParaRPr lang="en-US" altLang="en-US">
              <a:solidFill>
                <a:srgbClr val="262626"/>
              </a:solidFill>
              <a:latin typeface="Impact" panose="020B080603090205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CD436826-A2F9-B5C4-42AF-DE14B8648DB7}"/>
              </a:ext>
            </a:extLst>
          </p:cNvPr>
          <p:cNvSpPr>
            <a:spLocks noGrp="1"/>
          </p:cNvSpPr>
          <p:nvPr>
            <p:ph type="body" idx="1"/>
          </p:nvPr>
        </p:nvSpPr>
        <p:spPr>
          <a:xfrm>
            <a:off x="457200" y="1714500"/>
            <a:ext cx="8305800" cy="3924300"/>
          </a:xfrm>
        </p:spPr>
        <p:txBody>
          <a:bodyPr/>
          <a:lstStyle/>
          <a:p>
            <a:pPr eaLnBrk="1" hangingPunct="1">
              <a:defRPr/>
            </a:pPr>
            <a:r>
              <a:rPr lang="es-ES" altLang="en-US" sz="2800" dirty="0">
                <a:solidFill>
                  <a:srgbClr val="1F497D"/>
                </a:solidFill>
                <a:latin typeface="Arial" panose="020B0604020202020204" pitchFamily="34" charset="0"/>
                <a:ea typeface="ＭＳ Ｐゴシック" panose="020B0600070205080204" pitchFamily="34" charset="-128"/>
              </a:rPr>
              <a:t>Opción para la resolución temprana de conflictos</a:t>
            </a:r>
          </a:p>
          <a:p>
            <a:pPr marL="0" indent="0" eaLnBrk="1" hangingPunct="1">
              <a:buFont typeface="Arial" panose="020B0604020202020204" pitchFamily="34" charset="0"/>
              <a:buNone/>
              <a:defRPr/>
            </a:pPr>
            <a:endParaRPr lang="es-ES" altLang="en-US" sz="2800" dirty="0">
              <a:solidFill>
                <a:srgbClr val="1F497D"/>
              </a:solidFill>
              <a:latin typeface="Arial" panose="020B0604020202020204" pitchFamily="34" charset="0"/>
              <a:ea typeface="ＭＳ Ｐゴシック" panose="020B0600070205080204" pitchFamily="34" charset="-128"/>
            </a:endParaRPr>
          </a:p>
          <a:p>
            <a:pPr eaLnBrk="1" hangingPunct="1">
              <a:defRPr/>
            </a:pPr>
            <a:r>
              <a:rPr lang="es-ES" altLang="en-US" sz="2800" dirty="0">
                <a:solidFill>
                  <a:srgbClr val="1F497D"/>
                </a:solidFill>
                <a:latin typeface="Arial" panose="020B0604020202020204" pitchFamily="34" charset="0"/>
                <a:ea typeface="ＭＳ Ｐゴシック" panose="020B0600070205080204" pitchFamily="34" charset="-128"/>
              </a:rPr>
              <a:t>Un profesional capacitado e imparcial (mediador) ayuda a las partes a llegar a su propio acuerdo</a:t>
            </a:r>
          </a:p>
          <a:p>
            <a:pPr marL="0" indent="0" eaLnBrk="1" hangingPunct="1">
              <a:buFont typeface="Arial" panose="020B0604020202020204" pitchFamily="34" charset="0"/>
              <a:buNone/>
              <a:defRPr/>
            </a:pPr>
            <a:endParaRPr lang="es-ES" altLang="en-US" sz="2800" dirty="0">
              <a:solidFill>
                <a:srgbClr val="1F497D"/>
              </a:solidFill>
              <a:latin typeface="Arial" panose="020B0604020202020204" pitchFamily="34" charset="0"/>
              <a:ea typeface="ＭＳ Ｐゴシック" panose="020B0600070205080204" pitchFamily="34" charset="-128"/>
            </a:endParaRPr>
          </a:p>
          <a:p>
            <a:pPr eaLnBrk="1" hangingPunct="1">
              <a:defRPr/>
            </a:pPr>
            <a:r>
              <a:rPr lang="es-ES" altLang="en-US" sz="2800" dirty="0">
                <a:solidFill>
                  <a:srgbClr val="1F497D"/>
                </a:solidFill>
                <a:latin typeface="Arial" panose="020B0604020202020204" pitchFamily="34" charset="0"/>
                <a:ea typeface="ＭＳ Ｐゴシック" panose="020B0600070205080204" pitchFamily="34" charset="-128"/>
              </a:rPr>
              <a:t>Confidencial</a:t>
            </a:r>
          </a:p>
          <a:p>
            <a:pPr marL="0" indent="0" eaLnBrk="1" hangingPunct="1">
              <a:buFont typeface="Arial" panose="020B0604020202020204" pitchFamily="34" charset="0"/>
              <a:buNone/>
              <a:defRPr/>
            </a:pPr>
            <a:endParaRPr lang="es-ES" altLang="en-US" sz="2800" dirty="0">
              <a:solidFill>
                <a:srgbClr val="1F497D"/>
              </a:solidFill>
              <a:latin typeface="Arial" panose="020B0604020202020204" pitchFamily="34" charset="0"/>
              <a:ea typeface="ＭＳ Ｐゴシック" panose="020B0600070205080204" pitchFamily="34" charset="-128"/>
            </a:endParaRPr>
          </a:p>
          <a:p>
            <a:pPr eaLnBrk="1" hangingPunct="1">
              <a:defRPr/>
            </a:pPr>
            <a:r>
              <a:rPr lang="es-ES" altLang="en-US" sz="2800" dirty="0">
                <a:solidFill>
                  <a:srgbClr val="1F497D"/>
                </a:solidFill>
                <a:latin typeface="Arial" panose="020B0604020202020204" pitchFamily="34" charset="0"/>
                <a:ea typeface="ＭＳ Ｐゴシック" panose="020B0600070205080204" pitchFamily="34" charset="-128"/>
              </a:rPr>
              <a:t>Gratis</a:t>
            </a:r>
            <a:endParaRPr lang="en-US" altLang="en-US" dirty="0">
              <a:ea typeface="ＭＳ Ｐゴシック" panose="020B0600070205080204" pitchFamily="34" charset="-128"/>
            </a:endParaRPr>
          </a:p>
        </p:txBody>
      </p:sp>
      <p:sp>
        <p:nvSpPr>
          <p:cNvPr id="6" name="Rectangle 2">
            <a:extLst>
              <a:ext uri="{FF2B5EF4-FFF2-40B4-BE49-F238E27FC236}">
                <a16:creationId xmlns:a16="http://schemas.microsoft.com/office/drawing/2014/main" id="{0F4C1879-4D8D-BE3B-4091-DA65EB4A094C}"/>
              </a:ext>
            </a:extLst>
          </p:cNvPr>
          <p:cNvSpPr>
            <a:spLocks noGrp="1" noChangeArrowheads="1"/>
          </p:cNvSpPr>
          <p:nvPr>
            <p:ph type="title"/>
          </p:nvPr>
        </p:nvSpPr>
        <p:spPr>
          <a:xfrm>
            <a:off x="685800" y="304800"/>
            <a:ext cx="7696200" cy="914400"/>
          </a:xfrm>
        </p:spPr>
        <p:txBody>
          <a:bodyPr rtlCol="0">
            <a:normAutofit/>
          </a:bodyPr>
          <a:lstStyle/>
          <a:p>
            <a:pPr eaLnBrk="1" fontAlgn="auto" hangingPunct="1">
              <a:spcAft>
                <a:spcPts val="0"/>
              </a:spcAft>
              <a:defRPr/>
            </a:pPr>
            <a:r>
              <a:rPr lang="es-419" sz="4800" dirty="0">
                <a:solidFill>
                  <a:schemeClr val="tx1">
                    <a:lumMod val="85000"/>
                    <a:lumOff val="15000"/>
                  </a:schemeClr>
                </a:solidFill>
                <a:ea typeface="+mj-ea"/>
                <a:cs typeface="+mj-cs"/>
              </a:rPr>
              <a:t>Mediación de WSEMS</a:t>
            </a:r>
          </a:p>
        </p:txBody>
      </p:sp>
      <p:pic>
        <p:nvPicPr>
          <p:cNvPr id="32772" name="Picture 3">
            <a:extLst>
              <a:ext uri="{FF2B5EF4-FFF2-40B4-BE49-F238E27FC236}">
                <a16:creationId xmlns:a16="http://schemas.microsoft.com/office/drawing/2014/main" id="{8689398B-2A64-464D-AE19-7F700FA3C4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4400" y="4267200"/>
            <a:ext cx="544195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ext Box 4">
            <a:extLst>
              <a:ext uri="{FF2B5EF4-FFF2-40B4-BE49-F238E27FC236}">
                <a16:creationId xmlns:a16="http://schemas.microsoft.com/office/drawing/2014/main" id="{1D754CEA-3A1D-9C5F-980C-6E09EDE052B6}"/>
              </a:ext>
            </a:extLst>
          </p:cNvPr>
          <p:cNvSpPr txBox="1">
            <a:spLocks noChangeArrowheads="1"/>
          </p:cNvSpPr>
          <p:nvPr/>
        </p:nvSpPr>
        <p:spPr bwMode="auto">
          <a:xfrm>
            <a:off x="457200" y="1676400"/>
            <a:ext cx="838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a:solidFill>
                  <a:schemeClr val="tx1"/>
                </a:solidFill>
                <a:latin typeface="Arial" panose="020B0604020202020204" pitchFamily="34" charset="0"/>
                <a:ea typeface="ＭＳ Ｐゴシック" panose="020B0600070205080204" pitchFamily="34" charset="-128"/>
              </a:defRPr>
            </a:lvl1pPr>
            <a:lvl2pPr marL="800100" indent="-34290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chemeClr val="tx2"/>
              </a:buClr>
              <a:buSzPct val="130000"/>
              <a:buFontTx/>
              <a:buChar char="•"/>
            </a:pPr>
            <a:r>
              <a:rPr lang="es-ES" altLang="en-US" sz="2400">
                <a:solidFill>
                  <a:srgbClr val="1F497D"/>
                </a:solidFill>
                <a:cs typeface="Arial" panose="020B0604020202020204" pitchFamily="34" charset="0"/>
              </a:rPr>
              <a:t>Al principio del proceso (disputa específica, punto muerto)</a:t>
            </a:r>
          </a:p>
          <a:p>
            <a:pPr eaLnBrk="1" hangingPunct="1">
              <a:buClr>
                <a:schemeClr val="tx2"/>
              </a:buClr>
              <a:buSzPct val="130000"/>
              <a:buFontTx/>
              <a:buChar char="•"/>
            </a:pPr>
            <a:r>
              <a:rPr lang="es-ES" altLang="en-US" sz="2400">
                <a:solidFill>
                  <a:srgbClr val="1F497D"/>
                </a:solidFill>
                <a:cs typeface="Arial" panose="020B0604020202020204" pitchFamily="34" charset="0"/>
              </a:rPr>
              <a:t>Cuando se debe haber hecho una remisión para educación especial</a:t>
            </a:r>
          </a:p>
          <a:p>
            <a:pPr eaLnBrk="1" hangingPunct="1">
              <a:buClr>
                <a:schemeClr val="tx2"/>
              </a:buClr>
              <a:buSzPct val="130000"/>
              <a:buFontTx/>
              <a:buChar char="•"/>
            </a:pPr>
            <a:r>
              <a:rPr lang="es-ES" altLang="en-US" sz="2400">
                <a:solidFill>
                  <a:srgbClr val="1F497D"/>
                </a:solidFill>
                <a:cs typeface="Arial" panose="020B0604020202020204" pitchFamily="34" charset="0"/>
              </a:rPr>
              <a:t>Para asuntos relacionados con: evaluación, ubicación, identificación de discapacidad, IEP, provisión de FAPE</a:t>
            </a:r>
          </a:p>
          <a:p>
            <a:pPr eaLnBrk="1" hangingPunct="1">
              <a:buClr>
                <a:schemeClr val="tx2"/>
              </a:buClr>
              <a:buSzPct val="130000"/>
              <a:buFontTx/>
              <a:buChar char="•"/>
            </a:pPr>
            <a:r>
              <a:rPr lang="es-ES" altLang="en-US" sz="2400">
                <a:solidFill>
                  <a:srgbClr val="1F497D"/>
                </a:solidFill>
                <a:cs typeface="Arial" panose="020B0604020202020204" pitchFamily="34" charset="0"/>
              </a:rPr>
              <a:t>Otras razones:</a:t>
            </a:r>
          </a:p>
          <a:p>
            <a:pPr lvl="1" eaLnBrk="1" hangingPunct="1">
              <a:buClr>
                <a:schemeClr val="tx2"/>
              </a:buClr>
              <a:buSzPct val="130000"/>
              <a:buFont typeface="Wingdings" panose="05000000000000000000" pitchFamily="2" charset="2"/>
              <a:buChar char="ü"/>
            </a:pPr>
            <a:r>
              <a:rPr lang="es-ES" altLang="en-US" sz="2400">
                <a:solidFill>
                  <a:srgbClr val="1F497D"/>
                </a:solidFill>
                <a:cs typeface="Arial" panose="020B0604020202020204" pitchFamily="34" charset="0"/>
              </a:rPr>
              <a:t>Necesidad de soluciones creativas y flexibles</a:t>
            </a:r>
          </a:p>
          <a:p>
            <a:pPr lvl="1" eaLnBrk="1" hangingPunct="1">
              <a:buClr>
                <a:schemeClr val="tx2"/>
              </a:buClr>
              <a:buSzPct val="130000"/>
              <a:buFont typeface="Wingdings" panose="05000000000000000000" pitchFamily="2" charset="2"/>
              <a:buChar char="ü"/>
            </a:pPr>
            <a:r>
              <a:rPr lang="es-ES" altLang="en-US" sz="2400">
                <a:solidFill>
                  <a:srgbClr val="1F497D"/>
                </a:solidFill>
                <a:cs typeface="Arial" panose="020B0604020202020204" pitchFamily="34" charset="0"/>
              </a:rPr>
              <a:t>Necesidad de mirar hacia el futuro</a:t>
            </a:r>
          </a:p>
          <a:p>
            <a:pPr lvl="1" eaLnBrk="1" hangingPunct="1">
              <a:buClr>
                <a:schemeClr val="tx2"/>
              </a:buClr>
              <a:buSzPct val="130000"/>
              <a:buFont typeface="Wingdings" panose="05000000000000000000" pitchFamily="2" charset="2"/>
              <a:buChar char="ü"/>
            </a:pPr>
            <a:r>
              <a:rPr lang="es-ES" altLang="en-US" sz="2400">
                <a:solidFill>
                  <a:srgbClr val="1F497D"/>
                </a:solidFill>
                <a:cs typeface="Arial" panose="020B0604020202020204" pitchFamily="34" charset="0"/>
              </a:rPr>
              <a:t>Ahorrar costos </a:t>
            </a:r>
          </a:p>
          <a:p>
            <a:pPr lvl="1" eaLnBrk="1" hangingPunct="1">
              <a:buClr>
                <a:schemeClr val="tx2"/>
              </a:buClr>
              <a:buSzPct val="130000"/>
              <a:buFont typeface="Wingdings" panose="05000000000000000000" pitchFamily="2" charset="2"/>
              <a:buChar char="ü"/>
            </a:pPr>
            <a:r>
              <a:rPr lang="es-ES" altLang="en-US" sz="2400">
                <a:solidFill>
                  <a:srgbClr val="1F497D"/>
                </a:solidFill>
                <a:cs typeface="Arial" panose="020B0604020202020204" pitchFamily="34" charset="0"/>
              </a:rPr>
              <a:t>Permitir que las partes tomen las decisiones.</a:t>
            </a:r>
          </a:p>
          <a:p>
            <a:pPr lvl="1" eaLnBrk="1" hangingPunct="1">
              <a:buClr>
                <a:schemeClr val="tx2"/>
              </a:buClr>
              <a:buSzPct val="130000"/>
              <a:buFont typeface="Wingdings" panose="05000000000000000000" pitchFamily="2" charset="2"/>
              <a:buChar char="ü"/>
            </a:pPr>
            <a:r>
              <a:rPr lang="es-ES" altLang="en-US" sz="2400">
                <a:solidFill>
                  <a:srgbClr val="1F497D"/>
                </a:solidFill>
                <a:cs typeface="Arial" panose="020B0604020202020204" pitchFamily="34" charset="0"/>
              </a:rPr>
              <a:t>Para preservar las buenas relaciones.</a:t>
            </a:r>
          </a:p>
          <a:p>
            <a:pPr lvl="1" eaLnBrk="1" hangingPunct="1">
              <a:buClr>
                <a:schemeClr val="tx2"/>
              </a:buClr>
              <a:buSzPct val="130000"/>
              <a:buFont typeface="Wingdings" panose="05000000000000000000" pitchFamily="2" charset="2"/>
              <a:buChar char="ü"/>
            </a:pPr>
            <a:r>
              <a:rPr lang="es-ES" altLang="en-US" sz="2400">
                <a:solidFill>
                  <a:srgbClr val="1F497D"/>
                </a:solidFill>
                <a:cs typeface="Arial" panose="020B0604020202020204" pitchFamily="34" charset="0"/>
              </a:rPr>
              <a:t>Necesidad de privacidad</a:t>
            </a:r>
            <a:endParaRPr lang="en-US" altLang="en-US" sz="2400">
              <a:solidFill>
                <a:srgbClr val="1F497D"/>
              </a:solidFill>
              <a:cs typeface="Arial" panose="020B0604020202020204" pitchFamily="34" charset="0"/>
            </a:endParaRPr>
          </a:p>
        </p:txBody>
      </p:sp>
      <p:sp>
        <p:nvSpPr>
          <p:cNvPr id="5" name="Rectangle 2">
            <a:extLst>
              <a:ext uri="{FF2B5EF4-FFF2-40B4-BE49-F238E27FC236}">
                <a16:creationId xmlns:a16="http://schemas.microsoft.com/office/drawing/2014/main" id="{8423A7EE-48EA-A4BD-178F-03ED51307E29}"/>
              </a:ext>
            </a:extLst>
          </p:cNvPr>
          <p:cNvSpPr txBox="1">
            <a:spLocks noChangeArrowheads="1"/>
          </p:cNvSpPr>
          <p:nvPr/>
        </p:nvSpPr>
        <p:spPr>
          <a:xfrm>
            <a:off x="762000" y="762000"/>
            <a:ext cx="8001000" cy="838200"/>
          </a:xfrm>
          <a:prstGeom prst="rect">
            <a:avLst/>
          </a:prstGeom>
        </p:spPr>
        <p:txBody>
          <a:bodyPr>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419" sz="4800" dirty="0"/>
              <a:t>Cuándo solicitar la mediación</a:t>
            </a: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5BF118D2-16BA-8B93-06AB-06E96B6A5636}"/>
              </a:ext>
            </a:extLst>
          </p:cNvPr>
          <p:cNvSpPr>
            <a:spLocks noGrp="1"/>
          </p:cNvSpPr>
          <p:nvPr>
            <p:ph type="body" idx="1"/>
          </p:nvPr>
        </p:nvSpPr>
        <p:spPr>
          <a:xfrm>
            <a:off x="457200" y="1905000"/>
            <a:ext cx="4343400" cy="3200400"/>
          </a:xfrm>
        </p:spPr>
        <p:txBody>
          <a:bodyPr/>
          <a:lstStyle/>
          <a:p>
            <a:pPr eaLnBrk="1" hangingPunct="1">
              <a:buFont typeface="Wingdings" panose="05000000000000000000" pitchFamily="2" charset="2"/>
              <a:buNone/>
            </a:pPr>
            <a:r>
              <a:rPr lang="en-US" altLang="en-US">
                <a:ea typeface="ＭＳ Ｐゴシック" panose="020B0600070205080204" pitchFamily="34" charset="-128"/>
              </a:rPr>
              <a:t>  </a:t>
            </a:r>
          </a:p>
        </p:txBody>
      </p:sp>
      <p:sp>
        <p:nvSpPr>
          <p:cNvPr id="36867" name="Rectangle 7">
            <a:extLst>
              <a:ext uri="{FF2B5EF4-FFF2-40B4-BE49-F238E27FC236}">
                <a16:creationId xmlns:a16="http://schemas.microsoft.com/office/drawing/2014/main" id="{89B4BCFF-C9EF-6536-B83E-C837EFC7C86B}"/>
              </a:ext>
            </a:extLst>
          </p:cNvPr>
          <p:cNvSpPr>
            <a:spLocks noChangeArrowheads="1"/>
          </p:cNvSpPr>
          <p:nvPr/>
        </p:nvSpPr>
        <p:spPr bwMode="auto">
          <a:xfrm>
            <a:off x="381000" y="2132013"/>
            <a:ext cx="4705350" cy="3540125"/>
          </a:xfrm>
          <a:prstGeom prst="rect">
            <a:avLst/>
          </a:prstGeom>
          <a:noFill/>
          <a:ln>
            <a:noFill/>
          </a:ln>
        </p:spPr>
        <p:txBody>
          <a:bodyPr>
            <a:spAutoFit/>
          </a:bodyPr>
          <a:lstStyle>
            <a:lvl1pPr marL="457200" indent="-457200">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a:spcBef>
                <a:spcPct val="0"/>
              </a:spcBef>
              <a:buClrTx/>
              <a:defRPr/>
            </a:pPr>
            <a:r>
              <a:rPr lang="es-ES" altLang="en-US" sz="2800" dirty="0">
                <a:solidFill>
                  <a:srgbClr val="1F497D"/>
                </a:solidFill>
                <a:latin typeface="Arial" panose="020B0604020202020204" pitchFamily="34" charset="0"/>
              </a:rPr>
              <a:t>Solicitud conjunta o individual</a:t>
            </a:r>
          </a:p>
          <a:p>
            <a:pPr>
              <a:spcBef>
                <a:spcPct val="0"/>
              </a:spcBef>
              <a:buClrTx/>
              <a:defRPr/>
            </a:pPr>
            <a:endParaRPr lang="es-ES" altLang="en-US" sz="2800" dirty="0">
              <a:solidFill>
                <a:srgbClr val="1F497D"/>
              </a:solidFill>
              <a:latin typeface="Arial" panose="020B0604020202020204" pitchFamily="34" charset="0"/>
            </a:endParaRPr>
          </a:p>
          <a:p>
            <a:pPr>
              <a:spcBef>
                <a:spcPct val="0"/>
              </a:spcBef>
              <a:buClrTx/>
              <a:defRPr/>
            </a:pPr>
            <a:r>
              <a:rPr lang="es-ES" altLang="en-US" sz="2800" dirty="0">
                <a:solidFill>
                  <a:srgbClr val="1F497D"/>
                </a:solidFill>
                <a:latin typeface="Arial" panose="020B0604020202020204" pitchFamily="34" charset="0"/>
              </a:rPr>
              <a:t>Descripción de la disputa</a:t>
            </a:r>
          </a:p>
          <a:p>
            <a:pPr marL="0" indent="0">
              <a:spcBef>
                <a:spcPct val="0"/>
              </a:spcBef>
              <a:buClrTx/>
              <a:buFont typeface="Arial" panose="020B0604020202020204" pitchFamily="34" charset="0"/>
              <a:buNone/>
              <a:defRPr/>
            </a:pPr>
            <a:endParaRPr lang="es-ES" altLang="en-US" sz="2800" dirty="0">
              <a:solidFill>
                <a:srgbClr val="1F497D"/>
              </a:solidFill>
              <a:latin typeface="Arial" panose="020B0604020202020204" pitchFamily="34" charset="0"/>
            </a:endParaRPr>
          </a:p>
          <a:p>
            <a:pPr>
              <a:spcBef>
                <a:spcPct val="0"/>
              </a:spcBef>
              <a:buClrTx/>
              <a:defRPr/>
            </a:pPr>
            <a:r>
              <a:rPr lang="es-ES" altLang="en-US" sz="2800" dirty="0">
                <a:solidFill>
                  <a:srgbClr val="1F497D"/>
                </a:solidFill>
                <a:latin typeface="Arial" panose="020B0604020202020204" pitchFamily="34" charset="0"/>
              </a:rPr>
              <a:t>Firmar/fax/correo</a:t>
            </a:r>
          </a:p>
          <a:p>
            <a:pPr>
              <a:spcBef>
                <a:spcPct val="0"/>
              </a:spcBef>
              <a:buClrTx/>
              <a:defRPr/>
            </a:pPr>
            <a:endParaRPr lang="es-ES" altLang="en-US" sz="2800" dirty="0">
              <a:solidFill>
                <a:srgbClr val="1F497D"/>
              </a:solidFill>
              <a:latin typeface="Arial" panose="020B0604020202020204" pitchFamily="34" charset="0"/>
            </a:endParaRPr>
          </a:p>
          <a:p>
            <a:pPr>
              <a:spcBef>
                <a:spcPct val="0"/>
              </a:spcBef>
              <a:buClrTx/>
              <a:defRPr/>
            </a:pPr>
            <a:r>
              <a:rPr lang="es-ES" altLang="en-US" sz="2800" dirty="0">
                <a:solidFill>
                  <a:srgbClr val="1F497D"/>
                </a:solidFill>
                <a:latin typeface="Arial" panose="020B0604020202020204" pitchFamily="34" charset="0"/>
              </a:rPr>
              <a:t>Planificación</a:t>
            </a:r>
            <a:endParaRPr lang="en-US" altLang="en-US" sz="2800" dirty="0">
              <a:solidFill>
                <a:srgbClr val="1F497D"/>
              </a:solidFill>
              <a:latin typeface="Arial" panose="020B0604020202020204" pitchFamily="34" charset="0"/>
            </a:endParaRPr>
          </a:p>
        </p:txBody>
      </p:sp>
      <p:sp>
        <p:nvSpPr>
          <p:cNvPr id="8" name="Rectangle 2">
            <a:extLst>
              <a:ext uri="{FF2B5EF4-FFF2-40B4-BE49-F238E27FC236}">
                <a16:creationId xmlns:a16="http://schemas.microsoft.com/office/drawing/2014/main" id="{2099F2BF-99E4-1E60-C4F9-766D8CE7B8AB}"/>
              </a:ext>
            </a:extLst>
          </p:cNvPr>
          <p:cNvSpPr>
            <a:spLocks noGrp="1" noChangeArrowheads="1"/>
          </p:cNvSpPr>
          <p:nvPr>
            <p:ph type="title"/>
          </p:nvPr>
        </p:nvSpPr>
        <p:spPr>
          <a:xfrm>
            <a:off x="838200" y="381000"/>
            <a:ext cx="7467600" cy="1219200"/>
          </a:xfrm>
        </p:spPr>
        <p:txBody>
          <a:bodyPr>
            <a:normAutofit fontScale="90000"/>
          </a:bodyPr>
          <a:lstStyle/>
          <a:p>
            <a:pPr eaLnBrk="1" hangingPunct="1">
              <a:defRPr/>
            </a:pPr>
            <a:r>
              <a:rPr lang="es-ES" altLang="en-US" sz="4400" dirty="0">
                <a:ea typeface="ＭＳ Ｐゴシック" pitchFamily="34" charset="-128"/>
              </a:rPr>
              <a:t>Solicitud y programación de mediación</a:t>
            </a:r>
            <a:endParaRPr lang="en-US" altLang="en-US" sz="4400" dirty="0">
              <a:ea typeface="ＭＳ Ｐゴシック" pitchFamily="34" charset="-128"/>
            </a:endParaRPr>
          </a:p>
        </p:txBody>
      </p:sp>
      <p:pic>
        <p:nvPicPr>
          <p:cNvPr id="36869" name="Picture 8">
            <a:extLst>
              <a:ext uri="{FF2B5EF4-FFF2-40B4-BE49-F238E27FC236}">
                <a16:creationId xmlns:a16="http://schemas.microsoft.com/office/drawing/2014/main" id="{5BFF6F5F-D7C4-C83D-B1C0-39FF3E3A4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1239838"/>
            <a:ext cx="3271838" cy="4529137"/>
          </a:xfrm>
          <a:prstGeom prst="rect">
            <a:avLst/>
          </a:prstGeom>
          <a:solidFill>
            <a:srgbClr val="0070C0"/>
          </a:solidFill>
          <a:ln w="76200">
            <a:solidFill>
              <a:srgbClr val="0070C0"/>
            </a:solidFill>
            <a:miter lim="800000"/>
            <a:headEnd/>
            <a:tailEnd/>
          </a:ln>
        </p:spPr>
      </p:pic>
      <p:pic>
        <p:nvPicPr>
          <p:cNvPr id="36870" name="Picture 1">
            <a:extLst>
              <a:ext uri="{FF2B5EF4-FFF2-40B4-BE49-F238E27FC236}">
                <a16:creationId xmlns:a16="http://schemas.microsoft.com/office/drawing/2014/main" id="{D1C5C240-9A40-C14C-3B68-FF3A225A30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1306513"/>
            <a:ext cx="321945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88BE2AE-74A8-8B9C-A5A3-99FAB5372D8D}"/>
              </a:ext>
            </a:extLst>
          </p:cNvPr>
          <p:cNvSpPr>
            <a:spLocks noGrp="1"/>
          </p:cNvSpPr>
          <p:nvPr>
            <p:ph type="title"/>
          </p:nvPr>
        </p:nvSpPr>
        <p:spPr>
          <a:xfrm>
            <a:off x="762000" y="381000"/>
            <a:ext cx="7620000" cy="914400"/>
          </a:xfrm>
        </p:spPr>
        <p:txBody>
          <a:bodyPr/>
          <a:lstStyle/>
          <a:p>
            <a:r>
              <a:rPr lang="es-ES_tradnl" altLang="en-US" sz="4400">
                <a:ea typeface="ＭＳ Ｐゴシック" panose="020B0600070205080204" pitchFamily="34" charset="-128"/>
              </a:rPr>
              <a:t>Participantes de la mediación</a:t>
            </a:r>
          </a:p>
        </p:txBody>
      </p:sp>
      <p:sp>
        <p:nvSpPr>
          <p:cNvPr id="38915" name="Content Placeholder 2">
            <a:extLst>
              <a:ext uri="{FF2B5EF4-FFF2-40B4-BE49-F238E27FC236}">
                <a16:creationId xmlns:a16="http://schemas.microsoft.com/office/drawing/2014/main" id="{35D8758D-7202-2B8A-2074-52F9E127717E}"/>
              </a:ext>
            </a:extLst>
          </p:cNvPr>
          <p:cNvSpPr>
            <a:spLocks noGrp="1"/>
          </p:cNvSpPr>
          <p:nvPr>
            <p:ph idx="1"/>
          </p:nvPr>
        </p:nvSpPr>
        <p:spPr>
          <a:xfrm>
            <a:off x="762000" y="1447800"/>
            <a:ext cx="7543800" cy="2133600"/>
          </a:xfrm>
        </p:spPr>
        <p:txBody>
          <a:bodyPr/>
          <a:lstStyle/>
          <a:p>
            <a:r>
              <a:rPr lang="es-ES" altLang="en-US">
                <a:solidFill>
                  <a:srgbClr val="1F497D"/>
                </a:solidFill>
                <a:latin typeface="Arial" panose="020B0604020202020204" pitchFamily="34" charset="0"/>
                <a:ea typeface="ＭＳ Ｐゴシック" panose="020B0600070205080204" pitchFamily="34" charset="-128"/>
              </a:rPr>
              <a:t>Los padres o el estudiante adulto competente</a:t>
            </a:r>
          </a:p>
          <a:p>
            <a:r>
              <a:rPr lang="es-ES" altLang="en-US">
                <a:solidFill>
                  <a:srgbClr val="1F497D"/>
                </a:solidFill>
                <a:latin typeface="Arial" panose="020B0604020202020204" pitchFamily="34" charset="0"/>
                <a:ea typeface="ＭＳ Ｐゴシック" panose="020B0600070205080204" pitchFamily="34" charset="-128"/>
              </a:rPr>
              <a:t>2 representantes escolares (puede incluir un abogado como uno de los representantes)</a:t>
            </a:r>
          </a:p>
          <a:p>
            <a:r>
              <a:rPr lang="es-ES" altLang="en-US">
                <a:solidFill>
                  <a:srgbClr val="1F497D"/>
                </a:solidFill>
                <a:latin typeface="Arial" panose="020B0604020202020204" pitchFamily="34" charset="0"/>
                <a:ea typeface="ＭＳ Ｐゴシック" panose="020B0600070205080204" pitchFamily="34" charset="-128"/>
              </a:rPr>
              <a:t>Las partes deben ponerse de acuerdo sobre cualquier otro participante que pueda asistir</a:t>
            </a:r>
            <a:endParaRPr lang="en-US" altLang="en-US">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1185849C-FD7A-6C5A-99B9-27F400DC93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4B7BD46-ACF0-469A-AFF4-A042784CD212}" type="slidenum">
              <a:rPr lang="en-US" altLang="en-US" smtClean="0">
                <a:solidFill>
                  <a:srgbClr val="262626"/>
                </a:solidFill>
                <a:latin typeface="Impact" panose="020B0806030902050204" pitchFamily="34" charset="0"/>
              </a:rPr>
              <a:pPr>
                <a:spcBef>
                  <a:spcPct val="0"/>
                </a:spcBef>
                <a:buClrTx/>
                <a:buFontTx/>
                <a:buNone/>
              </a:pPr>
              <a:t>15</a:t>
            </a:fld>
            <a:endParaRPr lang="en-US" altLang="en-US">
              <a:solidFill>
                <a:srgbClr val="262626"/>
              </a:solidFill>
              <a:latin typeface="Impact" panose="020B0806030902050204" pitchFamily="34" charset="0"/>
            </a:endParaRPr>
          </a:p>
        </p:txBody>
      </p:sp>
      <p:pic>
        <p:nvPicPr>
          <p:cNvPr id="38917" name="Picture 6">
            <a:extLst>
              <a:ext uri="{FF2B5EF4-FFF2-40B4-BE49-F238E27FC236}">
                <a16:creationId xmlns:a16="http://schemas.microsoft.com/office/drawing/2014/main" id="{6CE46A6E-F4B2-F2E0-3660-978ABE525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648075"/>
            <a:ext cx="37338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34682B0-2028-C366-1B33-2443D8A955FC}"/>
              </a:ext>
            </a:extLst>
          </p:cNvPr>
          <p:cNvSpPr>
            <a:spLocks noGrp="1"/>
          </p:cNvSpPr>
          <p:nvPr>
            <p:ph type="title"/>
          </p:nvPr>
        </p:nvSpPr>
        <p:spPr>
          <a:xfrm>
            <a:off x="762000" y="304800"/>
            <a:ext cx="6781800" cy="762000"/>
          </a:xfrm>
        </p:spPr>
        <p:txBody>
          <a:bodyPr/>
          <a:lstStyle/>
          <a:p>
            <a:r>
              <a:rPr lang="es-ES_tradnl" altLang="en-US" sz="4400">
                <a:ea typeface="ＭＳ Ｐゴシック" panose="020B0600070205080204" pitchFamily="34" charset="-128"/>
              </a:rPr>
              <a:t>Rol del mediador</a:t>
            </a:r>
          </a:p>
        </p:txBody>
      </p:sp>
      <p:sp>
        <p:nvSpPr>
          <p:cNvPr id="40963" name="Content Placeholder 2">
            <a:extLst>
              <a:ext uri="{FF2B5EF4-FFF2-40B4-BE49-F238E27FC236}">
                <a16:creationId xmlns:a16="http://schemas.microsoft.com/office/drawing/2014/main" id="{67A5CD6F-FF32-D9FD-7FFB-81AF05689176}"/>
              </a:ext>
            </a:extLst>
          </p:cNvPr>
          <p:cNvSpPr>
            <a:spLocks noGrp="1"/>
          </p:cNvSpPr>
          <p:nvPr>
            <p:ph idx="1"/>
          </p:nvPr>
        </p:nvSpPr>
        <p:spPr>
          <a:xfrm>
            <a:off x="762000" y="1676400"/>
            <a:ext cx="8153400" cy="4468813"/>
          </a:xfrm>
        </p:spPr>
        <p:txBody>
          <a:bodyPr/>
          <a:lstStyle/>
          <a:p>
            <a:r>
              <a:rPr lang="es-ES" altLang="en-US" sz="2600">
                <a:latin typeface="Arial" panose="020B0604020202020204" pitchFamily="34" charset="0"/>
                <a:ea typeface="ＭＳ Ｐゴシック" panose="020B0600070205080204" pitchFamily="34" charset="-128"/>
              </a:rPr>
              <a:t>Programar la mediación</a:t>
            </a:r>
          </a:p>
          <a:p>
            <a:r>
              <a:rPr lang="es-ES" altLang="en-US" sz="2600">
                <a:latin typeface="Arial" panose="020B0604020202020204" pitchFamily="34" charset="0"/>
                <a:ea typeface="ＭＳ Ｐゴシック" panose="020B0600070205080204" pitchFamily="34" charset="-128"/>
              </a:rPr>
              <a:t>Ayuda a la escuela y al distrito a decidir quién participará</a:t>
            </a:r>
          </a:p>
          <a:p>
            <a:r>
              <a:rPr lang="es-ES" altLang="en-US" sz="2600">
                <a:latin typeface="Arial" panose="020B0604020202020204" pitchFamily="34" charset="0"/>
                <a:ea typeface="ＭＳ Ｐゴシック" panose="020B0600070205080204" pitchFamily="34" charset="-128"/>
              </a:rPr>
              <a:t>Ayuda a los participantes a comprender cómo funciona la mediación.</a:t>
            </a:r>
          </a:p>
          <a:p>
            <a:r>
              <a:rPr lang="es-ES" altLang="en-US" sz="2600">
                <a:latin typeface="Arial" panose="020B0604020202020204" pitchFamily="34" charset="0"/>
                <a:ea typeface="ＭＳ Ｐゴシック" panose="020B0600070205080204" pitchFamily="34" charset="-128"/>
              </a:rPr>
              <a:t>Facilita y estructura la discusión entre los participantes.</a:t>
            </a:r>
          </a:p>
          <a:p>
            <a:r>
              <a:rPr lang="es-ES" altLang="en-US" sz="2600">
                <a:latin typeface="Arial" panose="020B0604020202020204" pitchFamily="34" charset="0"/>
                <a:ea typeface="ＭＳ Ｐゴシック" panose="020B0600070205080204" pitchFamily="34" charset="-128"/>
              </a:rPr>
              <a:t>No es un tomador de decisiones</a:t>
            </a:r>
          </a:p>
          <a:p>
            <a:r>
              <a:rPr lang="es-ES" altLang="en-US" sz="2600">
                <a:latin typeface="Arial" panose="020B0604020202020204" pitchFamily="34" charset="0"/>
                <a:ea typeface="ＭＳ Ｐゴシック" panose="020B0600070205080204" pitchFamily="34" charset="-128"/>
              </a:rPr>
              <a:t>Sin asesoramiento legal</a:t>
            </a:r>
          </a:p>
          <a:p>
            <a:r>
              <a:rPr lang="es-ES" altLang="en-US" sz="2600">
                <a:latin typeface="Arial" panose="020B0604020202020204" pitchFamily="34" charset="0"/>
                <a:ea typeface="ＭＳ Ｐゴシック" panose="020B0600070205080204" pitchFamily="34" charset="-128"/>
              </a:rPr>
              <a:t>Ayudar a las partes a llegar a un acuerdo</a:t>
            </a:r>
            <a:endParaRPr lang="en-US" altLang="en-US">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F7C609DE-64C6-5AE0-EA25-C190D26322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BC24687C-B2DC-4785-8CA8-57AF876D70E7}" type="slidenum">
              <a:rPr lang="en-US" altLang="en-US" smtClean="0">
                <a:solidFill>
                  <a:srgbClr val="262626"/>
                </a:solidFill>
                <a:latin typeface="Impact" panose="020B0806030902050204" pitchFamily="34" charset="0"/>
              </a:rPr>
              <a:pPr>
                <a:spcBef>
                  <a:spcPct val="0"/>
                </a:spcBef>
                <a:buClrTx/>
                <a:buFontTx/>
                <a:buNone/>
              </a:pPr>
              <a:t>16</a:t>
            </a:fld>
            <a:endParaRPr lang="en-US" altLang="en-US">
              <a:solidFill>
                <a:srgbClr val="262626"/>
              </a:solidFill>
              <a:latin typeface="Impact" panose="020B0806030902050204" pitchFamily="34" charset="0"/>
            </a:endParaRPr>
          </a:p>
        </p:txBody>
      </p:sp>
      <p:pic>
        <p:nvPicPr>
          <p:cNvPr id="40965" name="Picture 1">
            <a:extLst>
              <a:ext uri="{FF2B5EF4-FFF2-40B4-BE49-F238E27FC236}">
                <a16:creationId xmlns:a16="http://schemas.microsoft.com/office/drawing/2014/main" id="{C63A07C9-FE05-47B9-E86E-3ADBD80020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65125"/>
            <a:ext cx="2667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ACFFD2F-E148-8C4F-B796-E579CD91C08D}"/>
              </a:ext>
            </a:extLst>
          </p:cNvPr>
          <p:cNvSpPr>
            <a:spLocks noGrp="1"/>
          </p:cNvSpPr>
          <p:nvPr>
            <p:ph/>
          </p:nvPr>
        </p:nvSpPr>
        <p:spPr>
          <a:xfrm>
            <a:off x="381000" y="1371600"/>
            <a:ext cx="8534400" cy="4716463"/>
          </a:xfrm>
        </p:spPr>
        <p:txBody>
          <a:bodyPr wrap="none"/>
          <a:lstStyle/>
          <a:p>
            <a:pPr>
              <a:defRPr/>
            </a:pPr>
            <a:r>
              <a:rPr lang="es-ES" altLang="en-US" dirty="0">
                <a:latin typeface="Arial" panose="020B0604020202020204" pitchFamily="34" charset="0"/>
                <a:ea typeface="ＭＳ Ｐゴシック" panose="020B0600070205080204" pitchFamily="34" charset="-128"/>
              </a:rPr>
              <a:t>El proceso de mediación es informal</a:t>
            </a:r>
          </a:p>
          <a:p>
            <a:pPr>
              <a:defRPr/>
            </a:pPr>
            <a:r>
              <a:rPr lang="es-ES" altLang="en-US" dirty="0">
                <a:latin typeface="Arial" panose="020B0604020202020204" pitchFamily="34" charset="0"/>
                <a:ea typeface="ＭＳ Ｐゴシック" panose="020B0600070205080204" pitchFamily="34" charset="-128"/>
              </a:rPr>
              <a:t>Todos los participantes a menudo en la misma habitación, </a:t>
            </a:r>
          </a:p>
          <a:p>
            <a:pPr marL="0" indent="0">
              <a:buFont typeface="Arial" panose="020B0604020202020204" pitchFamily="34" charset="0"/>
              <a:buNone/>
              <a:defRPr/>
            </a:pPr>
            <a:r>
              <a:rPr lang="es-ES" altLang="en-US" dirty="0">
                <a:latin typeface="Arial" panose="020B0604020202020204" pitchFamily="34" charset="0"/>
                <a:ea typeface="ＭＳ Ｐゴシック" panose="020B0600070205080204" pitchFamily="34" charset="-128"/>
              </a:rPr>
              <a:t>    pero pueden tener sesiones separadas</a:t>
            </a:r>
          </a:p>
          <a:p>
            <a:pPr>
              <a:defRPr/>
            </a:pPr>
            <a:r>
              <a:rPr lang="es-ES" altLang="en-US" dirty="0">
                <a:latin typeface="Arial" panose="020B0604020202020204" pitchFamily="34" charset="0"/>
                <a:ea typeface="ＭＳ Ｐゴシック" panose="020B0600070205080204" pitchFamily="34" charset="-128"/>
              </a:rPr>
              <a:t>El mediador explica y todos firman el Acuerdo para mediar</a:t>
            </a:r>
          </a:p>
          <a:p>
            <a:pPr>
              <a:defRPr/>
            </a:pPr>
            <a:r>
              <a:rPr lang="es-ES" altLang="en-US" dirty="0">
                <a:latin typeface="Arial" panose="020B0604020202020204" pitchFamily="34" charset="0"/>
                <a:ea typeface="ＭＳ Ｐゴシック" panose="020B0600070205080204" pitchFamily="34" charset="-128"/>
              </a:rPr>
              <a:t>Se explica el proceso de mediación y el papel del mediador</a:t>
            </a:r>
          </a:p>
          <a:p>
            <a:pPr>
              <a:defRPr/>
            </a:pPr>
            <a:r>
              <a:rPr lang="es-ES" altLang="en-US" dirty="0">
                <a:latin typeface="Arial" panose="020B0604020202020204" pitchFamily="34" charset="0"/>
                <a:ea typeface="ＭＳ Ｐゴシック" panose="020B0600070205080204" pitchFamily="34" charset="-128"/>
              </a:rPr>
              <a:t>Los participantes explican por qué están allí y lo positivo, </a:t>
            </a:r>
          </a:p>
          <a:p>
            <a:pPr marL="0" indent="0">
              <a:buFont typeface="Arial" panose="020B0604020202020204" pitchFamily="34" charset="0"/>
              <a:buNone/>
              <a:defRPr/>
            </a:pPr>
            <a:r>
              <a:rPr lang="es-ES" altLang="en-US" dirty="0">
                <a:latin typeface="Arial" panose="020B0604020202020204" pitchFamily="34" charset="0"/>
                <a:ea typeface="ＭＳ Ｐゴシック" panose="020B0600070205080204" pitchFamily="34" charset="-128"/>
              </a:rPr>
              <a:t>   los resultados que les gustaría resolver su disputa.</a:t>
            </a:r>
          </a:p>
          <a:p>
            <a:pPr>
              <a:defRPr/>
            </a:pPr>
            <a:r>
              <a:rPr lang="es-ES" altLang="en-US" dirty="0">
                <a:latin typeface="Arial" panose="020B0604020202020204" pitchFamily="34" charset="0"/>
                <a:ea typeface="ＭＳ Ｐゴシック" panose="020B0600070205080204" pitchFamily="34" charset="-128"/>
              </a:rPr>
              <a:t>El mediador puede hacer preguntas para aclarar, </a:t>
            </a:r>
          </a:p>
          <a:p>
            <a:pPr marL="0" indent="0">
              <a:buFont typeface="Arial" panose="020B0604020202020204" pitchFamily="34" charset="0"/>
              <a:buNone/>
              <a:defRPr/>
            </a:pPr>
            <a:r>
              <a:rPr lang="es-ES" altLang="en-US" dirty="0">
                <a:latin typeface="Arial" panose="020B0604020202020204" pitchFamily="34" charset="0"/>
                <a:ea typeface="ＭＳ Ｐゴシック" panose="020B0600070205080204" pitchFamily="34" charset="-128"/>
              </a:rPr>
              <a:t>   intercambiar ideas, o crear opciones.</a:t>
            </a:r>
          </a:p>
          <a:p>
            <a:pPr>
              <a:defRPr/>
            </a:pPr>
            <a:r>
              <a:rPr lang="es-ES" altLang="en-US" dirty="0">
                <a:latin typeface="Arial" panose="020B0604020202020204" pitchFamily="34" charset="0"/>
                <a:ea typeface="ＭＳ Ｐゴシック" panose="020B0600070205080204" pitchFamily="34" charset="-128"/>
              </a:rPr>
              <a:t>Sin audio, video o registro escrito de la sesión.</a:t>
            </a:r>
            <a:endParaRPr lang="en-US" altLang="en-US" dirty="0">
              <a:latin typeface="Arial" panose="020B0604020202020204" pitchFamily="34" charset="0"/>
              <a:ea typeface="ＭＳ Ｐゴシック" panose="020B0600070205080204" pitchFamily="34" charset="-128"/>
            </a:endParaRPr>
          </a:p>
        </p:txBody>
      </p:sp>
      <p:sp>
        <p:nvSpPr>
          <p:cNvPr id="43011" name="Rectangle 1">
            <a:extLst>
              <a:ext uri="{FF2B5EF4-FFF2-40B4-BE49-F238E27FC236}">
                <a16:creationId xmlns:a16="http://schemas.microsoft.com/office/drawing/2014/main" id="{6FBFB00A-C0EB-6FBE-116C-9676B606726F}"/>
              </a:ext>
            </a:extLst>
          </p:cNvPr>
          <p:cNvSpPr>
            <a:spLocks noChangeArrowheads="1"/>
          </p:cNvSpPr>
          <p:nvPr/>
        </p:nvSpPr>
        <p:spPr bwMode="auto">
          <a:xfrm>
            <a:off x="762000" y="381000"/>
            <a:ext cx="7696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s-ES" altLang="en-US" sz="4400">
                <a:solidFill>
                  <a:srgbClr val="000000"/>
                </a:solidFill>
                <a:latin typeface="Impact" panose="020B0806030902050204" pitchFamily="34" charset="0"/>
              </a:rPr>
              <a:t>¿Qué hacemos en la mediación?</a:t>
            </a:r>
            <a:endParaRPr lang="en-US" altLang="en-US" sz="4400">
              <a:solidFill>
                <a:schemeClr val="tx1"/>
              </a:solidFill>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D2D33E61-E19F-511F-6E0B-5CCE552A1B8E}"/>
              </a:ext>
            </a:extLst>
          </p:cNvPr>
          <p:cNvSpPr>
            <a:spLocks noGrp="1" noChangeArrowheads="1"/>
          </p:cNvSpPr>
          <p:nvPr>
            <p:ph type="title"/>
          </p:nvPr>
        </p:nvSpPr>
        <p:spPr>
          <a:xfrm flipH="1">
            <a:off x="762000" y="457200"/>
            <a:ext cx="6248400" cy="609600"/>
          </a:xfrm>
        </p:spPr>
        <p:txBody>
          <a:bodyPr>
            <a:normAutofit fontScale="90000"/>
          </a:bodyPr>
          <a:lstStyle/>
          <a:p>
            <a:pPr eaLnBrk="1" hangingPunct="1">
              <a:defRPr/>
            </a:pPr>
            <a:br>
              <a:rPr lang="en-US" altLang="en-US" sz="3200" b="1" dirty="0">
                <a:effectLst>
                  <a:outerShdw blurRad="38100" dist="38100" dir="2700000" algn="tl">
                    <a:srgbClr val="C0C0C0"/>
                  </a:outerShdw>
                </a:effectLst>
                <a:latin typeface="Tahoma" pitchFamily="34" charset="0"/>
                <a:ea typeface="ＭＳ Ｐゴシック" pitchFamily="34" charset="-128"/>
              </a:rPr>
            </a:br>
            <a:r>
              <a:rPr lang="es-419" altLang="en-US" sz="4400" dirty="0">
                <a:ea typeface="ＭＳ Ｐゴシック" pitchFamily="34" charset="-128"/>
              </a:rPr>
              <a:t>Acuerdo de mediación</a:t>
            </a:r>
          </a:p>
        </p:txBody>
      </p:sp>
      <p:sp>
        <p:nvSpPr>
          <p:cNvPr id="45059" name="Rectangle 3">
            <a:extLst>
              <a:ext uri="{FF2B5EF4-FFF2-40B4-BE49-F238E27FC236}">
                <a16:creationId xmlns:a16="http://schemas.microsoft.com/office/drawing/2014/main" id="{D8796F6E-AC4E-AA20-811E-D09D1EFCE488}"/>
              </a:ext>
            </a:extLst>
          </p:cNvPr>
          <p:cNvSpPr>
            <a:spLocks noGrp="1"/>
          </p:cNvSpPr>
          <p:nvPr>
            <p:ph type="body" sz="half" idx="1"/>
          </p:nvPr>
        </p:nvSpPr>
        <p:spPr>
          <a:xfrm>
            <a:off x="457200" y="838200"/>
            <a:ext cx="8001000" cy="5791200"/>
          </a:xfrm>
        </p:spPr>
        <p:txBody>
          <a:bodyPr/>
          <a:lstStyle/>
          <a:p>
            <a:pPr marL="0" indent="0" eaLnBrk="1" hangingPunct="1">
              <a:buFont typeface="Arial" panose="020B0604020202020204" pitchFamily="34" charset="0"/>
              <a:buNone/>
            </a:pPr>
            <a:r>
              <a:rPr lang="es-ES" altLang="en-US" sz="2000">
                <a:latin typeface="Arial" panose="020B0604020202020204" pitchFamily="34" charset="0"/>
                <a:ea typeface="ＭＳ Ｐゴシック" panose="020B0600070205080204" pitchFamily="34" charset="-128"/>
              </a:rPr>
              <a:t>• Las partes trabajan juntas para escribir el Acuerdo de Mediación (detalles de cómo decidieron resolver su disputa)</a:t>
            </a:r>
          </a:p>
          <a:p>
            <a:pPr lvl="1" eaLnBrk="1" hangingPunct="1">
              <a:buFont typeface="Wingdings" panose="05000000000000000000" pitchFamily="2" charset="2"/>
              <a:buChar char="ü"/>
            </a:pPr>
            <a:r>
              <a:rPr lang="es-ES" altLang="en-US" sz="1800">
                <a:latin typeface="Arial" panose="020B0604020202020204" pitchFamily="34" charset="0"/>
                <a:ea typeface="ＭＳ Ｐゴシック" panose="020B0600070205080204" pitchFamily="34" charset="-128"/>
              </a:rPr>
              <a:t>Importante ser específico</a:t>
            </a:r>
          </a:p>
          <a:p>
            <a:pPr lvl="1" eaLnBrk="1" hangingPunct="1">
              <a:buFont typeface="Wingdings" panose="05000000000000000000" pitchFamily="2" charset="2"/>
              <a:buChar char="ü"/>
            </a:pPr>
            <a:r>
              <a:rPr lang="es-ES" altLang="en-US" sz="1800">
                <a:latin typeface="Arial" panose="020B0604020202020204" pitchFamily="34" charset="0"/>
                <a:ea typeface="ＭＳ Ｐゴシック" panose="020B0600070205080204" pitchFamily="34" charset="-128"/>
              </a:rPr>
              <a:t>Indicar si otros procesos pendientes (DPH, IDEA u OCR denuncia, litigio) se retiran como parte del Acuerdo.</a:t>
            </a:r>
          </a:p>
          <a:p>
            <a:pPr lvl="1" eaLnBrk="1" hangingPunct="1">
              <a:buFont typeface="Wingdings" panose="05000000000000000000" pitchFamily="2" charset="2"/>
              <a:buChar char="ü"/>
            </a:pPr>
            <a:r>
              <a:rPr lang="es-ES" altLang="en-US" sz="1800">
                <a:latin typeface="Arial" panose="020B0604020202020204" pitchFamily="34" charset="0"/>
                <a:ea typeface="ＭＳ Ｐゴシック" panose="020B0600070205080204" pitchFamily="34" charset="-128"/>
              </a:rPr>
              <a:t>Incluir una disposición para volver a la mediación si es necesario</a:t>
            </a:r>
          </a:p>
          <a:p>
            <a:pPr lvl="1" eaLnBrk="1" hangingPunct="1">
              <a:buFont typeface="Wingdings" panose="05000000000000000000" pitchFamily="2" charset="2"/>
              <a:buChar char="ü"/>
            </a:pPr>
            <a:r>
              <a:rPr lang="es-ES" altLang="en-US" sz="1800">
                <a:latin typeface="Arial" panose="020B0604020202020204" pitchFamily="34" charset="0"/>
                <a:ea typeface="ＭＳ Ｐゴシック" panose="020B0600070205080204" pitchFamily="34" charset="-128"/>
              </a:rPr>
              <a:t>Lenguaje obligatorio: todas las discusiones durante la mediación son confidenciales y no se pueden usar como evidencia en ninguna audiencia o procedimiento civil</a:t>
            </a:r>
          </a:p>
          <a:p>
            <a:pPr lvl="1" eaLnBrk="1" hangingPunct="1">
              <a:buFont typeface="Wingdings" panose="05000000000000000000" pitchFamily="2" charset="2"/>
              <a:buChar char="ü"/>
            </a:pPr>
            <a:r>
              <a:rPr lang="es-ES" altLang="en-US" sz="1800">
                <a:latin typeface="Arial" panose="020B0604020202020204" pitchFamily="34" charset="0"/>
                <a:ea typeface="ＭＳ Ｐゴシック" panose="020B0600070205080204" pitchFamily="34" charset="-128"/>
              </a:rPr>
              <a:t>Cómo los participantes planean compartir información</a:t>
            </a:r>
          </a:p>
          <a:p>
            <a:pPr marL="0" indent="0" eaLnBrk="1" hangingPunct="1">
              <a:buFont typeface="Arial" panose="020B0604020202020204" pitchFamily="34" charset="0"/>
              <a:buNone/>
            </a:pPr>
            <a:r>
              <a:rPr lang="es-ES" altLang="en-US" sz="2000">
                <a:latin typeface="Arial" panose="020B0604020202020204" pitchFamily="34" charset="0"/>
                <a:ea typeface="ＭＳ Ｐゴシック" panose="020B0600070205080204" pitchFamily="34" charset="-128"/>
              </a:rPr>
              <a:t>• El mediador puede redactar el acuerdo según las instrucciones o la redacción de las partes.</a:t>
            </a:r>
          </a:p>
          <a:p>
            <a:pPr marL="0" indent="0" eaLnBrk="1" hangingPunct="1">
              <a:buFont typeface="Arial" panose="020B0604020202020204" pitchFamily="34" charset="0"/>
              <a:buNone/>
            </a:pPr>
            <a:r>
              <a:rPr lang="es-ES" altLang="en-US" sz="2000">
                <a:latin typeface="Arial" panose="020B0604020202020204" pitchFamily="34" charset="0"/>
                <a:ea typeface="ＭＳ Ｐゴシック" panose="020B0600070205080204" pitchFamily="34" charset="-128"/>
              </a:rPr>
              <a:t>• Solo firman las partes (puede solicitar la revisión de un abogado primero, por cuenta propia)</a:t>
            </a:r>
          </a:p>
          <a:p>
            <a:pPr marL="0" indent="0" eaLnBrk="1" hangingPunct="1">
              <a:buFont typeface="Arial" panose="020B0604020202020204" pitchFamily="34" charset="0"/>
              <a:buNone/>
            </a:pPr>
            <a:r>
              <a:rPr lang="es-ES" altLang="en-US" sz="2000">
                <a:latin typeface="Arial" panose="020B0604020202020204" pitchFamily="34" charset="0"/>
                <a:ea typeface="ＭＳ Ｐゴシック" panose="020B0600070205080204" pitchFamily="34" charset="-128"/>
              </a:rPr>
              <a:t>• Copias del acuerdo...</a:t>
            </a:r>
            <a:endParaRPr lang="en-US" altLang="en-US" sz="2000">
              <a:latin typeface="Arial" panose="020B0604020202020204" pitchFamily="34" charset="0"/>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5B96FB55-FD8F-3657-3153-B49535F0408B}"/>
              </a:ext>
            </a:extLst>
          </p:cNvPr>
          <p:cNvSpPr>
            <a:spLocks noGrp="1"/>
          </p:cNvSpPr>
          <p:nvPr>
            <p:ph type="title"/>
          </p:nvPr>
        </p:nvSpPr>
        <p:spPr>
          <a:xfrm>
            <a:off x="576263" y="430213"/>
            <a:ext cx="8077200" cy="952500"/>
          </a:xfrm>
        </p:spPr>
        <p:txBody>
          <a:bodyPr/>
          <a:lstStyle/>
          <a:p>
            <a:pPr algn="ctr"/>
            <a:r>
              <a:rPr lang="es-ES_tradnl" altLang="en-US" sz="3200">
                <a:ea typeface="ＭＳ Ｐゴシック" panose="020B0600070205080204" pitchFamily="34" charset="-128"/>
              </a:rPr>
              <a:t>Encuestas de participantes - Mediación </a:t>
            </a:r>
            <a:br>
              <a:rPr lang="es-ES_tradnl" altLang="en-US" sz="3200">
                <a:ea typeface="ＭＳ Ｐゴシック" panose="020B0600070205080204" pitchFamily="34" charset="-128"/>
              </a:rPr>
            </a:br>
            <a:r>
              <a:rPr lang="es-ES_tradnl" altLang="en-US" sz="3200">
                <a:ea typeface="ＭＳ Ｐゴシック" panose="020B0600070205080204" pitchFamily="34" charset="-128"/>
              </a:rPr>
              <a:t>2000 – 21 </a:t>
            </a:r>
            <a:r>
              <a:rPr lang="es-ES_tradnl" altLang="en-US" sz="2500" b="1">
                <a:solidFill>
                  <a:srgbClr val="0070C0"/>
                </a:solidFill>
                <a:latin typeface="Arial" panose="020B0604020202020204" pitchFamily="34" charset="0"/>
                <a:ea typeface="ＭＳ Ｐゴシック" panose="020B0600070205080204" pitchFamily="34" charset="-128"/>
              </a:rPr>
              <a:t>(n=3,275</a:t>
            </a:r>
            <a:r>
              <a:rPr lang="es-ES_tradnl" altLang="en-US" sz="2500">
                <a:solidFill>
                  <a:srgbClr val="0070C0"/>
                </a:solidFill>
                <a:latin typeface="Arial" panose="020B0604020202020204" pitchFamily="34" charset="0"/>
                <a:ea typeface="ＭＳ Ｐゴシック" panose="020B0600070205080204" pitchFamily="34" charset="-128"/>
              </a:rPr>
              <a:t>)</a:t>
            </a:r>
            <a:endParaRPr lang="es-ES_tradnl" altLang="en-US" sz="2500">
              <a:ea typeface="ＭＳ Ｐゴシック" panose="020B0600070205080204" pitchFamily="34" charset="-128"/>
            </a:endParaRPr>
          </a:p>
        </p:txBody>
      </p:sp>
      <p:sp>
        <p:nvSpPr>
          <p:cNvPr id="47107" name="Text Placeholder 2">
            <a:extLst>
              <a:ext uri="{FF2B5EF4-FFF2-40B4-BE49-F238E27FC236}">
                <a16:creationId xmlns:a16="http://schemas.microsoft.com/office/drawing/2014/main" id="{C3532890-AD85-B1DD-7AE7-505E49C2F465}"/>
              </a:ext>
            </a:extLst>
          </p:cNvPr>
          <p:cNvSpPr>
            <a:spLocks noGrp="1"/>
          </p:cNvSpPr>
          <p:nvPr>
            <p:ph idx="1"/>
          </p:nvPr>
        </p:nvSpPr>
        <p:spPr>
          <a:xfrm>
            <a:off x="842963" y="1246188"/>
            <a:ext cx="7543800" cy="5181600"/>
          </a:xfrm>
        </p:spPr>
        <p:txBody>
          <a:bodyPr/>
          <a:lstStyle/>
          <a:p>
            <a:pPr>
              <a:buClr>
                <a:schemeClr val="tx1"/>
              </a:buClr>
            </a:pPr>
            <a:r>
              <a:rPr lang="es-ES" altLang="en-US">
                <a:solidFill>
                  <a:schemeClr val="tx1"/>
                </a:solidFill>
                <a:latin typeface="Arial" panose="020B0604020202020204" pitchFamily="34" charset="0"/>
                <a:ea typeface="ＭＳ Ｐゴシック" panose="020B0600070205080204" pitchFamily="34" charset="-128"/>
                <a:cs typeface="Arial" panose="020B0604020202020204" pitchFamily="34" charset="0"/>
              </a:rPr>
              <a:t>Satisfecho con el proceso de mediación</a:t>
            </a:r>
            <a:endParaRPr lang="en-US" altLang="en-US">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lvl="1">
              <a:buClr>
                <a:schemeClr val="tx1"/>
              </a:buClr>
              <a:buFont typeface="Courier New" panose="02070309020205020404" pitchFamily="49" charset="0"/>
              <a:buChar char="o"/>
            </a:pPr>
            <a:r>
              <a:rPr lang="en-US" altLang="en-US" sz="2000">
                <a:solidFill>
                  <a:srgbClr val="1F497D"/>
                </a:solidFill>
                <a:latin typeface="Arial" panose="020B0604020202020204" pitchFamily="34" charset="0"/>
                <a:ea typeface="ＭＳ Ｐゴシック" panose="020B0600070205080204" pitchFamily="34" charset="-128"/>
                <a:cs typeface="Arial" panose="020B0604020202020204" pitchFamily="34" charset="0"/>
              </a:rPr>
              <a:t>2000-21	90.6%	</a:t>
            </a:r>
            <a:endParaRPr lang="en-US" altLang="en-US" sz="1800">
              <a:solidFill>
                <a:srgbClr val="1F497D"/>
              </a:solidFill>
              <a:latin typeface="Arial" panose="020B0604020202020204" pitchFamily="34" charset="0"/>
              <a:ea typeface="ＭＳ Ｐゴシック" panose="020B0600070205080204" pitchFamily="34" charset="-128"/>
              <a:cs typeface="Arial" panose="020B0604020202020204" pitchFamily="34" charset="0"/>
            </a:endParaRPr>
          </a:p>
          <a:p>
            <a:pPr>
              <a:buClr>
                <a:schemeClr val="tx1"/>
              </a:buClr>
            </a:pPr>
            <a:r>
              <a:rPr lang="es-ES" altLang="en-US">
                <a:solidFill>
                  <a:schemeClr val="tx1"/>
                </a:solidFill>
                <a:latin typeface="Arial" panose="020B0604020202020204" pitchFamily="34" charset="0"/>
                <a:ea typeface="ＭＳ Ｐゴシック" panose="020B0600070205080204" pitchFamily="34" charset="-128"/>
                <a:cs typeface="Arial" panose="020B0604020202020204" pitchFamily="34" charset="0"/>
              </a:rPr>
              <a:t>Volvería a utilizar la mediación</a:t>
            </a:r>
            <a:endParaRPr lang="en-US" altLang="en-US">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lvl="1">
              <a:buClr>
                <a:schemeClr val="tx1"/>
              </a:buClr>
              <a:buFont typeface="Courier New" panose="02070309020205020404" pitchFamily="49" charset="0"/>
              <a:buChar char="o"/>
            </a:pPr>
            <a:r>
              <a:rPr lang="en-US" altLang="en-US" sz="2000">
                <a:solidFill>
                  <a:srgbClr val="1F497D"/>
                </a:solidFill>
                <a:latin typeface="Arial" panose="020B0604020202020204" pitchFamily="34" charset="0"/>
                <a:ea typeface="ＭＳ Ｐゴシック" panose="020B0600070205080204" pitchFamily="34" charset="-128"/>
                <a:cs typeface="Arial" panose="020B0604020202020204" pitchFamily="34" charset="0"/>
              </a:rPr>
              <a:t>2000-21    92.6%  	</a:t>
            </a:r>
            <a:endParaRPr lang="en-US" altLang="en-US" sz="1800">
              <a:solidFill>
                <a:srgbClr val="1F497D"/>
              </a:solidFill>
              <a:latin typeface="Arial" panose="020B0604020202020204" pitchFamily="34" charset="0"/>
              <a:ea typeface="ＭＳ Ｐゴシック" panose="020B0600070205080204" pitchFamily="34" charset="-128"/>
              <a:cs typeface="Arial" panose="020B0604020202020204" pitchFamily="34" charset="0"/>
            </a:endParaRPr>
          </a:p>
          <a:p>
            <a:pPr>
              <a:buClr>
                <a:schemeClr val="tx1"/>
              </a:buClr>
            </a:pPr>
            <a:r>
              <a:rPr lang="es-ES" altLang="en-US">
                <a:solidFill>
                  <a:schemeClr val="tx1"/>
                </a:solidFill>
                <a:latin typeface="Arial" panose="020B0604020202020204" pitchFamily="34" charset="0"/>
                <a:ea typeface="ＭＳ Ｐゴシック" panose="020B0600070205080204" pitchFamily="34" charset="-128"/>
                <a:cs typeface="Arial" panose="020B0604020202020204" pitchFamily="34" charset="0"/>
              </a:rPr>
              <a:t>Usaría el mismo mediador de nuevo</a:t>
            </a:r>
            <a:endParaRPr lang="en-US" altLang="en-US">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lvl="1">
              <a:buClr>
                <a:schemeClr val="tx1"/>
              </a:buClr>
              <a:buFont typeface="Courier New" panose="02070309020205020404" pitchFamily="49" charset="0"/>
              <a:buChar char="o"/>
            </a:pPr>
            <a:r>
              <a:rPr lang="en-US" altLang="en-US" sz="2000">
                <a:solidFill>
                  <a:srgbClr val="1F497D"/>
                </a:solidFill>
                <a:latin typeface="Arial" panose="020B0604020202020204" pitchFamily="34" charset="0"/>
                <a:ea typeface="ＭＳ Ｐゴシック" panose="020B0600070205080204" pitchFamily="34" charset="-128"/>
                <a:cs typeface="Arial" panose="020B0604020202020204" pitchFamily="34" charset="0"/>
              </a:rPr>
              <a:t>2000-21    90.9%   	</a:t>
            </a:r>
            <a:endParaRPr lang="en-US" altLang="en-US" sz="1800">
              <a:solidFill>
                <a:srgbClr val="1F497D"/>
              </a:solidFill>
              <a:latin typeface="Arial" panose="020B0604020202020204" pitchFamily="34" charset="0"/>
              <a:ea typeface="ＭＳ Ｐゴシック" panose="020B0600070205080204" pitchFamily="34" charset="-128"/>
              <a:cs typeface="Arial" panose="020B0604020202020204" pitchFamily="34" charset="0"/>
            </a:endParaRPr>
          </a:p>
          <a:p>
            <a:r>
              <a:rPr lang="en-US" altLang="en-US">
                <a:solidFill>
                  <a:schemeClr val="tx1"/>
                </a:solidFill>
                <a:latin typeface="Arial" panose="020B0604020202020204" pitchFamily="34" charset="0"/>
                <a:ea typeface="ＭＳ Ｐゴシック" panose="020B0600070205080204" pitchFamily="34" charset="-128"/>
                <a:cs typeface="Arial" panose="020B0604020202020204" pitchFamily="34" charset="0"/>
              </a:rPr>
              <a:t>Tasa de acuerdos escritos </a:t>
            </a:r>
            <a:endParaRPr lang="en-US" altLang="en-US" sz="2000">
              <a:latin typeface="Arial" panose="020B0604020202020204" pitchFamily="34" charset="0"/>
              <a:ea typeface="ＭＳ Ｐゴシック" panose="020B0600070205080204" pitchFamily="34" charset="-128"/>
              <a:cs typeface="Arial" panose="020B0604020202020204" pitchFamily="34" charset="0"/>
            </a:endParaRPr>
          </a:p>
          <a:p>
            <a:pPr lvl="1">
              <a:buFont typeface="Courier New" panose="02070309020205020404" pitchFamily="49" charset="0"/>
              <a:buChar char="o"/>
            </a:pPr>
            <a:r>
              <a:rPr lang="en-US" altLang="en-US" sz="2000">
                <a:latin typeface="Arial" panose="020B0604020202020204" pitchFamily="34" charset="0"/>
                <a:ea typeface="ＭＳ Ｐゴシック" panose="020B0600070205080204" pitchFamily="34" charset="-128"/>
                <a:cs typeface="Arial" panose="020B0604020202020204" pitchFamily="34" charset="0"/>
              </a:rPr>
              <a:t>2000-21  </a:t>
            </a:r>
            <a:r>
              <a:rPr lang="en-US" altLang="en-US" sz="2000">
                <a:solidFill>
                  <a:srgbClr val="1F497D"/>
                </a:solidFill>
                <a:latin typeface="Arial" panose="020B0604020202020204" pitchFamily="34" charset="0"/>
                <a:ea typeface="ＭＳ Ｐゴシック" panose="020B0600070205080204" pitchFamily="34" charset="-128"/>
                <a:cs typeface="Arial" panose="020B0604020202020204" pitchFamily="34" charset="0"/>
              </a:rPr>
              <a:t>91.2%      </a:t>
            </a:r>
            <a:r>
              <a:rPr lang="en-US" altLang="en-US" sz="2000" b="1">
                <a:solidFill>
                  <a:srgbClr val="FF0000"/>
                </a:solidFill>
                <a:latin typeface="Arial" panose="020B0604020202020204" pitchFamily="34" charset="0"/>
                <a:ea typeface="ＭＳ Ｐゴシック" panose="020B0600070205080204" pitchFamily="34" charset="-128"/>
                <a:cs typeface="Arial" panose="020B0604020202020204" pitchFamily="34" charset="0"/>
              </a:rPr>
              <a:t> 	</a:t>
            </a:r>
          </a:p>
          <a:p>
            <a:r>
              <a:rPr lang="es-ES" altLang="en-US">
                <a:solidFill>
                  <a:schemeClr val="tx1"/>
                </a:solidFill>
                <a:latin typeface="Arial" panose="020B0604020202020204" pitchFamily="34" charset="0"/>
                <a:ea typeface="ＭＳ Ｐゴシック" panose="020B0600070205080204" pitchFamily="34" charset="-128"/>
                <a:cs typeface="Arial" panose="020B0604020202020204" pitchFamily="34" charset="0"/>
              </a:rPr>
              <a:t>Promedio de sesiones por caso</a:t>
            </a:r>
            <a:endParaRPr lang="en-US" altLang="en-US">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lvl="1">
              <a:buClr>
                <a:schemeClr val="tx1"/>
              </a:buClr>
              <a:buFont typeface="Courier New" panose="02070309020205020404" pitchFamily="49" charset="0"/>
              <a:buChar char="o"/>
            </a:pPr>
            <a:r>
              <a:rPr lang="en-US" altLang="en-US" sz="2000">
                <a:latin typeface="Arial" panose="020B0604020202020204" pitchFamily="34" charset="0"/>
                <a:ea typeface="ＭＳ Ｐゴシック" panose="020B0600070205080204" pitchFamily="34" charset="-128"/>
                <a:cs typeface="Arial" panose="020B0604020202020204" pitchFamily="34" charset="0"/>
              </a:rPr>
              <a:t>2000-21	</a:t>
            </a:r>
            <a:r>
              <a:rPr lang="en-US" altLang="en-US" sz="2000">
                <a:solidFill>
                  <a:srgbClr val="1F497D"/>
                </a:solidFill>
                <a:latin typeface="Arial" panose="020B0604020202020204" pitchFamily="34" charset="0"/>
                <a:ea typeface="ＭＳ Ｐゴシック" panose="020B0600070205080204" pitchFamily="34" charset="-128"/>
                <a:cs typeface="Arial" panose="020B0604020202020204" pitchFamily="34" charset="0"/>
              </a:rPr>
              <a:t>1.4 </a:t>
            </a:r>
            <a:r>
              <a:rPr lang="en-US" altLang="en-US" sz="2000">
                <a:latin typeface="Arial" panose="020B0604020202020204" pitchFamily="34" charset="0"/>
                <a:ea typeface="ＭＳ Ｐゴシック" panose="020B0600070205080204" pitchFamily="34" charset="-128"/>
                <a:cs typeface="Arial" panose="020B0604020202020204" pitchFamily="34" charset="0"/>
              </a:rPr>
              <a:t> 	</a:t>
            </a:r>
            <a:endParaRPr lang="en-US" altLang="en-US" sz="1800">
              <a:latin typeface="Arial" panose="020B0604020202020204" pitchFamily="34" charset="0"/>
              <a:ea typeface="ＭＳ Ｐゴシック" panose="020B0600070205080204" pitchFamily="34" charset="-128"/>
              <a:cs typeface="Arial" panose="020B0604020202020204" pitchFamily="34" charset="0"/>
            </a:endParaRPr>
          </a:p>
          <a:p>
            <a:pPr>
              <a:buClr>
                <a:schemeClr val="tx1"/>
              </a:buClr>
            </a:pPr>
            <a:r>
              <a:rPr lang="en-US" altLang="en-US">
                <a:latin typeface="Arial" panose="020B0604020202020204" pitchFamily="34" charset="0"/>
                <a:ea typeface="ＭＳ Ｐゴシック" panose="020B0600070205080204" pitchFamily="34" charset="-128"/>
                <a:cs typeface="Arial" panose="020B0604020202020204" pitchFamily="34" charset="0"/>
              </a:rPr>
              <a:t> </a:t>
            </a:r>
            <a:r>
              <a:rPr lang="es-ES" altLang="en-US">
                <a:solidFill>
                  <a:schemeClr val="tx1"/>
                </a:solidFill>
                <a:latin typeface="Arial" panose="020B0604020202020204" pitchFamily="34" charset="0"/>
                <a:ea typeface="ＭＳ Ｐゴシック" panose="020B0600070205080204" pitchFamily="34" charset="-128"/>
                <a:cs typeface="Arial" panose="020B0604020202020204" pitchFamily="34" charset="0"/>
              </a:rPr>
              <a:t>Duración media de una sesión de mediación</a:t>
            </a:r>
            <a:endParaRPr lang="en-US" altLang="en-US">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lvl="1">
              <a:buClr>
                <a:schemeClr val="tx1"/>
              </a:buClr>
              <a:buFont typeface="Courier New" panose="02070309020205020404" pitchFamily="49" charset="0"/>
              <a:buChar char="o"/>
            </a:pPr>
            <a:r>
              <a:rPr lang="en-US" altLang="en-US" sz="2000">
                <a:latin typeface="Arial" panose="020B0604020202020204" pitchFamily="34" charset="0"/>
                <a:ea typeface="ＭＳ Ｐゴシック" panose="020B0600070205080204" pitchFamily="34" charset="-128"/>
                <a:cs typeface="Arial" panose="020B0604020202020204" pitchFamily="34" charset="0"/>
              </a:rPr>
              <a:t>2000-21   </a:t>
            </a:r>
            <a:r>
              <a:rPr lang="en-US" altLang="en-US" sz="2000">
                <a:solidFill>
                  <a:srgbClr val="1F497D"/>
                </a:solidFill>
                <a:latin typeface="Arial" panose="020B0604020202020204" pitchFamily="34" charset="0"/>
                <a:ea typeface="ＭＳ Ｐゴシック" panose="020B0600070205080204" pitchFamily="34" charset="-128"/>
                <a:cs typeface="Arial" panose="020B0604020202020204" pitchFamily="34" charset="0"/>
              </a:rPr>
              <a:t>3.93 horas  </a:t>
            </a:r>
            <a:endParaRPr lang="en-US" altLang="en-US">
              <a:solidFill>
                <a:srgbClr val="1F497D"/>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7108" name="Slide Number Placeholder 3">
            <a:extLst>
              <a:ext uri="{FF2B5EF4-FFF2-40B4-BE49-F238E27FC236}">
                <a16:creationId xmlns:a16="http://schemas.microsoft.com/office/drawing/2014/main" id="{29566986-13E7-4300-9251-1F348DBF5C8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FBAA02F0-2B4A-42AC-B734-9741A5A3705F}" type="slidenum">
              <a:rPr lang="en-US" altLang="en-US" smtClean="0">
                <a:solidFill>
                  <a:srgbClr val="262626"/>
                </a:solidFill>
                <a:latin typeface="Impact" panose="020B0806030902050204" pitchFamily="34" charset="0"/>
              </a:rPr>
              <a:pPr>
                <a:spcBef>
                  <a:spcPct val="0"/>
                </a:spcBef>
                <a:buClrTx/>
                <a:buFontTx/>
                <a:buNone/>
              </a:pPr>
              <a:t>19</a:t>
            </a:fld>
            <a:endParaRPr lang="en-US" altLang="en-US">
              <a:solidFill>
                <a:srgbClr val="262626"/>
              </a:solidFill>
              <a:latin typeface="Impact" panose="020B080603090205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C44A51-E518-2CD2-4014-75C2337B3F5A}"/>
              </a:ext>
            </a:extLst>
          </p:cNvPr>
          <p:cNvSpPr>
            <a:spLocks noGrp="1"/>
          </p:cNvSpPr>
          <p:nvPr>
            <p:ph type="title"/>
          </p:nvPr>
        </p:nvSpPr>
        <p:spPr>
          <a:xfrm>
            <a:off x="762000" y="495300"/>
            <a:ext cx="6781800" cy="762000"/>
          </a:xfrm>
        </p:spPr>
        <p:txBody>
          <a:bodyPr rtlCol="0">
            <a:noAutofit/>
          </a:bodyPr>
          <a:lstStyle/>
          <a:p>
            <a:pPr eaLnBrk="1" fontAlgn="auto" hangingPunct="1">
              <a:spcAft>
                <a:spcPts val="0"/>
              </a:spcAft>
              <a:defRPr/>
            </a:pPr>
            <a:r>
              <a:rPr lang="es-ES_tradnl" sz="4800" dirty="0">
                <a:solidFill>
                  <a:schemeClr val="tx1">
                    <a:lumMod val="85000"/>
                    <a:lumOff val="15000"/>
                  </a:schemeClr>
                </a:solidFill>
                <a:ea typeface="+mj-ea"/>
                <a:cs typeface="+mj-cs"/>
              </a:rPr>
              <a:t>Introducción al WSEMS</a:t>
            </a:r>
          </a:p>
        </p:txBody>
      </p:sp>
      <p:sp>
        <p:nvSpPr>
          <p:cNvPr id="12291" name="Slide Number Placeholder 3">
            <a:extLst>
              <a:ext uri="{FF2B5EF4-FFF2-40B4-BE49-F238E27FC236}">
                <a16:creationId xmlns:a16="http://schemas.microsoft.com/office/drawing/2014/main" id="{F512BC5F-3EBC-2409-980D-6091A07CCD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FF7FA6F3-A037-4121-8DAC-741B6A53F2AD}" type="slidenum">
              <a:rPr lang="en-US" altLang="en-US" smtClean="0">
                <a:solidFill>
                  <a:srgbClr val="262626"/>
                </a:solidFill>
                <a:latin typeface="Impact" panose="020B0806030902050204" pitchFamily="34" charset="0"/>
              </a:rPr>
              <a:pPr>
                <a:spcBef>
                  <a:spcPct val="0"/>
                </a:spcBef>
                <a:buClrTx/>
                <a:buFontTx/>
                <a:buNone/>
              </a:pPr>
              <a:t>2</a:t>
            </a:fld>
            <a:endParaRPr lang="en-US" altLang="en-US">
              <a:solidFill>
                <a:srgbClr val="262626"/>
              </a:solidFill>
              <a:latin typeface="Impact" panose="020B0806030902050204" pitchFamily="34" charset="0"/>
            </a:endParaRPr>
          </a:p>
        </p:txBody>
      </p:sp>
      <p:sp>
        <p:nvSpPr>
          <p:cNvPr id="5" name="Content Placeholder 2">
            <a:extLst>
              <a:ext uri="{FF2B5EF4-FFF2-40B4-BE49-F238E27FC236}">
                <a16:creationId xmlns:a16="http://schemas.microsoft.com/office/drawing/2014/main" id="{5FC2AA09-89CA-174D-1FED-8CFE97DC8A40}"/>
              </a:ext>
            </a:extLst>
          </p:cNvPr>
          <p:cNvSpPr txBox="1">
            <a:spLocks/>
          </p:cNvSpPr>
          <p:nvPr/>
        </p:nvSpPr>
        <p:spPr bwMode="auto">
          <a:xfrm>
            <a:off x="457200" y="1143000"/>
            <a:ext cx="8229600" cy="5557838"/>
          </a:xfrm>
          <a:prstGeom prst="rect">
            <a:avLst/>
          </a:prstGeom>
          <a:noFill/>
          <a:ln>
            <a:noFill/>
          </a:ln>
        </p:spPr>
        <p:txBody>
          <a:bodyPr anchor="ct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593725" indent="-2730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eaLnBrk="1" hangingPunct="1">
              <a:spcBef>
                <a:spcPct val="0"/>
              </a:spcBef>
              <a:buFont typeface="Arial" panose="020B0604020202020204" pitchFamily="34" charset="0"/>
              <a:buNone/>
              <a:defRPr/>
            </a:pPr>
            <a:r>
              <a:rPr lang="es-ES" altLang="en-US" dirty="0">
                <a:solidFill>
                  <a:srgbClr val="1F497D"/>
                </a:solidFill>
                <a:latin typeface="Arial" panose="020B0604020202020204" pitchFamily="34" charset="0"/>
              </a:rPr>
              <a:t>Financiado por WDPI desde 1996</a:t>
            </a:r>
          </a:p>
          <a:p>
            <a:pPr eaLnBrk="1" hangingPunct="1">
              <a:spcBef>
                <a:spcPct val="0"/>
              </a:spcBef>
              <a:buFont typeface="Arial" panose="020B0604020202020204" pitchFamily="34" charset="0"/>
              <a:buNone/>
              <a:defRPr/>
            </a:pPr>
            <a:endParaRPr lang="es-ES" altLang="en-US" dirty="0">
              <a:solidFill>
                <a:srgbClr val="1F497D"/>
              </a:solidFill>
              <a:latin typeface="Arial" panose="020B0604020202020204" pitchFamily="34" charset="0"/>
            </a:endParaRPr>
          </a:p>
          <a:p>
            <a:pPr eaLnBrk="1" hangingPunct="1">
              <a:spcBef>
                <a:spcPct val="0"/>
              </a:spcBef>
              <a:buFont typeface="Arial" panose="020B0604020202020204" pitchFamily="34" charset="0"/>
              <a:buNone/>
              <a:defRPr/>
            </a:pPr>
            <a:r>
              <a:rPr lang="es-ES" altLang="en-US" dirty="0">
                <a:solidFill>
                  <a:srgbClr val="1F497D"/>
                </a:solidFill>
                <a:latin typeface="Arial" panose="020B0604020202020204" pitchFamily="34" charset="0"/>
              </a:rPr>
              <a:t>Sistema ejemplar reconocido a nivel nacional</a:t>
            </a:r>
          </a:p>
          <a:p>
            <a:pPr eaLnBrk="1" hangingPunct="1">
              <a:spcBef>
                <a:spcPct val="0"/>
              </a:spcBef>
              <a:buFont typeface="Arial" panose="020B0604020202020204" pitchFamily="34" charset="0"/>
              <a:buNone/>
              <a:defRPr/>
            </a:pPr>
            <a:endParaRPr lang="es-ES" altLang="en-US" dirty="0">
              <a:solidFill>
                <a:srgbClr val="1F497D"/>
              </a:solidFill>
              <a:latin typeface="Arial" panose="020B0604020202020204" pitchFamily="34" charset="0"/>
            </a:endParaRPr>
          </a:p>
          <a:p>
            <a:pPr eaLnBrk="1" hangingPunct="1">
              <a:spcBef>
                <a:spcPct val="0"/>
              </a:spcBef>
              <a:buFont typeface="Arial" panose="020B0604020202020204" pitchFamily="34" charset="0"/>
              <a:buNone/>
              <a:defRPr/>
            </a:pPr>
            <a:r>
              <a:rPr lang="es-ES" altLang="en-US" dirty="0">
                <a:solidFill>
                  <a:srgbClr val="1F497D"/>
                </a:solidFill>
                <a:latin typeface="Arial" panose="020B0604020202020204" pitchFamily="34" charset="0"/>
              </a:rPr>
              <a:t>Equipo asociado:</a:t>
            </a:r>
          </a:p>
          <a:p>
            <a:pPr marL="342900" indent="-342900" eaLnBrk="1" hangingPunct="1">
              <a:spcBef>
                <a:spcPct val="0"/>
              </a:spcBef>
              <a:defRPr/>
            </a:pPr>
            <a:r>
              <a:rPr lang="es-ES" altLang="en-US" dirty="0">
                <a:solidFill>
                  <a:srgbClr val="1F497D"/>
                </a:solidFill>
                <a:latin typeface="Arial" panose="020B0604020202020204" pitchFamily="34" charset="0"/>
              </a:rPr>
              <a:t>Courtney Salzer, WI FACETS Directora Ejecutiva</a:t>
            </a:r>
          </a:p>
          <a:p>
            <a:pPr marL="342900" indent="-342900" eaLnBrk="1" hangingPunct="1">
              <a:spcBef>
                <a:spcPct val="0"/>
              </a:spcBef>
              <a:defRPr/>
            </a:pPr>
            <a:r>
              <a:rPr lang="es-ES" altLang="en-US" dirty="0">
                <a:solidFill>
                  <a:srgbClr val="1F497D"/>
                </a:solidFill>
                <a:latin typeface="Arial" panose="020B0604020202020204" pitchFamily="34" charset="0"/>
              </a:rPr>
              <a:t>Nissan Bar-Lev, Director de Ed. Especial CESA 7</a:t>
            </a:r>
          </a:p>
          <a:p>
            <a:pPr marL="342900" indent="-342900" eaLnBrk="1" hangingPunct="1">
              <a:spcBef>
                <a:spcPct val="0"/>
              </a:spcBef>
              <a:defRPr/>
            </a:pPr>
            <a:r>
              <a:rPr lang="es-ES" altLang="en-US" dirty="0">
                <a:solidFill>
                  <a:srgbClr val="1F497D"/>
                </a:solidFill>
                <a:latin typeface="Arial" panose="020B0604020202020204" pitchFamily="34" charset="0"/>
              </a:rPr>
              <a:t>Gia Pionek, Socia de Mediación, Administradora del Sistema y Coordinador de Admisiones</a:t>
            </a:r>
          </a:p>
          <a:p>
            <a:pPr eaLnBrk="1" hangingPunct="1">
              <a:spcBef>
                <a:spcPct val="0"/>
              </a:spcBef>
              <a:buFont typeface="Arial" panose="020B0604020202020204" pitchFamily="34" charset="0"/>
              <a:buNone/>
              <a:defRPr/>
            </a:pPr>
            <a:r>
              <a:rPr lang="es-ES" altLang="en-US" dirty="0">
                <a:solidFill>
                  <a:srgbClr val="1F497D"/>
                </a:solidFill>
                <a:latin typeface="Arial" panose="020B0604020202020204" pitchFamily="34" charset="0"/>
              </a:rPr>
              <a:t>                                </a:t>
            </a:r>
          </a:p>
          <a:p>
            <a:pPr eaLnBrk="1" hangingPunct="1">
              <a:spcBef>
                <a:spcPct val="0"/>
              </a:spcBef>
              <a:buFont typeface="Arial" panose="020B0604020202020204" pitchFamily="34" charset="0"/>
              <a:buNone/>
              <a:defRPr/>
            </a:pPr>
            <a:r>
              <a:rPr lang="es-ES" altLang="en-US" dirty="0">
                <a:solidFill>
                  <a:srgbClr val="1F497D"/>
                </a:solidFill>
                <a:latin typeface="Arial" panose="020B0604020202020204" pitchFamily="34" charset="0"/>
              </a:rPr>
              <a:t>Coordinadora de Alcance Latino</a:t>
            </a:r>
          </a:p>
          <a:p>
            <a:pPr marL="342900" indent="-342900" eaLnBrk="1" hangingPunct="1">
              <a:spcBef>
                <a:spcPct val="0"/>
              </a:spcBef>
              <a:defRPr/>
            </a:pPr>
            <a:r>
              <a:rPr lang="es-ES" altLang="en-US" dirty="0">
                <a:solidFill>
                  <a:srgbClr val="1F497D"/>
                </a:solidFill>
                <a:latin typeface="Arial" panose="020B0604020202020204" pitchFamily="34" charset="0"/>
              </a:rPr>
              <a:t>Nelsinia Ramos, WI FACETS</a:t>
            </a:r>
          </a:p>
          <a:p>
            <a:pPr eaLnBrk="1" hangingPunct="1">
              <a:spcBef>
                <a:spcPct val="0"/>
              </a:spcBef>
              <a:buFont typeface="Arial" panose="020B0604020202020204" pitchFamily="34" charset="0"/>
              <a:buNone/>
              <a:defRPr/>
            </a:pPr>
            <a:endParaRPr lang="es-ES" altLang="en-US" dirty="0">
              <a:solidFill>
                <a:srgbClr val="1F497D"/>
              </a:solidFill>
              <a:latin typeface="Arial" panose="020B0604020202020204" pitchFamily="34" charset="0"/>
            </a:endParaRPr>
          </a:p>
          <a:p>
            <a:pPr eaLnBrk="1" hangingPunct="1">
              <a:spcBef>
                <a:spcPct val="0"/>
              </a:spcBef>
              <a:buFont typeface="Arial" panose="020B0604020202020204" pitchFamily="34" charset="0"/>
              <a:buNone/>
              <a:defRPr/>
            </a:pPr>
            <a:r>
              <a:rPr lang="es-ES" altLang="en-US" dirty="0">
                <a:solidFill>
                  <a:srgbClr val="1F497D"/>
                </a:solidFill>
                <a:latin typeface="Arial" panose="020B0604020202020204" pitchFamily="34" charset="0"/>
              </a:rPr>
              <a:t>Sistema diseñado por las partes interesadas</a:t>
            </a:r>
            <a:endParaRPr lang="en-US" altLang="en-US" dirty="0">
              <a:solidFill>
                <a:srgbClr val="1F497D"/>
              </a:solidFill>
              <a:latin typeface="Arial" panose="020B0604020202020204" pitchFamily="34" charset="0"/>
            </a:endParaRP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74A6EEDF-E31A-C66C-D27C-C3681B6384D0}"/>
              </a:ext>
            </a:extLst>
          </p:cNvPr>
          <p:cNvSpPr txBox="1">
            <a:spLocks noChangeArrowheads="1"/>
          </p:cNvSpPr>
          <p:nvPr/>
        </p:nvSpPr>
        <p:spPr bwMode="auto">
          <a:xfrm>
            <a:off x="4572000" y="1219200"/>
            <a:ext cx="4114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a:buClrTx/>
              <a:buFontTx/>
              <a:buChar char="•"/>
            </a:pPr>
            <a:r>
              <a:rPr lang="es-ES" altLang="en-US">
                <a:solidFill>
                  <a:srgbClr val="1F497D"/>
                </a:solidFill>
                <a:latin typeface="Arial" panose="020B0604020202020204" pitchFamily="34" charset="0"/>
              </a:rPr>
              <a:t>Reunión de resolución</a:t>
            </a:r>
          </a:p>
          <a:p>
            <a:pPr>
              <a:buClrTx/>
              <a:buFontTx/>
              <a:buChar char="•"/>
            </a:pPr>
            <a:r>
              <a:rPr lang="es-ES" altLang="en-US">
                <a:solidFill>
                  <a:srgbClr val="1F497D"/>
                </a:solidFill>
                <a:latin typeface="Arial" panose="020B0604020202020204" pitchFamily="34" charset="0"/>
              </a:rPr>
              <a:t>Cronologías</a:t>
            </a:r>
          </a:p>
          <a:p>
            <a:pPr>
              <a:buClrTx/>
              <a:buFontTx/>
              <a:buChar char="•"/>
            </a:pPr>
            <a:r>
              <a:rPr lang="es-ES" altLang="en-US">
                <a:solidFill>
                  <a:srgbClr val="1F497D"/>
                </a:solidFill>
                <a:latin typeface="Arial" panose="020B0604020202020204" pitchFamily="34" charset="0"/>
              </a:rPr>
              <a:t>Se puede sostener con o sin un WSEMS neutral</a:t>
            </a:r>
          </a:p>
          <a:p>
            <a:pPr>
              <a:buClrTx/>
              <a:buFontTx/>
              <a:buChar char="•"/>
            </a:pPr>
            <a:r>
              <a:rPr lang="es-ES" altLang="en-US">
                <a:solidFill>
                  <a:srgbClr val="1F497D"/>
                </a:solidFill>
                <a:latin typeface="Arial" panose="020B0604020202020204" pitchFamily="34" charset="0"/>
              </a:rPr>
              <a:t>Participantes: padres, representante escolar, miembros relevantes del equipo del IEP</a:t>
            </a:r>
          </a:p>
          <a:p>
            <a:pPr>
              <a:buClrTx/>
              <a:buFontTx/>
              <a:buChar char="•"/>
            </a:pPr>
            <a:r>
              <a:rPr lang="es-ES" altLang="en-US">
                <a:solidFill>
                  <a:srgbClr val="1F497D"/>
                </a:solidFill>
                <a:latin typeface="Arial" panose="020B0604020202020204" pitchFamily="34" charset="0"/>
              </a:rPr>
              <a:t>Sin confidencialidad</a:t>
            </a:r>
          </a:p>
          <a:p>
            <a:pPr>
              <a:buClrTx/>
              <a:buFontTx/>
              <a:buChar char="•"/>
            </a:pPr>
            <a:r>
              <a:rPr lang="es-ES" altLang="en-US">
                <a:solidFill>
                  <a:srgbClr val="1F497D"/>
                </a:solidFill>
                <a:latin typeface="Arial" panose="020B0604020202020204" pitchFamily="34" charset="0"/>
              </a:rPr>
              <a:t>Opción de renuncia</a:t>
            </a:r>
          </a:p>
          <a:p>
            <a:pPr>
              <a:buClrTx/>
              <a:buFontTx/>
              <a:buChar char="•"/>
            </a:pPr>
            <a:r>
              <a:rPr lang="es-ES" altLang="en-US">
                <a:solidFill>
                  <a:srgbClr val="1F497D"/>
                </a:solidFill>
                <a:latin typeface="Arial" panose="020B0604020202020204" pitchFamily="34" charset="0"/>
              </a:rPr>
              <a:t>Acuerdo escrito</a:t>
            </a:r>
            <a:endParaRPr lang="en-US" altLang="en-US" sz="2800">
              <a:solidFill>
                <a:srgbClr val="1F497D"/>
              </a:solidFill>
              <a:latin typeface="Arial" panose="020B0604020202020204" pitchFamily="34" charset="0"/>
            </a:endParaRPr>
          </a:p>
        </p:txBody>
      </p:sp>
      <p:sp>
        <p:nvSpPr>
          <p:cNvPr id="49155" name="Rectangle 2">
            <a:extLst>
              <a:ext uri="{FF2B5EF4-FFF2-40B4-BE49-F238E27FC236}">
                <a16:creationId xmlns:a16="http://schemas.microsoft.com/office/drawing/2014/main" id="{3AA3BC2A-A354-3081-967E-E01866E052BC}"/>
              </a:ext>
            </a:extLst>
          </p:cNvPr>
          <p:cNvSpPr>
            <a:spLocks noChangeArrowheads="1"/>
          </p:cNvSpPr>
          <p:nvPr/>
        </p:nvSpPr>
        <p:spPr bwMode="auto">
          <a:xfrm>
            <a:off x="762000" y="204788"/>
            <a:ext cx="6781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419" altLang="en-US" sz="5000">
                <a:solidFill>
                  <a:srgbClr val="262626"/>
                </a:solidFill>
                <a:latin typeface="Impact" panose="020B0806030902050204" pitchFamily="34" charset="0"/>
              </a:rPr>
              <a:t>Proceso de resolución</a:t>
            </a:r>
            <a:endParaRPr lang="es-419" altLang="en-US" sz="5000">
              <a:latin typeface="Impact" panose="020B0806030902050204" pitchFamily="34" charset="0"/>
            </a:endParaRPr>
          </a:p>
        </p:txBody>
      </p:sp>
      <p:pic>
        <p:nvPicPr>
          <p:cNvPr id="49156" name="Picture 4">
            <a:extLst>
              <a:ext uri="{FF2B5EF4-FFF2-40B4-BE49-F238E27FC236}">
                <a16:creationId xmlns:a16="http://schemas.microsoft.com/office/drawing/2014/main" id="{089F2C68-C162-9F16-3F5E-D045F1534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1066800"/>
            <a:ext cx="42640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49C8360B-BB35-B863-307A-6F0658049B00}"/>
              </a:ext>
            </a:extLst>
          </p:cNvPr>
          <p:cNvSpPr>
            <a:spLocks noGrp="1"/>
          </p:cNvSpPr>
          <p:nvPr>
            <p:ph idx="1"/>
          </p:nvPr>
        </p:nvSpPr>
        <p:spPr>
          <a:xfrm>
            <a:off x="266700" y="1447800"/>
            <a:ext cx="2971800" cy="4495800"/>
          </a:xfrm>
        </p:spPr>
        <p:txBody>
          <a:bodyPr/>
          <a:lstStyle/>
          <a:p>
            <a:pPr eaLnBrk="1" hangingPunct="1">
              <a:spcBef>
                <a:spcPct val="40000"/>
              </a:spcBef>
            </a:pPr>
            <a:r>
              <a:rPr lang="es-ES" altLang="en-US">
                <a:latin typeface="Arial" panose="020B0604020202020204" pitchFamily="34" charset="0"/>
                <a:ea typeface="ＭＳ Ｐゴシック" panose="020B0600070205080204" pitchFamily="34" charset="-128"/>
              </a:rPr>
              <a:t>Sitio web</a:t>
            </a:r>
          </a:p>
          <a:p>
            <a:pPr eaLnBrk="1" hangingPunct="1">
              <a:spcBef>
                <a:spcPct val="40000"/>
              </a:spcBef>
            </a:pPr>
            <a:r>
              <a:rPr lang="es-ES" altLang="en-US">
                <a:latin typeface="Arial" panose="020B0604020202020204" pitchFamily="34" charset="0"/>
                <a:ea typeface="ＭＳ Ｐゴシック" panose="020B0600070205080204" pitchFamily="34" charset="-128"/>
              </a:rPr>
              <a:t>Capacitación</a:t>
            </a:r>
          </a:p>
          <a:p>
            <a:pPr eaLnBrk="1" hangingPunct="1">
              <a:spcBef>
                <a:spcPct val="40000"/>
              </a:spcBef>
            </a:pPr>
            <a:r>
              <a:rPr lang="es-ES" altLang="en-US">
                <a:latin typeface="Arial" panose="020B0604020202020204" pitchFamily="34" charset="0"/>
                <a:ea typeface="ＭＳ Ｐゴシック" panose="020B0600070205080204" pitchFamily="34" charset="-128"/>
              </a:rPr>
              <a:t>Difusión de materiales del Sistema en Español</a:t>
            </a:r>
          </a:p>
          <a:p>
            <a:pPr eaLnBrk="1" hangingPunct="1">
              <a:spcBef>
                <a:spcPct val="40000"/>
              </a:spcBef>
            </a:pPr>
            <a:r>
              <a:rPr lang="es-ES" altLang="en-US">
                <a:latin typeface="Arial" panose="020B0604020202020204" pitchFamily="34" charset="0"/>
                <a:ea typeface="ＭＳ Ｐゴシック" panose="020B0600070205080204" pitchFamily="34" charset="-128"/>
              </a:rPr>
              <a:t>Tipo de público: </a:t>
            </a:r>
          </a:p>
          <a:p>
            <a:pPr lvl="1" eaLnBrk="1" hangingPunct="1">
              <a:spcBef>
                <a:spcPct val="40000"/>
              </a:spcBef>
            </a:pPr>
            <a:r>
              <a:rPr lang="es-ES" altLang="en-US">
                <a:latin typeface="Arial" panose="020B0604020202020204" pitchFamily="34" charset="0"/>
                <a:ea typeface="ＭＳ Ｐゴシック" panose="020B0600070205080204" pitchFamily="34" charset="-128"/>
              </a:rPr>
              <a:t>padres y escuela</a:t>
            </a:r>
          </a:p>
          <a:p>
            <a:pPr lvl="1" eaLnBrk="1" hangingPunct="1">
              <a:spcBef>
                <a:spcPct val="40000"/>
              </a:spcBef>
            </a:pPr>
            <a:r>
              <a:rPr lang="es-ES" altLang="en-US">
                <a:latin typeface="Arial" panose="020B0604020202020204" pitchFamily="34" charset="0"/>
                <a:ea typeface="ＭＳ Ｐゴシック" panose="020B0600070205080204" pitchFamily="34" charset="-128"/>
              </a:rPr>
              <a:t>profesionales</a:t>
            </a:r>
            <a:endParaRPr lang="en-US" altLang="en-US">
              <a:latin typeface="Arial" panose="020B0604020202020204" pitchFamily="34" charset="0"/>
              <a:ea typeface="ＭＳ Ｐゴシック" panose="020B0600070205080204" pitchFamily="34" charset="-128"/>
            </a:endParaRPr>
          </a:p>
        </p:txBody>
      </p:sp>
      <p:sp>
        <p:nvSpPr>
          <p:cNvPr id="51203" name="Text Box 7">
            <a:extLst>
              <a:ext uri="{FF2B5EF4-FFF2-40B4-BE49-F238E27FC236}">
                <a16:creationId xmlns:a16="http://schemas.microsoft.com/office/drawing/2014/main" id="{8A027B8C-F5D3-708A-199A-26FAFA536599}"/>
              </a:ext>
            </a:extLst>
          </p:cNvPr>
          <p:cNvSpPr txBox="1">
            <a:spLocks noChangeArrowheads="1"/>
          </p:cNvSpPr>
          <p:nvPr/>
        </p:nvSpPr>
        <p:spPr bwMode="auto">
          <a:xfrm>
            <a:off x="3886200" y="5688013"/>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eaLnBrk="1" hangingPunct="1">
              <a:spcBef>
                <a:spcPct val="50000"/>
              </a:spcBef>
              <a:buClrTx/>
              <a:buFontTx/>
              <a:buNone/>
            </a:pPr>
            <a:r>
              <a:rPr lang="en-US" altLang="en-US" sz="2800" b="1">
                <a:solidFill>
                  <a:schemeClr val="tx1"/>
                </a:solidFill>
                <a:latin typeface="Arial" panose="020B0604020202020204" pitchFamily="34" charset="0"/>
              </a:rPr>
              <a:t>http://wsems.us/es</a:t>
            </a:r>
          </a:p>
        </p:txBody>
      </p:sp>
      <p:sp>
        <p:nvSpPr>
          <p:cNvPr id="51204" name="Title 1">
            <a:extLst>
              <a:ext uri="{FF2B5EF4-FFF2-40B4-BE49-F238E27FC236}">
                <a16:creationId xmlns:a16="http://schemas.microsoft.com/office/drawing/2014/main" id="{2F23A8B0-2206-1816-0637-054912E74E24}"/>
              </a:ext>
            </a:extLst>
          </p:cNvPr>
          <p:cNvSpPr>
            <a:spLocks noGrp="1"/>
          </p:cNvSpPr>
          <p:nvPr>
            <p:ph type="title"/>
          </p:nvPr>
        </p:nvSpPr>
        <p:spPr>
          <a:xfrm>
            <a:off x="609600" y="304800"/>
            <a:ext cx="7924800" cy="914400"/>
          </a:xfrm>
        </p:spPr>
        <p:txBody>
          <a:bodyPr/>
          <a:lstStyle/>
          <a:p>
            <a:pPr eaLnBrk="1" hangingPunct="1"/>
            <a:r>
              <a:rPr lang="es-419" altLang="en-US" sz="4800">
                <a:ea typeface="ＭＳ Ｐゴシック" panose="020B0600070205080204" pitchFamily="34" charset="-128"/>
              </a:rPr>
              <a:t>Programa de divulgación</a:t>
            </a:r>
          </a:p>
        </p:txBody>
      </p:sp>
      <p:sp>
        <p:nvSpPr>
          <p:cNvPr id="51205" name="Slide Number Placeholder 2">
            <a:extLst>
              <a:ext uri="{FF2B5EF4-FFF2-40B4-BE49-F238E27FC236}">
                <a16:creationId xmlns:a16="http://schemas.microsoft.com/office/drawing/2014/main" id="{B561A89A-FDB2-0E84-A9FA-7CC7BE2D6F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90338AD5-2B8B-4CB3-ACA6-2F964886078A}" type="slidenum">
              <a:rPr lang="en-US" altLang="en-US" smtClean="0">
                <a:solidFill>
                  <a:srgbClr val="262626"/>
                </a:solidFill>
                <a:latin typeface="Impact" panose="020B0806030902050204" pitchFamily="34" charset="0"/>
              </a:rPr>
              <a:pPr>
                <a:spcBef>
                  <a:spcPct val="0"/>
                </a:spcBef>
                <a:buClrTx/>
                <a:buFontTx/>
                <a:buNone/>
              </a:pPr>
              <a:t>21</a:t>
            </a:fld>
            <a:endParaRPr lang="en-US" altLang="en-US">
              <a:solidFill>
                <a:srgbClr val="262626"/>
              </a:solidFill>
              <a:latin typeface="Impact" panose="020B0806030902050204" pitchFamily="34" charset="0"/>
            </a:endParaRPr>
          </a:p>
        </p:txBody>
      </p:sp>
      <p:pic>
        <p:nvPicPr>
          <p:cNvPr id="51206" name="Picture 2" descr="Graphical user interface&#10;&#10;Description automatically generated">
            <a:extLst>
              <a:ext uri="{FF2B5EF4-FFF2-40B4-BE49-F238E27FC236}">
                <a16:creationId xmlns:a16="http://schemas.microsoft.com/office/drawing/2014/main" id="{D3C17A69-9AFA-CBFD-2907-160CAB9861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513" y="1563688"/>
            <a:ext cx="558165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a:extLst>
              <a:ext uri="{FF2B5EF4-FFF2-40B4-BE49-F238E27FC236}">
                <a16:creationId xmlns:a16="http://schemas.microsoft.com/office/drawing/2014/main" id="{7D3A2C16-2C6E-F97D-BFED-545C8570EB7F}"/>
              </a:ext>
            </a:extLst>
          </p:cNvPr>
          <p:cNvSpPr>
            <a:spLocks noGrp="1"/>
          </p:cNvSpPr>
          <p:nvPr>
            <p:ph type="title"/>
          </p:nvPr>
        </p:nvSpPr>
        <p:spPr>
          <a:xfrm>
            <a:off x="609600" y="2476500"/>
            <a:ext cx="3581400" cy="914400"/>
          </a:xfrm>
        </p:spPr>
        <p:txBody>
          <a:bodyPr>
            <a:normAutofit fontScale="90000"/>
          </a:bodyPr>
          <a:lstStyle/>
          <a:p>
            <a:pPr eaLnBrk="1" hangingPunct="1">
              <a:defRPr/>
            </a:pPr>
            <a:r>
              <a:rPr lang="en-US" altLang="en-US" dirty="0">
                <a:ea typeface="ＭＳ Ｐゴシック" pitchFamily="34" charset="-128"/>
              </a:rPr>
              <a:t>¿</a:t>
            </a:r>
            <a:r>
              <a:rPr lang="en-US" altLang="en-US" dirty="0" err="1">
                <a:ea typeface="ＭＳ Ｐゴシック" pitchFamily="34" charset="-128"/>
              </a:rPr>
              <a:t>Preguntas</a:t>
            </a:r>
            <a:r>
              <a:rPr lang="en-US" altLang="en-US" dirty="0">
                <a:ea typeface="ＭＳ Ｐゴシック" pitchFamily="34" charset="-128"/>
              </a:rPr>
              <a:t>?</a:t>
            </a:r>
          </a:p>
        </p:txBody>
      </p:sp>
      <p:sp>
        <p:nvSpPr>
          <p:cNvPr id="57347" name="Slide Number Placeholder 3">
            <a:extLst>
              <a:ext uri="{FF2B5EF4-FFF2-40B4-BE49-F238E27FC236}">
                <a16:creationId xmlns:a16="http://schemas.microsoft.com/office/drawing/2014/main" id="{E5364160-F75C-2296-4DDA-C3D4E4C3015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7F72CA1-0B91-4C03-AC8F-EC310D4E4B13}" type="slidenum">
              <a:rPr lang="en-US" altLang="en-US" smtClean="0">
                <a:solidFill>
                  <a:srgbClr val="262626"/>
                </a:solidFill>
                <a:latin typeface="Impact" panose="020B0806030902050204" pitchFamily="34" charset="0"/>
              </a:rPr>
              <a:pPr>
                <a:spcBef>
                  <a:spcPct val="0"/>
                </a:spcBef>
                <a:buClrTx/>
                <a:buFontTx/>
                <a:buNone/>
              </a:pPr>
              <a:t>22</a:t>
            </a:fld>
            <a:endParaRPr lang="en-US" altLang="en-US">
              <a:solidFill>
                <a:srgbClr val="262626"/>
              </a:solidFill>
              <a:latin typeface="Impact" panose="020B0806030902050204" pitchFamily="34" charset="0"/>
            </a:endParaRPr>
          </a:p>
        </p:txBody>
      </p:sp>
      <p:pic>
        <p:nvPicPr>
          <p:cNvPr id="57348" name="Picture 10">
            <a:extLst>
              <a:ext uri="{FF2B5EF4-FFF2-40B4-BE49-F238E27FC236}">
                <a16:creationId xmlns:a16="http://schemas.microsoft.com/office/drawing/2014/main" id="{7A52CB45-DA50-F525-E699-C5A658784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0"/>
            <a:ext cx="34798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a:extLst>
              <a:ext uri="{FF2B5EF4-FFF2-40B4-BE49-F238E27FC236}">
                <a16:creationId xmlns:a16="http://schemas.microsoft.com/office/drawing/2014/main" id="{36085729-36D9-6A5A-E6E2-575B1BCE67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243BC606-ABB0-41E8-A766-5B8E0A0DDD63}" type="slidenum">
              <a:rPr lang="en-US" altLang="en-US" smtClean="0">
                <a:solidFill>
                  <a:srgbClr val="262626"/>
                </a:solidFill>
                <a:latin typeface="Impact" panose="020B0806030902050204" pitchFamily="34" charset="0"/>
              </a:rPr>
              <a:pPr>
                <a:spcBef>
                  <a:spcPct val="0"/>
                </a:spcBef>
                <a:buClrTx/>
                <a:buFontTx/>
                <a:buNone/>
              </a:pPr>
              <a:t>3</a:t>
            </a:fld>
            <a:endParaRPr lang="en-US" altLang="en-US">
              <a:solidFill>
                <a:srgbClr val="262626"/>
              </a:solidFill>
              <a:latin typeface="Impact" panose="020B0806030902050204" pitchFamily="34" charset="0"/>
            </a:endParaRPr>
          </a:p>
        </p:txBody>
      </p:sp>
      <p:sp>
        <p:nvSpPr>
          <p:cNvPr id="14339" name="Rectangle 2">
            <a:extLst>
              <a:ext uri="{FF2B5EF4-FFF2-40B4-BE49-F238E27FC236}">
                <a16:creationId xmlns:a16="http://schemas.microsoft.com/office/drawing/2014/main" id="{2A791116-1749-80D7-A519-5FF2F3AA3FEA}"/>
              </a:ext>
            </a:extLst>
          </p:cNvPr>
          <p:cNvSpPr>
            <a:spLocks noGrp="1"/>
          </p:cNvSpPr>
          <p:nvPr>
            <p:ph type="title"/>
          </p:nvPr>
        </p:nvSpPr>
        <p:spPr>
          <a:xfrm>
            <a:off x="152400" y="446088"/>
            <a:ext cx="8229600" cy="1447800"/>
          </a:xfrm>
          <a:solidFill>
            <a:schemeClr val="bg1"/>
          </a:solidFill>
        </p:spPr>
        <p:txBody>
          <a:bodyPr/>
          <a:lstStyle/>
          <a:p>
            <a:pPr eaLnBrk="1" hangingPunct="1"/>
            <a:r>
              <a:rPr lang="es-ES" altLang="en-US" sz="4800">
                <a:ea typeface="ＭＳ Ｐゴシック" panose="020B0600070205080204" pitchFamily="34" charset="-128"/>
              </a:rPr>
              <a:t>Opciones de resolución de disputas</a:t>
            </a:r>
            <a:endParaRPr lang="en-US" altLang="en-US" sz="4800">
              <a:ea typeface="ＭＳ Ｐゴシック" panose="020B0600070205080204" pitchFamily="34" charset="-128"/>
            </a:endParaRPr>
          </a:p>
        </p:txBody>
      </p:sp>
      <p:pic>
        <p:nvPicPr>
          <p:cNvPr id="14340" name="Picture 4" descr="Diagram&#10;&#10;Description automatically generated with low confidence">
            <a:extLst>
              <a:ext uri="{FF2B5EF4-FFF2-40B4-BE49-F238E27FC236}">
                <a16:creationId xmlns:a16="http://schemas.microsoft.com/office/drawing/2014/main" id="{C9B4546A-3712-DEA8-753A-CF1948CB7F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91440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ame Side Corner Rectangle 3">
            <a:extLst>
              <a:ext uri="{FF2B5EF4-FFF2-40B4-BE49-F238E27FC236}">
                <a16:creationId xmlns:a16="http://schemas.microsoft.com/office/drawing/2014/main" id="{E29DEBDD-D78E-62AB-C097-287C28F341D5}"/>
              </a:ext>
            </a:extLst>
          </p:cNvPr>
          <p:cNvSpPr/>
          <p:nvPr/>
        </p:nvSpPr>
        <p:spPr>
          <a:xfrm>
            <a:off x="7260670" y="1520719"/>
            <a:ext cx="1516427" cy="877577"/>
          </a:xfrm>
          <a:prstGeom prst="snip2SameRect">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s-419" dirty="0"/>
              <a:t>Facilitación de IEP</a:t>
            </a:r>
          </a:p>
        </p:txBody>
      </p:sp>
      <p:sp>
        <p:nvSpPr>
          <p:cNvPr id="5" name="Snip Same Side Corner Rectangle 4">
            <a:extLst>
              <a:ext uri="{FF2B5EF4-FFF2-40B4-BE49-F238E27FC236}">
                <a16:creationId xmlns:a16="http://schemas.microsoft.com/office/drawing/2014/main" id="{0A44B707-604F-3E12-A85A-A16E6C312DDF}"/>
              </a:ext>
            </a:extLst>
          </p:cNvPr>
          <p:cNvSpPr/>
          <p:nvPr/>
        </p:nvSpPr>
        <p:spPr>
          <a:xfrm>
            <a:off x="7321951" y="2630009"/>
            <a:ext cx="1455146" cy="927409"/>
          </a:xfrm>
          <a:prstGeom prst="snip2SameRect">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s-419" dirty="0">
                <a:hlinkClick r:id="rId4"/>
              </a:rPr>
              <a:t>Mediación</a:t>
            </a:r>
            <a:endParaRPr lang="es-419" dirty="0"/>
          </a:p>
        </p:txBody>
      </p:sp>
      <p:sp>
        <p:nvSpPr>
          <p:cNvPr id="6" name="Snip Same Side Corner Rectangle 5">
            <a:extLst>
              <a:ext uri="{FF2B5EF4-FFF2-40B4-BE49-F238E27FC236}">
                <a16:creationId xmlns:a16="http://schemas.microsoft.com/office/drawing/2014/main" id="{E0F3D12C-C34E-6F2C-BF34-C74893E6ECDB}"/>
              </a:ext>
            </a:extLst>
          </p:cNvPr>
          <p:cNvSpPr/>
          <p:nvPr/>
        </p:nvSpPr>
        <p:spPr>
          <a:xfrm>
            <a:off x="7383234" y="3786127"/>
            <a:ext cx="1393863" cy="927409"/>
          </a:xfrm>
          <a:prstGeom prst="snip2SameRect">
            <a:avLst>
              <a:gd name="adj1" fmla="val 16667"/>
              <a:gd name="adj2" fmla="val 0"/>
            </a:avLst>
          </a:prstGeom>
          <a:solidFill>
            <a:schemeClr val="accent6">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s-419" dirty="0"/>
              <a:t>Reunión de resolución</a:t>
            </a:r>
          </a:p>
        </p:txBody>
      </p:sp>
      <p:sp>
        <p:nvSpPr>
          <p:cNvPr id="7" name="TextBox 6">
            <a:extLst>
              <a:ext uri="{FF2B5EF4-FFF2-40B4-BE49-F238E27FC236}">
                <a16:creationId xmlns:a16="http://schemas.microsoft.com/office/drawing/2014/main" id="{B469804D-0389-DDEF-3095-67B2A29B1C81}"/>
              </a:ext>
            </a:extLst>
          </p:cNvPr>
          <p:cNvSpPr txBox="1"/>
          <p:nvPr/>
        </p:nvSpPr>
        <p:spPr>
          <a:xfrm>
            <a:off x="3200400" y="459825"/>
            <a:ext cx="3737618" cy="1384995"/>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anchor="ctr">
            <a:spAutoFit/>
          </a:bodyPr>
          <a:lstStyle/>
          <a:p>
            <a:pPr algn="ctr" eaLnBrk="1" hangingPunct="1">
              <a:defRPr/>
            </a:pPr>
            <a:r>
              <a:rPr lang="es-419" sz="2800" b="1" dirty="0">
                <a:solidFill>
                  <a:srgbClr val="FFFFFF"/>
                </a:solidFill>
              </a:rPr>
              <a:t>WSEMS </a:t>
            </a:r>
          </a:p>
          <a:p>
            <a:pPr algn="ctr" eaLnBrk="1" hangingPunct="1">
              <a:defRPr/>
            </a:pPr>
            <a:r>
              <a:rPr lang="es-419" sz="2800" b="1" dirty="0">
                <a:solidFill>
                  <a:srgbClr val="FFFFFF"/>
                </a:solidFill>
              </a:rPr>
              <a:t>Proceso de la toma de casos</a:t>
            </a:r>
          </a:p>
        </p:txBody>
      </p:sp>
      <p:sp>
        <p:nvSpPr>
          <p:cNvPr id="8" name="Right Arrow 7">
            <a:extLst>
              <a:ext uri="{FF2B5EF4-FFF2-40B4-BE49-F238E27FC236}">
                <a16:creationId xmlns:a16="http://schemas.microsoft.com/office/drawing/2014/main" id="{36647166-FCF5-065B-7636-520CC00E35EF}"/>
              </a:ext>
            </a:extLst>
          </p:cNvPr>
          <p:cNvSpPr/>
          <p:nvPr/>
        </p:nvSpPr>
        <p:spPr>
          <a:xfrm rot="19523683">
            <a:off x="6175565" y="2104147"/>
            <a:ext cx="974611" cy="454275"/>
          </a:xfrm>
          <a:prstGeom prst="rightArrow">
            <a:avLst/>
          </a:prstGeom>
          <a:gradFill flip="none" rotWithShape="1">
            <a:gsLst>
              <a:gs pos="0">
                <a:schemeClr val="accent3">
                  <a:lumMod val="50000"/>
                </a:schemeClr>
              </a:gs>
              <a:gs pos="100000">
                <a:schemeClr val="accent3">
                  <a:lumMod val="75000"/>
                </a:schemeClr>
              </a:gs>
            </a:gsLst>
            <a:lin ang="0" scaled="1"/>
            <a:tileRect/>
          </a:gradFill>
          <a:ln>
            <a:noFill/>
          </a:ln>
          <a:effectLst>
            <a:innerShdw blurRad="63500" dist="50800" dir="54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Times New Roman" pitchFamily="18" charset="0"/>
            </a:endParaRPr>
          </a:p>
        </p:txBody>
      </p:sp>
      <p:sp>
        <p:nvSpPr>
          <p:cNvPr id="9" name="Right Arrow 8">
            <a:extLst>
              <a:ext uri="{FF2B5EF4-FFF2-40B4-BE49-F238E27FC236}">
                <a16:creationId xmlns:a16="http://schemas.microsoft.com/office/drawing/2014/main" id="{661CADBD-BA58-B884-EEEF-F41BCAC5E9E7}"/>
              </a:ext>
            </a:extLst>
          </p:cNvPr>
          <p:cNvSpPr/>
          <p:nvPr/>
        </p:nvSpPr>
        <p:spPr>
          <a:xfrm rot="1732265">
            <a:off x="6202215" y="3512420"/>
            <a:ext cx="1035037" cy="454275"/>
          </a:xfrm>
          <a:prstGeom prst="rightArrow">
            <a:avLst/>
          </a:prstGeom>
          <a:gradFill flip="none" rotWithShape="1">
            <a:gsLst>
              <a:gs pos="0">
                <a:schemeClr val="accent3">
                  <a:lumMod val="50000"/>
                </a:schemeClr>
              </a:gs>
              <a:gs pos="99000">
                <a:schemeClr val="accent3">
                  <a:lumMod val="75000"/>
                </a:schemeClr>
              </a:gs>
            </a:gsLst>
            <a:lin ang="0" scaled="1"/>
            <a:tileRect/>
          </a:gradFill>
          <a:ln>
            <a:noFill/>
          </a:ln>
          <a:effectLst>
            <a:innerShdw blurRad="63500" dist="50800" dir="54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Times New Roman" pitchFamily="18" charset="0"/>
            </a:endParaRPr>
          </a:p>
        </p:txBody>
      </p:sp>
      <p:sp>
        <p:nvSpPr>
          <p:cNvPr id="10" name="Right Arrow 9">
            <a:extLst>
              <a:ext uri="{FF2B5EF4-FFF2-40B4-BE49-F238E27FC236}">
                <a16:creationId xmlns:a16="http://schemas.microsoft.com/office/drawing/2014/main" id="{1AB4A879-CD01-20A7-68ED-86DE17EFB7C8}"/>
              </a:ext>
            </a:extLst>
          </p:cNvPr>
          <p:cNvSpPr/>
          <p:nvPr/>
        </p:nvSpPr>
        <p:spPr>
          <a:xfrm>
            <a:off x="6255345" y="2804418"/>
            <a:ext cx="928780" cy="454275"/>
          </a:xfrm>
          <a:prstGeom prst="rightArrow">
            <a:avLst/>
          </a:prstGeom>
          <a:gradFill flip="none" rotWithShape="1">
            <a:gsLst>
              <a:gs pos="0">
                <a:schemeClr val="accent3">
                  <a:lumMod val="50000"/>
                </a:schemeClr>
              </a:gs>
              <a:gs pos="100000">
                <a:schemeClr val="accent3">
                  <a:lumMod val="75000"/>
                </a:schemeClr>
              </a:gs>
            </a:gsLst>
            <a:lin ang="0" scaled="1"/>
            <a:tileRect/>
          </a:gradFill>
          <a:ln>
            <a:noFill/>
          </a:ln>
          <a:effectLst>
            <a:innerShdw blurRad="63500" dist="50800" dir="54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Times New Roman" pitchFamily="18" charset="0"/>
            </a:endParaRPr>
          </a:p>
        </p:txBody>
      </p:sp>
      <p:sp>
        <p:nvSpPr>
          <p:cNvPr id="14" name="Rectangle 13">
            <a:extLst>
              <a:ext uri="{FF2B5EF4-FFF2-40B4-BE49-F238E27FC236}">
                <a16:creationId xmlns:a16="http://schemas.microsoft.com/office/drawing/2014/main" id="{97B07819-6B3C-D585-2610-9BEF4DF5B301}"/>
              </a:ext>
            </a:extLst>
          </p:cNvPr>
          <p:cNvSpPr/>
          <p:nvPr/>
        </p:nvSpPr>
        <p:spPr>
          <a:xfrm>
            <a:off x="3771382" y="2243045"/>
            <a:ext cx="2242986" cy="1601342"/>
          </a:xfrm>
          <a:prstGeom prst="rect">
            <a:avLst/>
          </a:prstGeom>
          <a:gradFill flip="none" rotWithShape="1">
            <a:gsLst>
              <a:gs pos="0">
                <a:schemeClr val="accent3">
                  <a:lumMod val="50000"/>
                </a:schemeClr>
              </a:gs>
              <a:gs pos="100000">
                <a:schemeClr val="accent3">
                  <a:lumMod val="75000"/>
                </a:schemeClr>
              </a:gs>
            </a:gsLst>
            <a:lin ang="16200000" scaled="0"/>
            <a:tileRect/>
          </a:gradFill>
        </p:spPr>
        <p:style>
          <a:lnRef idx="0">
            <a:schemeClr val="accent3"/>
          </a:lnRef>
          <a:fillRef idx="3">
            <a:schemeClr val="accent3"/>
          </a:fillRef>
          <a:effectRef idx="3">
            <a:schemeClr val="accent3"/>
          </a:effectRef>
          <a:fontRef idx="minor">
            <a:schemeClr val="lt1"/>
          </a:fontRef>
        </p:style>
        <p:txBody>
          <a:bodyPr anchor="ct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defRPr/>
            </a:pPr>
            <a:r>
              <a:rPr lang="es-ES_tradnl" sz="2400" b="1" dirty="0">
                <a:solidFill>
                  <a:srgbClr val="FFFFFF"/>
                </a:solidFill>
              </a:rPr>
              <a:t>A elección de las partes</a:t>
            </a:r>
          </a:p>
          <a:p>
            <a:pPr algn="ctr" eaLnBrk="1" hangingPunct="1">
              <a:defRPr/>
            </a:pPr>
            <a:r>
              <a:rPr lang="es-ES_tradnl" dirty="0">
                <a:solidFill>
                  <a:srgbClr val="FFFFFF"/>
                </a:solidFill>
              </a:rPr>
              <a:t>(autodeterminación)</a:t>
            </a:r>
          </a:p>
        </p:txBody>
      </p:sp>
      <p:sp>
        <p:nvSpPr>
          <p:cNvPr id="13" name="Rectangle 12">
            <a:extLst>
              <a:ext uri="{FF2B5EF4-FFF2-40B4-BE49-F238E27FC236}">
                <a16:creationId xmlns:a16="http://schemas.microsoft.com/office/drawing/2014/main" id="{E97E5C91-8446-6F3C-1BAB-122D19FFF7BA}"/>
              </a:ext>
            </a:extLst>
          </p:cNvPr>
          <p:cNvSpPr/>
          <p:nvPr/>
        </p:nvSpPr>
        <p:spPr>
          <a:xfrm>
            <a:off x="427308" y="911692"/>
            <a:ext cx="2242986" cy="1601342"/>
          </a:xfrm>
          <a:prstGeom prst="rect">
            <a:avLst/>
          </a:prstGeom>
          <a:solidFill>
            <a:srgbClr val="CC3300"/>
          </a:solidFill>
        </p:spPr>
        <p:style>
          <a:lnRef idx="0">
            <a:schemeClr val="accent3"/>
          </a:lnRef>
          <a:fillRef idx="3">
            <a:schemeClr val="accent3"/>
          </a:fillRef>
          <a:effectRef idx="3">
            <a:schemeClr val="accent3"/>
          </a:effectRef>
          <a:fontRef idx="minor">
            <a:schemeClr val="lt1"/>
          </a:fontRef>
        </p:style>
        <p:txBody>
          <a:bodyPr anchor="ct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defRPr/>
            </a:pPr>
            <a:r>
              <a:rPr lang="es-419" sz="2400" b="1" dirty="0">
                <a:solidFill>
                  <a:srgbClr val="FFFFFF"/>
                </a:solidFill>
              </a:rPr>
              <a:t>Solicitud de información recibida</a:t>
            </a:r>
            <a:endParaRPr lang="es-419" dirty="0">
              <a:solidFill>
                <a:srgbClr val="FFFFFF"/>
              </a:solidFill>
            </a:endParaRPr>
          </a:p>
        </p:txBody>
      </p:sp>
      <p:sp>
        <p:nvSpPr>
          <p:cNvPr id="15" name="Right Arrow 9">
            <a:extLst>
              <a:ext uri="{FF2B5EF4-FFF2-40B4-BE49-F238E27FC236}">
                <a16:creationId xmlns:a16="http://schemas.microsoft.com/office/drawing/2014/main" id="{5EF4992D-9070-FFFE-9AD6-E5940BA0D62C}"/>
              </a:ext>
            </a:extLst>
          </p:cNvPr>
          <p:cNvSpPr/>
          <p:nvPr/>
        </p:nvSpPr>
        <p:spPr>
          <a:xfrm rot="5400000">
            <a:off x="880728" y="2647008"/>
            <a:ext cx="1336144" cy="1058613"/>
          </a:xfrm>
          <a:prstGeom prst="rightArrow">
            <a:avLst/>
          </a:prstGeom>
          <a:solidFill>
            <a:srgbClr val="C00000"/>
          </a:solidFill>
          <a:ln>
            <a:noFill/>
          </a:ln>
          <a:effectLst>
            <a:innerShdw blurRad="63500" dist="50800" dir="54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Times New Roman" pitchFamily="18" charset="0"/>
            </a:endParaRPr>
          </a:p>
        </p:txBody>
      </p:sp>
      <p:sp>
        <p:nvSpPr>
          <p:cNvPr id="16" name="Rectangle 15">
            <a:extLst>
              <a:ext uri="{FF2B5EF4-FFF2-40B4-BE49-F238E27FC236}">
                <a16:creationId xmlns:a16="http://schemas.microsoft.com/office/drawing/2014/main" id="{228ECEB0-7A6A-9DD0-53DF-60395517B47A}"/>
              </a:ext>
            </a:extLst>
          </p:cNvPr>
          <p:cNvSpPr/>
          <p:nvPr/>
        </p:nvSpPr>
        <p:spPr>
          <a:xfrm>
            <a:off x="3853050" y="4521837"/>
            <a:ext cx="2242986" cy="1601342"/>
          </a:xfrm>
          <a:prstGeom prst="rect">
            <a:avLst/>
          </a:prstGeom>
          <a:solidFill>
            <a:srgbClr val="008080"/>
          </a:solidFill>
        </p:spPr>
        <p:style>
          <a:lnRef idx="0">
            <a:schemeClr val="accent3"/>
          </a:lnRef>
          <a:fillRef idx="3">
            <a:schemeClr val="accent3"/>
          </a:fillRef>
          <a:effectRef idx="3">
            <a:schemeClr val="accent3"/>
          </a:effectRef>
          <a:fontRef idx="minor">
            <a:schemeClr val="lt1"/>
          </a:fontRef>
        </p:style>
        <p:txBody>
          <a:bodyPr anchor="ct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defRPr/>
            </a:pPr>
            <a:r>
              <a:rPr lang="es-ES" sz="2400" b="1" dirty="0">
                <a:solidFill>
                  <a:srgbClr val="FFFFFF"/>
                </a:solidFill>
              </a:rPr>
              <a:t>Proporcionar comentarios a las partes</a:t>
            </a:r>
            <a:endParaRPr lang="es-419" dirty="0">
              <a:solidFill>
                <a:srgbClr val="FFFFFF"/>
              </a:solidFill>
            </a:endParaRPr>
          </a:p>
        </p:txBody>
      </p:sp>
      <p:sp>
        <p:nvSpPr>
          <p:cNvPr id="17" name="Right Arrow 9">
            <a:extLst>
              <a:ext uri="{FF2B5EF4-FFF2-40B4-BE49-F238E27FC236}">
                <a16:creationId xmlns:a16="http://schemas.microsoft.com/office/drawing/2014/main" id="{04B91BB2-6559-5B4A-1C46-B25D7C1FC0FC}"/>
              </a:ext>
            </a:extLst>
          </p:cNvPr>
          <p:cNvSpPr/>
          <p:nvPr/>
        </p:nvSpPr>
        <p:spPr>
          <a:xfrm rot="16200000">
            <a:off x="4709125" y="3727111"/>
            <a:ext cx="530835" cy="1058615"/>
          </a:xfrm>
          <a:prstGeom prst="rightArrow">
            <a:avLst/>
          </a:prstGeom>
          <a:solidFill>
            <a:srgbClr val="008080"/>
          </a:solidFill>
          <a:ln>
            <a:noFill/>
          </a:ln>
          <a:effectLst>
            <a:innerShdw blurRad="63500" dist="50800" dir="54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Times New Roman" pitchFamily="18" charset="0"/>
            </a:endParaRPr>
          </a:p>
        </p:txBody>
      </p:sp>
      <p:sp>
        <p:nvSpPr>
          <p:cNvPr id="18" name="Rectangle 17">
            <a:extLst>
              <a:ext uri="{FF2B5EF4-FFF2-40B4-BE49-F238E27FC236}">
                <a16:creationId xmlns:a16="http://schemas.microsoft.com/office/drawing/2014/main" id="{00559045-2C62-1458-D21B-BEACAC8CC349}"/>
              </a:ext>
            </a:extLst>
          </p:cNvPr>
          <p:cNvSpPr/>
          <p:nvPr/>
        </p:nvSpPr>
        <p:spPr>
          <a:xfrm>
            <a:off x="443552" y="4521836"/>
            <a:ext cx="2242986" cy="1601342"/>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anchor="ct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defRPr/>
            </a:pPr>
            <a:r>
              <a:rPr lang="es-419" sz="2400" b="1" dirty="0">
                <a:solidFill>
                  <a:srgbClr val="FFFFFF"/>
                </a:solidFill>
              </a:rPr>
              <a:t>Toma de casos imparcial</a:t>
            </a:r>
          </a:p>
        </p:txBody>
      </p:sp>
      <p:sp>
        <p:nvSpPr>
          <p:cNvPr id="19" name="Right Arrow 9">
            <a:extLst>
              <a:ext uri="{FF2B5EF4-FFF2-40B4-BE49-F238E27FC236}">
                <a16:creationId xmlns:a16="http://schemas.microsoft.com/office/drawing/2014/main" id="{480B130F-3BD2-9E80-02ED-1CB0FFAC7DF9}"/>
              </a:ext>
            </a:extLst>
          </p:cNvPr>
          <p:cNvSpPr/>
          <p:nvPr/>
        </p:nvSpPr>
        <p:spPr>
          <a:xfrm>
            <a:off x="2654780" y="4793200"/>
            <a:ext cx="911106" cy="1058613"/>
          </a:xfrm>
          <a:prstGeom prst="rightArrow">
            <a:avLst/>
          </a:prstGeom>
          <a:solidFill>
            <a:srgbClr val="7030A0"/>
          </a:solidFill>
          <a:ln>
            <a:noFill/>
          </a:ln>
          <a:effectLst>
            <a:innerShdw blurRad="63500" dist="50800" dir="54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a:solidFill>
                <a:srgbClr val="FFFFFF"/>
              </a:solidFill>
              <a:latin typeface="Times New Roman" pitchFamily="18" charset="0"/>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7A98542-96C0-449A-BB08-40F2F0382A63}"/>
              </a:ext>
            </a:extLst>
          </p:cNvPr>
          <p:cNvSpPr>
            <a:spLocks noGrp="1"/>
          </p:cNvSpPr>
          <p:nvPr>
            <p:ph type="title"/>
          </p:nvPr>
        </p:nvSpPr>
        <p:spPr>
          <a:xfrm>
            <a:off x="762000" y="439738"/>
            <a:ext cx="8382000" cy="890587"/>
          </a:xfrm>
        </p:spPr>
        <p:txBody>
          <a:bodyPr/>
          <a:lstStyle/>
          <a:p>
            <a:pPr eaLnBrk="1" hangingPunct="1"/>
            <a:r>
              <a:rPr lang="es-419" altLang="en-US" sz="4800">
                <a:ea typeface="ＭＳ Ｐゴシック" panose="020B0600070205080204" pitchFamily="34" charset="-128"/>
              </a:rPr>
              <a:t>La lista del WSEMS</a:t>
            </a:r>
          </a:p>
        </p:txBody>
      </p:sp>
      <p:sp>
        <p:nvSpPr>
          <p:cNvPr id="18435" name="Rectangle 5">
            <a:extLst>
              <a:ext uri="{FF2B5EF4-FFF2-40B4-BE49-F238E27FC236}">
                <a16:creationId xmlns:a16="http://schemas.microsoft.com/office/drawing/2014/main" id="{3EA4D736-E2C1-3042-40C0-11CD62D7CDDE}"/>
              </a:ext>
            </a:extLst>
          </p:cNvPr>
          <p:cNvSpPr>
            <a:spLocks noChangeArrowheads="1"/>
          </p:cNvSpPr>
          <p:nvPr/>
        </p:nvSpPr>
        <p:spPr bwMode="auto">
          <a:xfrm>
            <a:off x="749300" y="2274888"/>
            <a:ext cx="7315200"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eaLnBrk="1" hangingPunct="1">
              <a:buClrTx/>
            </a:pPr>
            <a:r>
              <a:rPr lang="es-ES" altLang="en-US" sz="2800">
                <a:solidFill>
                  <a:srgbClr val="1F497D"/>
                </a:solidFill>
                <a:latin typeface="Arial" panose="020B0604020202020204" pitchFamily="34" charset="0"/>
              </a:rPr>
              <a:t>Lista de neutrales</a:t>
            </a:r>
          </a:p>
          <a:p>
            <a:pPr eaLnBrk="1" hangingPunct="1">
              <a:buClrTx/>
            </a:pPr>
            <a:r>
              <a:rPr lang="es-ES" altLang="en-US" sz="2800">
                <a:solidFill>
                  <a:srgbClr val="1F497D"/>
                </a:solidFill>
                <a:latin typeface="Arial" panose="020B0604020202020204" pitchFamily="34" charset="0"/>
              </a:rPr>
              <a:t>Imparcialidad</a:t>
            </a:r>
          </a:p>
          <a:p>
            <a:pPr eaLnBrk="1" hangingPunct="1">
              <a:buClrTx/>
            </a:pPr>
            <a:r>
              <a:rPr lang="es-ES" altLang="en-US" sz="2800">
                <a:solidFill>
                  <a:srgbClr val="1F497D"/>
                </a:solidFill>
                <a:latin typeface="Arial" panose="020B0604020202020204" pitchFamily="34" charset="0"/>
              </a:rPr>
              <a:t>Selección</a:t>
            </a:r>
          </a:p>
          <a:p>
            <a:pPr eaLnBrk="1" hangingPunct="1">
              <a:buClrTx/>
            </a:pPr>
            <a:r>
              <a:rPr lang="es-ES" altLang="en-US" sz="2800">
                <a:solidFill>
                  <a:srgbClr val="1F497D"/>
                </a:solidFill>
                <a:latin typeface="Arial" panose="020B0604020202020204" pitchFamily="34" charset="0"/>
              </a:rPr>
              <a:t>Diversidad profesional </a:t>
            </a:r>
            <a:r>
              <a:rPr lang="es-ES" altLang="en-US" sz="2800">
                <a:solidFill>
                  <a:srgbClr val="1F497D"/>
                </a:solidFill>
                <a:latin typeface="Arial" panose="020B0604020202020204" pitchFamily="34" charset="0"/>
                <a:hlinkClick r:id="rId4"/>
              </a:rPr>
              <a:t>https://www.wsems.us/es/mediadores/</a:t>
            </a:r>
            <a:endParaRPr lang="es-ES" altLang="en-US" sz="2800">
              <a:solidFill>
                <a:srgbClr val="1F497D"/>
              </a:solidFill>
              <a:latin typeface="Arial" panose="020B0604020202020204" pitchFamily="34" charset="0"/>
            </a:endParaRPr>
          </a:p>
          <a:p>
            <a:pPr eaLnBrk="1" hangingPunct="1">
              <a:buClrTx/>
            </a:pPr>
            <a:r>
              <a:rPr lang="es-ES" altLang="en-US" sz="2800">
                <a:solidFill>
                  <a:srgbClr val="1F497D"/>
                </a:solidFill>
                <a:latin typeface="Arial" panose="020B0604020202020204" pitchFamily="34" charset="0"/>
              </a:rPr>
              <a:t>Se utiliza tanto para la mediación como para la facilitación.</a:t>
            </a:r>
            <a:endParaRPr lang="en-US" altLang="en-US" sz="2800">
              <a:solidFill>
                <a:srgbClr val="1F497D"/>
              </a:solidFill>
              <a:latin typeface="Arial" panose="020B0604020202020204" pitchFamily="34" charset="0"/>
            </a:endParaRPr>
          </a:p>
        </p:txBody>
      </p:sp>
      <p:sp>
        <p:nvSpPr>
          <p:cNvPr id="18436" name="Rectangle 11">
            <a:extLst>
              <a:ext uri="{FF2B5EF4-FFF2-40B4-BE49-F238E27FC236}">
                <a16:creationId xmlns:a16="http://schemas.microsoft.com/office/drawing/2014/main" id="{578579A4-1110-FB9C-32C0-F792B3655E69}"/>
              </a:ext>
            </a:extLst>
          </p:cNvPr>
          <p:cNvSpPr>
            <a:spLocks noChangeArrowheads="1"/>
          </p:cNvSpPr>
          <p:nvPr/>
        </p:nvSpPr>
        <p:spPr bwMode="auto">
          <a:xfrm>
            <a:off x="4632325" y="2222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endParaRPr lang="en-US" altLang="en-US" sz="1800">
              <a:solidFill>
                <a:schemeClr val="tx1"/>
              </a:solidFill>
              <a:latin typeface="Arial" panose="020B0604020202020204" pitchFamily="34" charset="0"/>
            </a:endParaRPr>
          </a:p>
        </p:txBody>
      </p:sp>
      <p:pic>
        <p:nvPicPr>
          <p:cNvPr id="18437" name="Picture 8">
            <a:extLst>
              <a:ext uri="{FF2B5EF4-FFF2-40B4-BE49-F238E27FC236}">
                <a16:creationId xmlns:a16="http://schemas.microsoft.com/office/drawing/2014/main" id="{942B6920-CD88-70E7-3F74-3E92969B98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6488" y="1547813"/>
            <a:ext cx="3683000"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ABDB75EB-0839-478D-9307-E077E3D57530}"/>
              </a:ext>
            </a:extLst>
          </p:cNvPr>
          <p:cNvSpPr>
            <a:spLocks noGrp="1"/>
          </p:cNvSpPr>
          <p:nvPr>
            <p:ph type="body" idx="4294967295"/>
          </p:nvPr>
        </p:nvSpPr>
        <p:spPr>
          <a:xfrm>
            <a:off x="463550" y="1509713"/>
            <a:ext cx="8382000" cy="3543300"/>
          </a:xfrm>
        </p:spPr>
        <p:txBody>
          <a:bodyPr/>
          <a:lstStyle/>
          <a:p>
            <a:pPr lvl="1" eaLnBrk="1" hangingPunct="1">
              <a:buFontTx/>
              <a:buChar char="•"/>
              <a:defRPr/>
            </a:pPr>
            <a:r>
              <a:rPr lang="es-ES" altLang="en-US" sz="2800" dirty="0">
                <a:solidFill>
                  <a:srgbClr val="1F497D"/>
                </a:solidFill>
                <a:latin typeface="Arial" panose="020B0604020202020204" pitchFamily="34" charset="0"/>
                <a:ea typeface="ＭＳ Ｐゴシック" panose="020B0600070205080204" pitchFamily="34" charset="-128"/>
                <a:cs typeface="Arial" panose="020B0604020202020204" pitchFamily="34" charset="0"/>
              </a:rPr>
              <a:t>Opción para la resolución temprana de conflictos</a:t>
            </a:r>
          </a:p>
          <a:p>
            <a:pPr marL="320675" lvl="1" indent="0" eaLnBrk="1" hangingPunct="1">
              <a:buFont typeface="Arial" panose="020B0604020202020204" pitchFamily="34" charset="0"/>
              <a:buNone/>
              <a:defRPr/>
            </a:pPr>
            <a:endParaRPr lang="es-ES" altLang="en-US" sz="2800" dirty="0">
              <a:solidFill>
                <a:srgbClr val="1F497D"/>
              </a:solidFill>
              <a:latin typeface="Arial" panose="020B0604020202020204" pitchFamily="34" charset="0"/>
              <a:ea typeface="ＭＳ Ｐゴシック" panose="020B0600070205080204" pitchFamily="34" charset="-128"/>
              <a:cs typeface="Arial" panose="020B0604020202020204" pitchFamily="34" charset="0"/>
            </a:endParaRPr>
          </a:p>
          <a:p>
            <a:pPr lvl="1" eaLnBrk="1" hangingPunct="1">
              <a:buFontTx/>
              <a:buChar char="•"/>
              <a:defRPr/>
            </a:pPr>
            <a:r>
              <a:rPr lang="es-ES" altLang="en-US" sz="2800" dirty="0">
                <a:solidFill>
                  <a:srgbClr val="1F497D"/>
                </a:solidFill>
                <a:latin typeface="Arial" panose="020B0604020202020204" pitchFamily="34" charset="0"/>
                <a:ea typeface="ＭＳ Ｐゴシック" panose="020B0600070205080204" pitchFamily="34" charset="-128"/>
                <a:cs typeface="Arial" panose="020B0604020202020204" pitchFamily="34" charset="0"/>
              </a:rPr>
              <a:t>Profesional capacitado e imparcial (facilitador) que asiste a la reunión del IEP para ayudar al equipo del IEP con el proceso</a:t>
            </a:r>
          </a:p>
          <a:p>
            <a:pPr marL="320675" lvl="1" indent="0" eaLnBrk="1" hangingPunct="1">
              <a:buFont typeface="Arial" panose="020B0604020202020204" pitchFamily="34" charset="0"/>
              <a:buNone/>
              <a:defRPr/>
            </a:pPr>
            <a:endParaRPr lang="es-ES" altLang="en-US" sz="2800" dirty="0">
              <a:solidFill>
                <a:srgbClr val="1F497D"/>
              </a:solidFill>
              <a:latin typeface="Arial" panose="020B0604020202020204" pitchFamily="34" charset="0"/>
              <a:ea typeface="ＭＳ Ｐゴシック" panose="020B0600070205080204" pitchFamily="34" charset="-128"/>
              <a:cs typeface="Arial" panose="020B0604020202020204" pitchFamily="34" charset="0"/>
            </a:endParaRPr>
          </a:p>
          <a:p>
            <a:pPr lvl="1" eaLnBrk="1" hangingPunct="1">
              <a:buFontTx/>
              <a:buChar char="•"/>
              <a:defRPr/>
            </a:pPr>
            <a:r>
              <a:rPr lang="es-ES" altLang="en-US" sz="2800" dirty="0">
                <a:solidFill>
                  <a:srgbClr val="1F497D"/>
                </a:solidFill>
                <a:latin typeface="Arial" panose="020B0604020202020204" pitchFamily="34" charset="0"/>
                <a:ea typeface="ＭＳ Ｐゴシック" panose="020B0600070205080204" pitchFamily="34" charset="-128"/>
                <a:cs typeface="Arial" panose="020B0604020202020204" pitchFamily="34" charset="0"/>
              </a:rPr>
              <a:t>Gratis</a:t>
            </a:r>
            <a:endParaRPr lang="en-US" altLang="en-US" dirty="0">
              <a:ea typeface="ＭＳ Ｐゴシック" panose="020B0600070205080204" pitchFamily="34" charset="-128"/>
              <a:cs typeface="Arial" panose="020B0604020202020204" pitchFamily="34" charset="0"/>
            </a:endParaRPr>
          </a:p>
        </p:txBody>
      </p:sp>
      <p:sp>
        <p:nvSpPr>
          <p:cNvPr id="20483" name="Rectangle 6">
            <a:extLst>
              <a:ext uri="{FF2B5EF4-FFF2-40B4-BE49-F238E27FC236}">
                <a16:creationId xmlns:a16="http://schemas.microsoft.com/office/drawing/2014/main" id="{28432F34-D284-8DF3-9023-FC17094249ED}"/>
              </a:ext>
            </a:extLst>
          </p:cNvPr>
          <p:cNvSpPr>
            <a:spLocks noChangeArrowheads="1"/>
          </p:cNvSpPr>
          <p:nvPr/>
        </p:nvSpPr>
        <p:spPr bwMode="auto">
          <a:xfrm>
            <a:off x="5376863" y="47339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endParaRPr lang="en-US" altLang="en-US" sz="1800">
              <a:solidFill>
                <a:schemeClr val="tx1"/>
              </a:solidFill>
              <a:latin typeface="Arial" panose="020B0604020202020204" pitchFamily="34" charset="0"/>
            </a:endParaRPr>
          </a:p>
        </p:txBody>
      </p:sp>
      <p:sp>
        <p:nvSpPr>
          <p:cNvPr id="5" name="Rectangle 2">
            <a:extLst>
              <a:ext uri="{FF2B5EF4-FFF2-40B4-BE49-F238E27FC236}">
                <a16:creationId xmlns:a16="http://schemas.microsoft.com/office/drawing/2014/main" id="{CB9BA18A-ED12-D715-42D2-F08733F30297}"/>
              </a:ext>
            </a:extLst>
          </p:cNvPr>
          <p:cNvSpPr txBox="1">
            <a:spLocks noChangeArrowheads="1"/>
          </p:cNvSpPr>
          <p:nvPr/>
        </p:nvSpPr>
        <p:spPr>
          <a:xfrm>
            <a:off x="762000" y="533400"/>
            <a:ext cx="6858000" cy="990600"/>
          </a:xfrm>
          <a:prstGeom prst="rect">
            <a:avLst/>
          </a:prstGeom>
        </p:spPr>
        <p:txBody>
          <a:bodyPr>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ES_tradnl" sz="4800" dirty="0"/>
              <a:t>Facilitación de IEP</a:t>
            </a:r>
          </a:p>
        </p:txBody>
      </p:sp>
      <p:pic>
        <p:nvPicPr>
          <p:cNvPr id="20485" name="Picture 1">
            <a:extLst>
              <a:ext uri="{FF2B5EF4-FFF2-40B4-BE49-F238E27FC236}">
                <a16:creationId xmlns:a16="http://schemas.microsoft.com/office/drawing/2014/main" id="{9C799D83-0E4A-BDEE-E29A-821AA176C0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222750"/>
            <a:ext cx="3952875"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90CCF184-EF15-9D59-DF95-94944261233C}"/>
              </a:ext>
            </a:extLst>
          </p:cNvPr>
          <p:cNvSpPr txBox="1">
            <a:spLocks noChangeArrowheads="1"/>
          </p:cNvSpPr>
          <p:nvPr/>
        </p:nvSpPr>
        <p:spPr bwMode="auto">
          <a:xfrm>
            <a:off x="609600" y="2555875"/>
            <a:ext cx="7772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chemeClr val="tx2"/>
              </a:buClr>
              <a:buSzPct val="130000"/>
              <a:buFontTx/>
              <a:buChar char="•"/>
            </a:pPr>
            <a:r>
              <a:rPr lang="es-ES" altLang="en-US" sz="2800">
                <a:solidFill>
                  <a:srgbClr val="1F497D"/>
                </a:solidFill>
                <a:cs typeface="Arial" panose="020B0604020202020204" pitchFamily="34" charset="0"/>
              </a:rPr>
              <a:t>Al principio del proceso del IEP</a:t>
            </a:r>
          </a:p>
          <a:p>
            <a:pPr eaLnBrk="1" hangingPunct="1">
              <a:buClr>
                <a:schemeClr val="tx2"/>
              </a:buClr>
              <a:buSzPct val="130000"/>
              <a:buFontTx/>
              <a:buChar char="•"/>
            </a:pPr>
            <a:endParaRPr lang="es-ES" altLang="en-US" sz="2800">
              <a:solidFill>
                <a:srgbClr val="1F497D"/>
              </a:solidFill>
              <a:cs typeface="Arial" panose="020B0604020202020204" pitchFamily="34" charset="0"/>
            </a:endParaRPr>
          </a:p>
          <a:p>
            <a:pPr eaLnBrk="1" hangingPunct="1">
              <a:buClr>
                <a:schemeClr val="tx2"/>
              </a:buClr>
              <a:buSzPct val="130000"/>
              <a:buFontTx/>
              <a:buChar char="•"/>
            </a:pPr>
            <a:r>
              <a:rPr lang="es-ES" altLang="en-US" sz="2800">
                <a:solidFill>
                  <a:srgbClr val="1F497D"/>
                </a:solidFill>
                <a:cs typeface="Arial" panose="020B0604020202020204" pitchFamily="34" charset="0"/>
              </a:rPr>
              <a:t>Si cree que una reunión del IEP será difícil (problemas de confianza, problemas de comunicación)</a:t>
            </a:r>
          </a:p>
          <a:p>
            <a:pPr eaLnBrk="1" hangingPunct="1">
              <a:buClr>
                <a:schemeClr val="tx2"/>
              </a:buClr>
              <a:buSzPct val="130000"/>
              <a:buFontTx/>
              <a:buChar char="•"/>
            </a:pPr>
            <a:endParaRPr lang="es-ES" altLang="en-US" sz="2800">
              <a:solidFill>
                <a:srgbClr val="1F497D"/>
              </a:solidFill>
              <a:cs typeface="Arial" panose="020B0604020202020204" pitchFamily="34" charset="0"/>
            </a:endParaRPr>
          </a:p>
          <a:p>
            <a:pPr eaLnBrk="1" hangingPunct="1">
              <a:buClr>
                <a:schemeClr val="tx2"/>
              </a:buClr>
              <a:buSzPct val="130000"/>
              <a:buFontTx/>
              <a:buChar char="•"/>
            </a:pPr>
            <a:r>
              <a:rPr lang="es-ES" altLang="en-US" sz="2800">
                <a:solidFill>
                  <a:srgbClr val="1F497D"/>
                </a:solidFill>
                <a:cs typeface="Arial" panose="020B0604020202020204" pitchFamily="34" charset="0"/>
              </a:rPr>
              <a:t>Para cualquier reunión del IEP (inicial, anual, reevaluación, revisión/revisión)</a:t>
            </a:r>
            <a:endParaRPr lang="en-US" altLang="en-US" sz="2800">
              <a:solidFill>
                <a:srgbClr val="1F497D"/>
              </a:solidFill>
              <a:cs typeface="Arial" panose="020B0604020202020204" pitchFamily="34" charset="0"/>
            </a:endParaRPr>
          </a:p>
        </p:txBody>
      </p:sp>
      <p:sp>
        <p:nvSpPr>
          <p:cNvPr id="22531" name="Rectangle 2">
            <a:extLst>
              <a:ext uri="{FF2B5EF4-FFF2-40B4-BE49-F238E27FC236}">
                <a16:creationId xmlns:a16="http://schemas.microsoft.com/office/drawing/2014/main" id="{5F665E2D-2E82-2E54-AA5E-4D79D86EDCCB}"/>
              </a:ext>
            </a:extLst>
          </p:cNvPr>
          <p:cNvSpPr txBox="1">
            <a:spLocks noChangeArrowheads="1"/>
          </p:cNvSpPr>
          <p:nvPr/>
        </p:nvSpPr>
        <p:spPr bwMode="auto">
          <a:xfrm>
            <a:off x="381000" y="76200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s-ES" altLang="en-US" sz="4800">
                <a:solidFill>
                  <a:srgbClr val="262626"/>
                </a:solidFill>
                <a:latin typeface="Impact" panose="020B0806030902050204" pitchFamily="34" charset="0"/>
              </a:rPr>
              <a:t>Cuándo solicitar la facilitación del IEP</a:t>
            </a:r>
            <a:endParaRPr lang="en-US" altLang="en-US" sz="4800">
              <a:solidFill>
                <a:srgbClr val="262626"/>
              </a:solidFill>
              <a:latin typeface="Impact" panose="020B0806030902050204" pitchFamily="34" charset="0"/>
            </a:endParaRP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C31EF230-3EE4-2EB2-801C-2CAE4BED953B}"/>
              </a:ext>
            </a:extLst>
          </p:cNvPr>
          <p:cNvSpPr>
            <a:spLocks noGrp="1"/>
          </p:cNvSpPr>
          <p:nvPr>
            <p:ph type="body" idx="4294967295"/>
          </p:nvPr>
        </p:nvSpPr>
        <p:spPr>
          <a:xfrm>
            <a:off x="0" y="1905000"/>
            <a:ext cx="4876800" cy="4038600"/>
          </a:xfrm>
        </p:spPr>
        <p:txBody>
          <a:bodyPr/>
          <a:lstStyle/>
          <a:p>
            <a:pPr lvl="1" eaLnBrk="1" hangingPunct="1">
              <a:buFontTx/>
              <a:buChar char="•"/>
            </a:pPr>
            <a:r>
              <a:rPr lang="es-ES" altLang="en-US" sz="2600">
                <a:solidFill>
                  <a:srgbClr val="1F497D"/>
                </a:solidFill>
                <a:latin typeface="Arial" panose="020B0604020202020204" pitchFamily="34" charset="0"/>
                <a:ea typeface="ＭＳ Ｐゴシック" panose="020B0600070205080204" pitchFamily="34" charset="-128"/>
              </a:rPr>
              <a:t>Póngase en contacto con WSEMS: 888-298-3857</a:t>
            </a:r>
          </a:p>
          <a:p>
            <a:pPr lvl="1" eaLnBrk="1" hangingPunct="1">
              <a:buFontTx/>
              <a:buChar char="•"/>
            </a:pPr>
            <a:r>
              <a:rPr lang="es-ES" altLang="en-US" sz="2600">
                <a:solidFill>
                  <a:srgbClr val="1F497D"/>
                </a:solidFill>
                <a:latin typeface="Arial" panose="020B0604020202020204" pitchFamily="34" charset="0"/>
                <a:ea typeface="ＭＳ Ｐゴシック" panose="020B0600070205080204" pitchFamily="34" charset="-128"/>
              </a:rPr>
              <a:t>Complete el formulario de </a:t>
            </a:r>
            <a:r>
              <a:rPr lang="es-ES" altLang="en-US" sz="2600">
                <a:solidFill>
                  <a:srgbClr val="1F497D"/>
                </a:solidFill>
                <a:latin typeface="Arial" panose="020B0604020202020204" pitchFamily="34" charset="0"/>
                <a:ea typeface="ＭＳ Ｐゴシック" panose="020B0600070205080204" pitchFamily="34" charset="-128"/>
                <a:hlinkClick r:id="rId4"/>
              </a:rPr>
              <a:t>solicitud</a:t>
            </a:r>
            <a:r>
              <a:rPr lang="es-ES" altLang="en-US" sz="2600">
                <a:solidFill>
                  <a:srgbClr val="1F497D"/>
                </a:solidFill>
                <a:latin typeface="Arial" panose="020B0604020202020204" pitchFamily="34" charset="0"/>
                <a:ea typeface="ＭＳ Ｐゴシック" panose="020B0600070205080204" pitchFamily="34" charset="-128"/>
              </a:rPr>
              <a:t> de IEP facilitado Solicitud conjunta o individual</a:t>
            </a:r>
          </a:p>
          <a:p>
            <a:pPr lvl="1" eaLnBrk="1" hangingPunct="1">
              <a:buFontTx/>
              <a:buChar char="•"/>
            </a:pPr>
            <a:r>
              <a:rPr lang="es-ES" altLang="en-US" sz="2600">
                <a:solidFill>
                  <a:srgbClr val="1F497D"/>
                </a:solidFill>
                <a:latin typeface="Arial" panose="020B0604020202020204" pitchFamily="34" charset="0"/>
                <a:ea typeface="ＭＳ Ｐゴシック" panose="020B0600070205080204" pitchFamily="34" charset="-128"/>
              </a:rPr>
              <a:t>Proceso voluntario</a:t>
            </a:r>
          </a:p>
          <a:p>
            <a:pPr lvl="1" eaLnBrk="1" hangingPunct="1">
              <a:buFontTx/>
              <a:buChar char="•"/>
            </a:pPr>
            <a:r>
              <a:rPr lang="es-ES" altLang="en-US" sz="2600">
                <a:solidFill>
                  <a:srgbClr val="1F497D"/>
                </a:solidFill>
                <a:latin typeface="Arial" panose="020B0604020202020204" pitchFamily="34" charset="0"/>
                <a:ea typeface="ＭＳ Ｐゴシック" panose="020B0600070205080204" pitchFamily="34" charset="-128"/>
              </a:rPr>
              <a:t>Admisión y detección de casos</a:t>
            </a:r>
            <a:endParaRPr lang="en-US" altLang="en-US" sz="2600">
              <a:solidFill>
                <a:srgbClr val="1F497D"/>
              </a:solidFill>
              <a:latin typeface="Arial" panose="020B0604020202020204" pitchFamily="34" charset="0"/>
              <a:ea typeface="ＭＳ Ｐゴシック" panose="020B0600070205080204" pitchFamily="34" charset="-128"/>
            </a:endParaRPr>
          </a:p>
        </p:txBody>
      </p:sp>
      <p:sp>
        <p:nvSpPr>
          <p:cNvPr id="24579" name="Rectangle 2">
            <a:extLst>
              <a:ext uri="{FF2B5EF4-FFF2-40B4-BE49-F238E27FC236}">
                <a16:creationId xmlns:a16="http://schemas.microsoft.com/office/drawing/2014/main" id="{FB674558-4DA7-D497-9FB5-A1FE4CACCBA1}"/>
              </a:ext>
            </a:extLst>
          </p:cNvPr>
          <p:cNvSpPr txBox="1">
            <a:spLocks noChangeArrowheads="1"/>
          </p:cNvSpPr>
          <p:nvPr/>
        </p:nvSpPr>
        <p:spPr bwMode="auto">
          <a:xfrm>
            <a:off x="762000" y="533400"/>
            <a:ext cx="800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s-ES" altLang="en-US" sz="4800">
                <a:solidFill>
                  <a:srgbClr val="262626"/>
                </a:solidFill>
                <a:latin typeface="Impact" panose="020B0806030902050204" pitchFamily="34" charset="0"/>
              </a:rPr>
              <a:t>Solicitud de facilitación del IEP</a:t>
            </a:r>
            <a:endParaRPr lang="en-US" altLang="en-US" sz="4800">
              <a:solidFill>
                <a:srgbClr val="262626"/>
              </a:solidFill>
              <a:latin typeface="Impact" panose="020B0806030902050204" pitchFamily="34" charset="0"/>
            </a:endParaRPr>
          </a:p>
        </p:txBody>
      </p:sp>
      <p:pic>
        <p:nvPicPr>
          <p:cNvPr id="24580" name="Picture 2">
            <a:extLst>
              <a:ext uri="{FF2B5EF4-FFF2-40B4-BE49-F238E27FC236}">
                <a16:creationId xmlns:a16="http://schemas.microsoft.com/office/drawing/2014/main" id="{D86B539B-EFCC-58A0-58B6-A9E24EB144D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8850" y="1368425"/>
            <a:ext cx="3613150" cy="4651375"/>
          </a:xfrm>
          <a:prstGeom prst="rect">
            <a:avLst/>
          </a:prstGeom>
          <a:noFill/>
          <a:ln w="889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4" descr="Timeline&#10;&#10;Description automatically generated">
            <a:extLst>
              <a:ext uri="{FF2B5EF4-FFF2-40B4-BE49-F238E27FC236}">
                <a16:creationId xmlns:a16="http://schemas.microsoft.com/office/drawing/2014/main" id="{4898585D-A3CE-60A4-89F4-B0CED3775F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8850" y="1347788"/>
            <a:ext cx="361315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33C1FBA4-9D0D-0E49-BC16-86C0200C18E6}"/>
              </a:ext>
            </a:extLst>
          </p:cNvPr>
          <p:cNvSpPr>
            <a:spLocks noGrp="1" noChangeArrowheads="1"/>
          </p:cNvSpPr>
          <p:nvPr>
            <p:ph type="title"/>
          </p:nvPr>
        </p:nvSpPr>
        <p:spPr>
          <a:xfrm>
            <a:off x="685800" y="304800"/>
            <a:ext cx="8305800" cy="1524000"/>
          </a:xfrm>
        </p:spPr>
        <p:txBody>
          <a:bodyPr rtlCol="0">
            <a:noAutofit/>
          </a:bodyPr>
          <a:lstStyle/>
          <a:p>
            <a:pPr eaLnBrk="1" fontAlgn="auto" hangingPunct="1">
              <a:spcAft>
                <a:spcPts val="0"/>
              </a:spcAft>
              <a:defRPr/>
            </a:pPr>
            <a:r>
              <a:rPr lang="es-ES" sz="4800" dirty="0">
                <a:solidFill>
                  <a:schemeClr val="tx1">
                    <a:lumMod val="85000"/>
                    <a:lumOff val="15000"/>
                  </a:schemeClr>
                </a:solidFill>
                <a:ea typeface="+mj-ea"/>
                <a:cs typeface="+mj-cs"/>
              </a:rPr>
              <a:t>Participantes de la facilitación del IEP</a:t>
            </a:r>
            <a:endParaRPr lang="en-US" sz="4800" dirty="0">
              <a:solidFill>
                <a:schemeClr val="tx1">
                  <a:lumMod val="85000"/>
                  <a:lumOff val="15000"/>
                </a:schemeClr>
              </a:solidFill>
              <a:ea typeface="+mj-ea"/>
              <a:cs typeface="+mj-cs"/>
            </a:endParaRPr>
          </a:p>
        </p:txBody>
      </p:sp>
      <p:sp>
        <p:nvSpPr>
          <p:cNvPr id="26627" name="Rectangle 3">
            <a:extLst>
              <a:ext uri="{FF2B5EF4-FFF2-40B4-BE49-F238E27FC236}">
                <a16:creationId xmlns:a16="http://schemas.microsoft.com/office/drawing/2014/main" id="{AC5A3F2A-1354-1278-E30B-7CB8F5281C53}"/>
              </a:ext>
            </a:extLst>
          </p:cNvPr>
          <p:cNvSpPr>
            <a:spLocks noGrp="1"/>
          </p:cNvSpPr>
          <p:nvPr>
            <p:ph type="body" idx="1"/>
          </p:nvPr>
        </p:nvSpPr>
        <p:spPr>
          <a:xfrm>
            <a:off x="325438" y="1905000"/>
            <a:ext cx="4800600" cy="3886200"/>
          </a:xfrm>
        </p:spPr>
        <p:txBody>
          <a:bodyPr/>
          <a:lstStyle/>
          <a:p>
            <a:pPr eaLnBrk="1" hangingPunct="1"/>
            <a:r>
              <a:rPr lang="es-ES" altLang="en-US" sz="2800">
                <a:latin typeface="Arial" panose="020B0604020202020204" pitchFamily="34" charset="0"/>
                <a:ea typeface="ＭＳ Ｐゴシック" panose="020B0600070205080204" pitchFamily="34" charset="-128"/>
              </a:rPr>
              <a:t>Los participantes del IEP facilitado son los mismos que asisten una reunión regular de IEP </a:t>
            </a:r>
          </a:p>
          <a:p>
            <a:pPr eaLnBrk="1" hangingPunct="1"/>
            <a:r>
              <a:rPr lang="es-ES" altLang="en-US" sz="2800">
                <a:latin typeface="Arial" panose="020B0604020202020204" pitchFamily="34" charset="0"/>
                <a:ea typeface="ＭＳ Ｐゴシック" panose="020B0600070205080204" pitchFamily="34" charset="-128"/>
              </a:rPr>
              <a:t>El facilitador de WSEMS (no es miembro del equipo del IEP)</a:t>
            </a:r>
            <a:endParaRPr lang="en-US" altLang="en-US">
              <a:latin typeface="Arial" panose="020B0604020202020204" pitchFamily="34" charset="0"/>
              <a:ea typeface="ＭＳ Ｐゴシック" panose="020B0600070205080204" pitchFamily="34" charset="-128"/>
            </a:endParaRPr>
          </a:p>
        </p:txBody>
      </p:sp>
      <p:pic>
        <p:nvPicPr>
          <p:cNvPr id="26628" name="Picture 4">
            <a:extLst>
              <a:ext uri="{FF2B5EF4-FFF2-40B4-BE49-F238E27FC236}">
                <a16:creationId xmlns:a16="http://schemas.microsoft.com/office/drawing/2014/main" id="{44E223A8-4340-E260-7C5F-E96039910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28800"/>
            <a:ext cx="40386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POWER3D TRANSITION" val="ImperialDisk.p3d 0"/>
  <p:tag name="POWER3D OPTIONS" val="Medium "/>
  <p:tag name="POWER3D IMAGE0" val="C:\Program Files\PowerPlugs\Transitions\WSEMS.jpg"/>
  <p:tag name="POWER3D SOUND" val="Imperial Disk"/>
</p:tagLst>
</file>

<file path=ppt/tags/tag11.xml><?xml version="1.0" encoding="utf-8"?>
<p:tagLst xmlns:a="http://schemas.openxmlformats.org/drawingml/2006/main" xmlns:r="http://schemas.openxmlformats.org/officeDocument/2006/relationships" xmlns:p="http://schemas.openxmlformats.org/presentationml/2006/main">
  <p:tag name="POWER3D TRANSITION" val="BoxinBox.p3d 0"/>
  <p:tag name="POWER3D OPTIONS" val="Fast "/>
  <p:tag name="POWER3D SOUND" val="Box in Box"/>
</p:tagLst>
</file>

<file path=ppt/tags/tag12.xml><?xml version="1.0" encoding="utf-8"?>
<p:tagLst xmlns:a="http://schemas.openxmlformats.org/drawingml/2006/main" xmlns:r="http://schemas.openxmlformats.org/officeDocument/2006/relationships" xmlns:p="http://schemas.openxmlformats.org/presentationml/2006/main">
  <p:tag name="POWER3D TRANSITION" val="Scroll.p3d 0"/>
  <p:tag name="POWER3D OPTIONS" val="Fast "/>
  <p:tag name="POWER3D SOUND" val="Scroll"/>
</p:tagLst>
</file>

<file path=ppt/tags/tag13.xml><?xml version="1.0" encoding="utf-8"?>
<p:tagLst xmlns:a="http://schemas.openxmlformats.org/drawingml/2006/main" xmlns:r="http://schemas.openxmlformats.org/officeDocument/2006/relationships" xmlns:p="http://schemas.openxmlformats.org/presentationml/2006/main">
  <p:tag name="POWER3D TRANSITION" val="Wand.p3d 0"/>
  <p:tag name="POWER3D OPTIONS" val="Fast "/>
  <p:tag name="POWER3D SOUND" val="Wand"/>
</p:tagLst>
</file>

<file path=ppt/tags/tag2.xml><?xml version="1.0" encoding="utf-8"?>
<p:tagLst xmlns:a="http://schemas.openxmlformats.org/drawingml/2006/main" xmlns:r="http://schemas.openxmlformats.org/officeDocument/2006/relationships" xmlns:p="http://schemas.openxmlformats.org/presentationml/2006/main">
  <p:tag name="POWER3D TRANSITION" val="CubeinCube.p3d 0"/>
  <p:tag name="POWER3D OPTIONS" val="Fast "/>
  <p:tag name="POWER3D SOUND" val="Cube in Cub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OWER3D TRANSITION" val="MassProduction.p3d 0"/>
  <p:tag name="POWER3D OPTIONS" val="Fast "/>
  <p:tag name="POWER3D SOUND" val="Mass Productio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POWER3D TRANSITION" val="CubicalPistons.p3d 0"/>
  <p:tag name="POWER3D OPTIONS" val="Fast "/>
  <p:tag name="POWER3D SOUND" val="Cubical Pistons"/>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POWER3D TRANSITION" val="ImperialDisk.p3d 0"/>
  <p:tag name="POWER3D OPTIONS" val="Medium "/>
  <p:tag name="POWER3D IMAGE0" val="C:\Program Files\PowerPlugs\Transitions\WSEMS.jpg"/>
  <p:tag name="POWER3D SOUND" val="Imperial Disk"/>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POWER3D TRANSITION" val="Toaster.p3d 0"/>
  <p:tag name="POWER3D OPTIONS" val="Fast "/>
  <p:tag name="POWER3D SOUND" val="Toaster"/>
</p:tagLst>
</file>

<file path=ppt/tags/tag9.xml><?xml version="1.0" encoding="utf-8"?>
<p:tagLst xmlns:a="http://schemas.openxmlformats.org/drawingml/2006/main" xmlns:r="http://schemas.openxmlformats.org/officeDocument/2006/relationships" xmlns:p="http://schemas.openxmlformats.org/presentationml/2006/main">
  <p:tag name="POWER3D TRANSITION" val="Dominos.p3d 0"/>
  <p:tag name="POWER3D OPTIONS" val="Fast "/>
  <p:tag name="POWER3D SOUND" val="Domino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18977</TotalTime>
  <Words>7741</Words>
  <Application>Microsoft Office PowerPoint</Application>
  <PresentationFormat>On-screen Show (4:3)</PresentationFormat>
  <Paragraphs>494</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Courier New</vt:lpstr>
      <vt:lpstr>Impact</vt:lpstr>
      <vt:lpstr>Tahoma</vt:lpstr>
      <vt:lpstr>Times New Roman</vt:lpstr>
      <vt:lpstr>Wingdings</vt:lpstr>
      <vt:lpstr>NewsPrint</vt:lpstr>
      <vt:lpstr>WSEMS y las opciones de resolución de disputas</vt:lpstr>
      <vt:lpstr>Introducción al WSEMS</vt:lpstr>
      <vt:lpstr>Opciones de resolución de disputas</vt:lpstr>
      <vt:lpstr>PowerPoint Presentation</vt:lpstr>
      <vt:lpstr>La lista del WSEMS</vt:lpstr>
      <vt:lpstr>PowerPoint Presentation</vt:lpstr>
      <vt:lpstr>PowerPoint Presentation</vt:lpstr>
      <vt:lpstr>PowerPoint Presentation</vt:lpstr>
      <vt:lpstr>Participantes de la facilitación del IEP</vt:lpstr>
      <vt:lpstr>Rol del facilitador</vt:lpstr>
      <vt:lpstr>       Encuestas a los participantes - Facilitación del IEP 2004 – 21  (n=1,992)</vt:lpstr>
      <vt:lpstr>Mediación de WSEMS</vt:lpstr>
      <vt:lpstr>PowerPoint Presentation</vt:lpstr>
      <vt:lpstr>Solicitud y programación de mediación</vt:lpstr>
      <vt:lpstr>Participantes de la mediación</vt:lpstr>
      <vt:lpstr>Rol del mediador</vt:lpstr>
      <vt:lpstr>PowerPoint Presentation</vt:lpstr>
      <vt:lpstr> Acuerdo de mediación</vt:lpstr>
      <vt:lpstr>Encuestas de participantes - Mediación  2000 – 21 (n=3,275)</vt:lpstr>
      <vt:lpstr>PowerPoint Presentation</vt:lpstr>
      <vt:lpstr>Programa de divulgación</vt:lpstr>
      <vt:lpstr>¿Preguntas?</vt:lpstr>
    </vt:vector>
  </TitlesOfParts>
  <Company>CESA 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Nissan Bar-Lev</dc:creator>
  <cp:lastModifiedBy>Nelsinia Ramos</cp:lastModifiedBy>
  <cp:revision>625</cp:revision>
  <cp:lastPrinted>2022-11-10T17:57:38Z</cp:lastPrinted>
  <dcterms:created xsi:type="dcterms:W3CDTF">2010-03-24T02:21:59Z</dcterms:created>
  <dcterms:modified xsi:type="dcterms:W3CDTF">2022-11-10T23:55:09Z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60AEEA49-312C-43FC-B64E-970D576C8798</vt:lpwstr>
  </property>
  <property fmtid="{D5CDD505-2E9C-101B-9397-08002B2CF9AE}" pid="3" name="ArticulatePath">
    <vt:lpwstr>Endless Possibilities - Dispute Resolution Options (Spanish) 7.25.2022</vt:lpwstr>
  </property>
</Properties>
</file>