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comments/comment1.xml" ContentType="application/vnd.openxmlformats-officedocument.presentationml.comment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comments/comment2.xml" ContentType="application/vnd.openxmlformats-officedocument.presentationml.comments+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2.xml" ContentType="application/inkml+xml"/>
  <Override PartName="/ppt/tags/tag39.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40.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44"/>
  </p:notesMasterIdLst>
  <p:sldIdLst>
    <p:sldId id="292" r:id="rId2"/>
    <p:sldId id="372" r:id="rId3"/>
    <p:sldId id="434" r:id="rId4"/>
    <p:sldId id="403" r:id="rId5"/>
    <p:sldId id="259" r:id="rId6"/>
    <p:sldId id="373" r:id="rId7"/>
    <p:sldId id="380" r:id="rId8"/>
    <p:sldId id="381" r:id="rId9"/>
    <p:sldId id="377" r:id="rId10"/>
    <p:sldId id="405" r:id="rId11"/>
    <p:sldId id="272" r:id="rId12"/>
    <p:sldId id="268" r:id="rId13"/>
    <p:sldId id="269" r:id="rId14"/>
    <p:sldId id="273" r:id="rId15"/>
    <p:sldId id="410" r:id="rId16"/>
    <p:sldId id="414" r:id="rId17"/>
    <p:sldId id="417" r:id="rId18"/>
    <p:sldId id="421" r:id="rId19"/>
    <p:sldId id="429" r:id="rId20"/>
    <p:sldId id="406" r:id="rId21"/>
    <p:sldId id="281" r:id="rId22"/>
    <p:sldId id="282" r:id="rId23"/>
    <p:sldId id="283" r:id="rId24"/>
    <p:sldId id="423" r:id="rId25"/>
    <p:sldId id="286" r:id="rId26"/>
    <p:sldId id="424" r:id="rId27"/>
    <p:sldId id="276" r:id="rId28"/>
    <p:sldId id="279" r:id="rId29"/>
    <p:sldId id="428" r:id="rId30"/>
    <p:sldId id="407" r:id="rId31"/>
    <p:sldId id="374" r:id="rId32"/>
    <p:sldId id="356" r:id="rId33"/>
    <p:sldId id="375" r:id="rId34"/>
    <p:sldId id="357" r:id="rId35"/>
    <p:sldId id="399" r:id="rId36"/>
    <p:sldId id="404" r:id="rId37"/>
    <p:sldId id="425" r:id="rId38"/>
    <p:sldId id="426" r:id="rId39"/>
    <p:sldId id="432" r:id="rId40"/>
    <p:sldId id="400" r:id="rId41"/>
    <p:sldId id="433" r:id="rId42"/>
    <p:sldId id="401" r:id="rId43"/>
  </p:sldIdLst>
  <p:sldSz cx="9144000" cy="6858000" type="screen4x3"/>
  <p:notesSz cx="7102475" cy="9388475"/>
  <p:embeddedFontLst>
    <p:embeddedFont>
      <p:font typeface="Cambria" panose="02040503050406030204" pitchFamily="18" charset="0"/>
      <p:regular r:id="rId45"/>
      <p:bold r:id="rId46"/>
      <p:italic r:id="rId47"/>
      <p:boldItalic r:id="rId48"/>
    </p:embeddedFont>
    <p:embeddedFont>
      <p:font typeface="Century Gothic" panose="020B0502020202020204" pitchFamily="34" charset="0"/>
      <p:regular r:id="rId49"/>
      <p:bold r:id="rId50"/>
      <p:italic r:id="rId51"/>
      <p:boldItalic r:id="rId52"/>
    </p:embeddedFont>
    <p:embeddedFont>
      <p:font typeface="Comic Sans MS" panose="030F0702030302020204" pitchFamily="66" charset="0"/>
      <p:regular r:id="rId53"/>
      <p:bold r:id="rId54"/>
      <p:italic r:id="rId55"/>
      <p:boldItalic r:id="rId56"/>
    </p:embeddedFont>
    <p:embeddedFont>
      <p:font typeface="Georgia" panose="02040502050405020303" pitchFamily="18" charset="0"/>
      <p:regular r:id="rId57"/>
      <p:bold r:id="rId58"/>
      <p:italic r:id="rId59"/>
      <p:boldItalic r:id="rId60"/>
    </p:embeddedFont>
    <p:embeddedFont>
      <p:font typeface="Times" panose="02020603050405020304" pitchFamily="18" charset="0"/>
      <p:regular r:id="rId61"/>
      <p:bold r:id="rId62"/>
      <p:italic r:id="rId63"/>
      <p:boldItalic r:id="rId64"/>
    </p:embeddedFont>
    <p:embeddedFont>
      <p:font typeface="Tw Cen MT" panose="020B0602020104020603" pitchFamily="34" charset="0"/>
      <p:regular r:id="rId65"/>
      <p:bold r:id="rId66"/>
      <p:italic r:id="rId67"/>
      <p:boldItalic r:id="rId68"/>
    </p:embeddedFont>
  </p:embeddedFontLst>
  <p:custDataLst>
    <p:tags r:id="rId6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Serak" initials="JS" lastIdx="2" clrIdx="0">
    <p:extLst>
      <p:ext uri="{19B8F6BF-5375-455C-9EA6-DF929625EA0E}">
        <p15:presenceInfo xmlns:p15="http://schemas.microsoft.com/office/powerpoint/2012/main" userId="50d4f3b6c2c66fc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FF33CC"/>
    <a:srgbClr val="115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20212" autoAdjust="0"/>
    <p:restoredTop sz="91815" autoAdjust="0"/>
  </p:normalViewPr>
  <p:slideViewPr>
    <p:cSldViewPr snapToGrid="0">
      <p:cViewPr varScale="1">
        <p:scale>
          <a:sx n="52" d="100"/>
          <a:sy n="52" d="100"/>
        </p:scale>
        <p:origin x="1052" y="264"/>
      </p:cViewPr>
      <p:guideLst>
        <p:guide orient="horz" pos="2880"/>
        <p:guide pos="2160"/>
      </p:guideLst>
    </p:cSldViewPr>
  </p:slideViewPr>
  <p:outlineViewPr>
    <p:cViewPr>
      <p:scale>
        <a:sx n="33" d="100"/>
        <a:sy n="33" d="100"/>
      </p:scale>
      <p:origin x="0" y="-3604"/>
    </p:cViewPr>
  </p:outlineViewPr>
  <p:notesTextViewPr>
    <p:cViewPr>
      <p:scale>
        <a:sx n="1" d="1"/>
        <a:sy n="1" d="1"/>
      </p:scale>
      <p:origin x="0" y="0"/>
    </p:cViewPr>
  </p:notesTextViewPr>
  <p:sorterViewPr>
    <p:cViewPr varScale="1">
      <p:scale>
        <a:sx n="1" d="1"/>
        <a:sy n="1" d="1"/>
      </p:scale>
      <p:origin x="0" y="-16680"/>
    </p:cViewPr>
  </p:sorterViewPr>
  <p:notesViewPr>
    <p:cSldViewPr snapToGrid="0">
      <p:cViewPr varScale="1">
        <p:scale>
          <a:sx n="47" d="100"/>
          <a:sy n="47" d="100"/>
        </p:scale>
        <p:origin x="2748" y="6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7.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11T14:57:13.466" idx="1">
    <p:pos x="10" y="10"/>
    <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4-17T12:48:47.378" idx="2">
    <p:pos x="10" y="10"/>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36570F-8783-471A-AE80-A57E9872EE6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0DFA2F42-7854-49A8-844F-FCD403ADCB3C}">
      <dgm:prSet phldrT="[Text]" custT="1"/>
      <dgm:spPr/>
      <dgm:t>
        <a:bodyPr/>
        <a:lstStyle/>
        <a:p>
          <a:r>
            <a:rPr lang="en-US" sz="2000" b="1" dirty="0"/>
            <a:t>Phonemic Awareness</a:t>
          </a:r>
        </a:p>
      </dgm:t>
    </dgm:pt>
    <dgm:pt modelId="{C07353A1-CAC0-40F8-ADB2-666F5B140315}" type="parTrans" cxnId="{B47FE0AA-712E-48C8-B52C-F35F8B954F50}">
      <dgm:prSet/>
      <dgm:spPr/>
      <dgm:t>
        <a:bodyPr/>
        <a:lstStyle/>
        <a:p>
          <a:endParaRPr lang="en-US"/>
        </a:p>
      </dgm:t>
    </dgm:pt>
    <dgm:pt modelId="{0CD0F978-A8C6-46A4-99D4-28F544E33659}" type="sibTrans" cxnId="{B47FE0AA-712E-48C8-B52C-F35F8B954F50}">
      <dgm:prSet/>
      <dgm:spPr/>
      <dgm:t>
        <a:bodyPr/>
        <a:lstStyle/>
        <a:p>
          <a:endParaRPr lang="en-US"/>
        </a:p>
      </dgm:t>
    </dgm:pt>
    <dgm:pt modelId="{085181FC-4D5D-4184-B5EE-E197DBD2320E}">
      <dgm:prSet phldrT="[Text]" custT="1"/>
      <dgm:spPr>
        <a:solidFill>
          <a:srgbClr val="7030A0"/>
        </a:solidFill>
      </dgm:spPr>
      <dgm:t>
        <a:bodyPr/>
        <a:lstStyle/>
        <a:p>
          <a:r>
            <a:rPr lang="en-US" sz="2400" b="1" dirty="0"/>
            <a:t>Phonics</a:t>
          </a:r>
        </a:p>
      </dgm:t>
    </dgm:pt>
    <dgm:pt modelId="{EEE5B89F-97E8-45DF-BEA9-F050CB7CF019}" type="parTrans" cxnId="{A03D7989-54F6-4D2D-9B7F-8E5C2E1D6C36}">
      <dgm:prSet/>
      <dgm:spPr/>
      <dgm:t>
        <a:bodyPr/>
        <a:lstStyle/>
        <a:p>
          <a:endParaRPr lang="en-US"/>
        </a:p>
      </dgm:t>
    </dgm:pt>
    <dgm:pt modelId="{4E812983-BFFA-40C0-8DB5-0482C5A90F22}" type="sibTrans" cxnId="{A03D7989-54F6-4D2D-9B7F-8E5C2E1D6C36}">
      <dgm:prSet/>
      <dgm:spPr/>
      <dgm:t>
        <a:bodyPr/>
        <a:lstStyle/>
        <a:p>
          <a:endParaRPr lang="en-US"/>
        </a:p>
      </dgm:t>
    </dgm:pt>
    <dgm:pt modelId="{B30B4D1A-473D-4C2E-8A97-52C78888BA6A}">
      <dgm:prSet phldrT="[Text]" custT="1"/>
      <dgm:spPr>
        <a:solidFill>
          <a:srgbClr val="FF33CC"/>
        </a:solidFill>
      </dgm:spPr>
      <dgm:t>
        <a:bodyPr/>
        <a:lstStyle/>
        <a:p>
          <a:r>
            <a:rPr lang="en-US" sz="2400" b="1" dirty="0"/>
            <a:t>Fluency</a:t>
          </a:r>
        </a:p>
      </dgm:t>
    </dgm:pt>
    <dgm:pt modelId="{7945DBBE-E4F7-4D11-9320-66CC1232D38D}" type="parTrans" cxnId="{D01DBB20-72BB-4D7A-A009-486191F97977}">
      <dgm:prSet/>
      <dgm:spPr/>
      <dgm:t>
        <a:bodyPr/>
        <a:lstStyle/>
        <a:p>
          <a:endParaRPr lang="en-US"/>
        </a:p>
      </dgm:t>
    </dgm:pt>
    <dgm:pt modelId="{72B225A2-20BD-4933-B374-916C4AC4BF4F}" type="sibTrans" cxnId="{D01DBB20-72BB-4D7A-A009-486191F97977}">
      <dgm:prSet/>
      <dgm:spPr/>
      <dgm:t>
        <a:bodyPr/>
        <a:lstStyle/>
        <a:p>
          <a:endParaRPr lang="en-US"/>
        </a:p>
      </dgm:t>
    </dgm:pt>
    <dgm:pt modelId="{0DF3CEEF-6BC9-4A52-BE13-0C1B1175B460}">
      <dgm:prSet phldrT="[Text]" custT="1"/>
      <dgm:spPr>
        <a:solidFill>
          <a:srgbClr val="FF0000"/>
        </a:solidFill>
      </dgm:spPr>
      <dgm:t>
        <a:bodyPr/>
        <a:lstStyle/>
        <a:p>
          <a:r>
            <a:rPr lang="en-US" sz="2400" b="1" dirty="0"/>
            <a:t>Vocabulary</a:t>
          </a:r>
        </a:p>
      </dgm:t>
    </dgm:pt>
    <dgm:pt modelId="{7C45C65D-8D7A-4064-BDD5-C5033B6AB6E2}" type="parTrans" cxnId="{A91026F6-422F-41E2-A44F-45943CD8F4AD}">
      <dgm:prSet/>
      <dgm:spPr/>
      <dgm:t>
        <a:bodyPr/>
        <a:lstStyle/>
        <a:p>
          <a:endParaRPr lang="en-US"/>
        </a:p>
      </dgm:t>
    </dgm:pt>
    <dgm:pt modelId="{97036E5B-E3CB-4538-B9AA-C9C59281D835}" type="sibTrans" cxnId="{A91026F6-422F-41E2-A44F-45943CD8F4AD}">
      <dgm:prSet/>
      <dgm:spPr/>
      <dgm:t>
        <a:bodyPr/>
        <a:lstStyle/>
        <a:p>
          <a:endParaRPr lang="en-US"/>
        </a:p>
      </dgm:t>
    </dgm:pt>
    <dgm:pt modelId="{C33A28E9-D2F9-4206-A7E6-AA0B7DF32C56}">
      <dgm:prSet phldrT="[Text]" custT="1"/>
      <dgm:spPr>
        <a:solidFill>
          <a:srgbClr val="00B050"/>
        </a:solidFill>
      </dgm:spPr>
      <dgm:t>
        <a:bodyPr/>
        <a:lstStyle/>
        <a:p>
          <a:r>
            <a:rPr lang="en-US" sz="1800" b="1" dirty="0"/>
            <a:t>Comprehension</a:t>
          </a:r>
        </a:p>
      </dgm:t>
    </dgm:pt>
    <dgm:pt modelId="{18469C3A-C848-4B28-B0E3-BE4AFA5FD66A}" type="parTrans" cxnId="{3686CC7C-A1F9-45D4-9945-4BC3D885B429}">
      <dgm:prSet/>
      <dgm:spPr/>
      <dgm:t>
        <a:bodyPr/>
        <a:lstStyle/>
        <a:p>
          <a:endParaRPr lang="en-US"/>
        </a:p>
      </dgm:t>
    </dgm:pt>
    <dgm:pt modelId="{25D98078-27D0-44B3-8D63-037C180C3AA5}" type="sibTrans" cxnId="{3686CC7C-A1F9-45D4-9945-4BC3D885B429}">
      <dgm:prSet/>
      <dgm:spPr/>
      <dgm:t>
        <a:bodyPr/>
        <a:lstStyle/>
        <a:p>
          <a:endParaRPr lang="en-US"/>
        </a:p>
      </dgm:t>
    </dgm:pt>
    <dgm:pt modelId="{89735524-6AC4-4E11-A848-B68919B97B9F}" type="pres">
      <dgm:prSet presAssocID="{2D36570F-8783-471A-AE80-A57E9872EE60}" presName="cycle" presStyleCnt="0">
        <dgm:presLayoutVars>
          <dgm:dir/>
          <dgm:resizeHandles val="exact"/>
        </dgm:presLayoutVars>
      </dgm:prSet>
      <dgm:spPr/>
    </dgm:pt>
    <dgm:pt modelId="{B977AE8A-B8CE-4135-8C9C-EA0DC03E2167}" type="pres">
      <dgm:prSet presAssocID="{0DFA2F42-7854-49A8-844F-FCD403ADCB3C}" presName="node" presStyleLbl="node1" presStyleIdx="0" presStyleCnt="5" custScaleX="150142" custScaleY="140995" custRadScaleRad="101399" custRadScaleInc="1396">
        <dgm:presLayoutVars>
          <dgm:bulletEnabled val="1"/>
        </dgm:presLayoutVars>
      </dgm:prSet>
      <dgm:spPr/>
    </dgm:pt>
    <dgm:pt modelId="{11213857-94E3-4595-A4FE-8F6C0CE6C775}" type="pres">
      <dgm:prSet presAssocID="{0CD0F978-A8C6-46A4-99D4-28F544E33659}" presName="sibTrans" presStyleLbl="sibTrans2D1" presStyleIdx="0" presStyleCnt="5"/>
      <dgm:spPr/>
    </dgm:pt>
    <dgm:pt modelId="{6D8C2C44-4534-44AB-AB27-5F0F16DD9A37}" type="pres">
      <dgm:prSet presAssocID="{0CD0F978-A8C6-46A4-99D4-28F544E33659}" presName="connectorText" presStyleLbl="sibTrans2D1" presStyleIdx="0" presStyleCnt="5"/>
      <dgm:spPr/>
    </dgm:pt>
    <dgm:pt modelId="{F2FA756C-52BE-4E8D-87FA-EDDDCA39888B}" type="pres">
      <dgm:prSet presAssocID="{085181FC-4D5D-4184-B5EE-E197DBD2320E}" presName="node" presStyleLbl="node1" presStyleIdx="1" presStyleCnt="5" custScaleX="149041" custScaleY="149173" custRadScaleRad="128459" custRadScaleInc="-4440">
        <dgm:presLayoutVars>
          <dgm:bulletEnabled val="1"/>
        </dgm:presLayoutVars>
      </dgm:prSet>
      <dgm:spPr/>
    </dgm:pt>
    <dgm:pt modelId="{E9852232-402A-4821-91D3-E7F8E8FB7E48}" type="pres">
      <dgm:prSet presAssocID="{4E812983-BFFA-40C0-8DB5-0482C5A90F22}" presName="sibTrans" presStyleLbl="sibTrans2D1" presStyleIdx="1" presStyleCnt="5"/>
      <dgm:spPr/>
    </dgm:pt>
    <dgm:pt modelId="{AD41B0B0-102B-460A-9D16-EFCEF95225ED}" type="pres">
      <dgm:prSet presAssocID="{4E812983-BFFA-40C0-8DB5-0482C5A90F22}" presName="connectorText" presStyleLbl="sibTrans2D1" presStyleIdx="1" presStyleCnt="5"/>
      <dgm:spPr/>
    </dgm:pt>
    <dgm:pt modelId="{BABC9ACA-6D4C-4FCC-99D6-49FB220E00D3}" type="pres">
      <dgm:prSet presAssocID="{B30B4D1A-473D-4C2E-8A97-52C78888BA6A}" presName="node" presStyleLbl="node1" presStyleIdx="2" presStyleCnt="5" custScaleX="153502" custScaleY="142196" custRadScaleRad="104614" custRadScaleInc="-15302">
        <dgm:presLayoutVars>
          <dgm:bulletEnabled val="1"/>
        </dgm:presLayoutVars>
      </dgm:prSet>
      <dgm:spPr/>
    </dgm:pt>
    <dgm:pt modelId="{902F2258-0520-45AE-92C5-0344E54343F1}" type="pres">
      <dgm:prSet presAssocID="{72B225A2-20BD-4933-B374-916C4AC4BF4F}" presName="sibTrans" presStyleLbl="sibTrans2D1" presStyleIdx="2" presStyleCnt="5"/>
      <dgm:spPr/>
    </dgm:pt>
    <dgm:pt modelId="{B0B32CD2-ED7C-43B3-930C-87F05F76DDFE}" type="pres">
      <dgm:prSet presAssocID="{72B225A2-20BD-4933-B374-916C4AC4BF4F}" presName="connectorText" presStyleLbl="sibTrans2D1" presStyleIdx="2" presStyleCnt="5"/>
      <dgm:spPr/>
    </dgm:pt>
    <dgm:pt modelId="{C0D7580E-B009-43B2-A249-6925FA9E2F0E}" type="pres">
      <dgm:prSet presAssocID="{0DF3CEEF-6BC9-4A52-BE13-0C1B1175B460}" presName="node" presStyleLbl="node1" presStyleIdx="3" presStyleCnt="5" custScaleX="147997" custScaleY="141355" custRadScaleRad="105310" custRadScaleInc="6300">
        <dgm:presLayoutVars>
          <dgm:bulletEnabled val="1"/>
        </dgm:presLayoutVars>
      </dgm:prSet>
      <dgm:spPr/>
    </dgm:pt>
    <dgm:pt modelId="{1738D5B3-C429-40FD-9D1F-696E9A826709}" type="pres">
      <dgm:prSet presAssocID="{97036E5B-E3CB-4538-B9AA-C9C59281D835}" presName="sibTrans" presStyleLbl="sibTrans2D1" presStyleIdx="3" presStyleCnt="5"/>
      <dgm:spPr/>
    </dgm:pt>
    <dgm:pt modelId="{A54D12BA-2AE8-4434-9AF7-36DB3819C875}" type="pres">
      <dgm:prSet presAssocID="{97036E5B-E3CB-4538-B9AA-C9C59281D835}" presName="connectorText" presStyleLbl="sibTrans2D1" presStyleIdx="3" presStyleCnt="5"/>
      <dgm:spPr/>
    </dgm:pt>
    <dgm:pt modelId="{11511FDA-4B9D-47F1-AE18-57BB8B103921}" type="pres">
      <dgm:prSet presAssocID="{C33A28E9-D2F9-4206-A7E6-AA0B7DF32C56}" presName="node" presStyleLbl="node1" presStyleIdx="4" presStyleCnt="5" custScaleX="161856" custScaleY="140308" custRadScaleRad="127943" custRadScaleInc="-6471">
        <dgm:presLayoutVars>
          <dgm:bulletEnabled val="1"/>
        </dgm:presLayoutVars>
      </dgm:prSet>
      <dgm:spPr/>
    </dgm:pt>
    <dgm:pt modelId="{2C252EB8-4428-4A49-B788-24E8FA5BC202}" type="pres">
      <dgm:prSet presAssocID="{25D98078-27D0-44B3-8D63-037C180C3AA5}" presName="sibTrans" presStyleLbl="sibTrans2D1" presStyleIdx="4" presStyleCnt="5"/>
      <dgm:spPr/>
    </dgm:pt>
    <dgm:pt modelId="{C0E71018-EDB7-4DDD-8D22-E7B770CE537B}" type="pres">
      <dgm:prSet presAssocID="{25D98078-27D0-44B3-8D63-037C180C3AA5}" presName="connectorText" presStyleLbl="sibTrans2D1" presStyleIdx="4" presStyleCnt="5"/>
      <dgm:spPr/>
    </dgm:pt>
  </dgm:ptLst>
  <dgm:cxnLst>
    <dgm:cxn modelId="{FA9EA105-FBF6-4DC5-89F8-43CA5DCFD7BC}" type="presOf" srcId="{25D98078-27D0-44B3-8D63-037C180C3AA5}" destId="{2C252EB8-4428-4A49-B788-24E8FA5BC202}" srcOrd="0" destOrd="0" presId="urn:microsoft.com/office/officeart/2005/8/layout/cycle2"/>
    <dgm:cxn modelId="{D01DBB20-72BB-4D7A-A009-486191F97977}" srcId="{2D36570F-8783-471A-AE80-A57E9872EE60}" destId="{B30B4D1A-473D-4C2E-8A97-52C78888BA6A}" srcOrd="2" destOrd="0" parTransId="{7945DBBE-E4F7-4D11-9320-66CC1232D38D}" sibTransId="{72B225A2-20BD-4933-B374-916C4AC4BF4F}"/>
    <dgm:cxn modelId="{022F9F22-5696-4366-9219-B658CD5761F5}" type="presOf" srcId="{4E812983-BFFA-40C0-8DB5-0482C5A90F22}" destId="{E9852232-402A-4821-91D3-E7F8E8FB7E48}" srcOrd="0" destOrd="0" presId="urn:microsoft.com/office/officeart/2005/8/layout/cycle2"/>
    <dgm:cxn modelId="{C0B49B33-7646-47D2-8ECE-103415750AF3}" type="presOf" srcId="{97036E5B-E3CB-4538-B9AA-C9C59281D835}" destId="{1738D5B3-C429-40FD-9D1F-696E9A826709}" srcOrd="0" destOrd="0" presId="urn:microsoft.com/office/officeart/2005/8/layout/cycle2"/>
    <dgm:cxn modelId="{D72F0166-0465-457B-9A32-29E6114B967D}" type="presOf" srcId="{0CD0F978-A8C6-46A4-99D4-28F544E33659}" destId="{6D8C2C44-4534-44AB-AB27-5F0F16DD9A37}" srcOrd="1" destOrd="0" presId="urn:microsoft.com/office/officeart/2005/8/layout/cycle2"/>
    <dgm:cxn modelId="{7C12034D-CFA2-4673-8FDA-88F5509D95F5}" type="presOf" srcId="{0DF3CEEF-6BC9-4A52-BE13-0C1B1175B460}" destId="{C0D7580E-B009-43B2-A249-6925FA9E2F0E}" srcOrd="0" destOrd="0" presId="urn:microsoft.com/office/officeart/2005/8/layout/cycle2"/>
    <dgm:cxn modelId="{EAD3EE52-6666-43EA-B797-B93C17622C6A}" type="presOf" srcId="{72B225A2-20BD-4933-B374-916C4AC4BF4F}" destId="{B0B32CD2-ED7C-43B3-930C-87F05F76DDFE}" srcOrd="1" destOrd="0" presId="urn:microsoft.com/office/officeart/2005/8/layout/cycle2"/>
    <dgm:cxn modelId="{4F271F7C-53C9-4182-B7E7-5E2D3A0E92FC}" type="presOf" srcId="{085181FC-4D5D-4184-B5EE-E197DBD2320E}" destId="{F2FA756C-52BE-4E8D-87FA-EDDDCA39888B}" srcOrd="0" destOrd="0" presId="urn:microsoft.com/office/officeart/2005/8/layout/cycle2"/>
    <dgm:cxn modelId="{3686CC7C-A1F9-45D4-9945-4BC3D885B429}" srcId="{2D36570F-8783-471A-AE80-A57E9872EE60}" destId="{C33A28E9-D2F9-4206-A7E6-AA0B7DF32C56}" srcOrd="4" destOrd="0" parTransId="{18469C3A-C848-4B28-B0E3-BE4AFA5FD66A}" sibTransId="{25D98078-27D0-44B3-8D63-037C180C3AA5}"/>
    <dgm:cxn modelId="{A03D7989-54F6-4D2D-9B7F-8E5C2E1D6C36}" srcId="{2D36570F-8783-471A-AE80-A57E9872EE60}" destId="{085181FC-4D5D-4184-B5EE-E197DBD2320E}" srcOrd="1" destOrd="0" parTransId="{EEE5B89F-97E8-45DF-BEA9-F050CB7CF019}" sibTransId="{4E812983-BFFA-40C0-8DB5-0482C5A90F22}"/>
    <dgm:cxn modelId="{267D2C95-E7A6-44DE-8A7B-43AD1FF9972C}" type="presOf" srcId="{0DFA2F42-7854-49A8-844F-FCD403ADCB3C}" destId="{B977AE8A-B8CE-4135-8C9C-EA0DC03E2167}" srcOrd="0" destOrd="0" presId="urn:microsoft.com/office/officeart/2005/8/layout/cycle2"/>
    <dgm:cxn modelId="{B47FE0AA-712E-48C8-B52C-F35F8B954F50}" srcId="{2D36570F-8783-471A-AE80-A57E9872EE60}" destId="{0DFA2F42-7854-49A8-844F-FCD403ADCB3C}" srcOrd="0" destOrd="0" parTransId="{C07353A1-CAC0-40F8-ADB2-666F5B140315}" sibTransId="{0CD0F978-A8C6-46A4-99D4-28F544E33659}"/>
    <dgm:cxn modelId="{93F86CB1-CA4E-4978-9790-4872E92AF8CB}" type="presOf" srcId="{25D98078-27D0-44B3-8D63-037C180C3AA5}" destId="{C0E71018-EDB7-4DDD-8D22-E7B770CE537B}" srcOrd="1" destOrd="0" presId="urn:microsoft.com/office/officeart/2005/8/layout/cycle2"/>
    <dgm:cxn modelId="{DCD4A7B2-4760-44D9-86FC-DCF30BDB4BC9}" type="presOf" srcId="{C33A28E9-D2F9-4206-A7E6-AA0B7DF32C56}" destId="{11511FDA-4B9D-47F1-AE18-57BB8B103921}" srcOrd="0" destOrd="0" presId="urn:microsoft.com/office/officeart/2005/8/layout/cycle2"/>
    <dgm:cxn modelId="{E65088C7-CD6D-42D6-A295-E0DC3AFDEA44}" type="presOf" srcId="{4E812983-BFFA-40C0-8DB5-0482C5A90F22}" destId="{AD41B0B0-102B-460A-9D16-EFCEF95225ED}" srcOrd="1" destOrd="0" presId="urn:microsoft.com/office/officeart/2005/8/layout/cycle2"/>
    <dgm:cxn modelId="{719784D3-8A63-4BA2-A5F4-17859F6BDB45}" type="presOf" srcId="{B30B4D1A-473D-4C2E-8A97-52C78888BA6A}" destId="{BABC9ACA-6D4C-4FCC-99D6-49FB220E00D3}" srcOrd="0" destOrd="0" presId="urn:microsoft.com/office/officeart/2005/8/layout/cycle2"/>
    <dgm:cxn modelId="{81019FD5-A4D2-4919-8AF3-D90A508C8FFA}" type="presOf" srcId="{72B225A2-20BD-4933-B374-916C4AC4BF4F}" destId="{902F2258-0520-45AE-92C5-0344E54343F1}" srcOrd="0" destOrd="0" presId="urn:microsoft.com/office/officeart/2005/8/layout/cycle2"/>
    <dgm:cxn modelId="{506747E4-E2E2-47CE-809D-29567A9273B3}" type="presOf" srcId="{2D36570F-8783-471A-AE80-A57E9872EE60}" destId="{89735524-6AC4-4E11-A848-B68919B97B9F}" srcOrd="0" destOrd="0" presId="urn:microsoft.com/office/officeart/2005/8/layout/cycle2"/>
    <dgm:cxn modelId="{E632ADE6-A4BC-4A82-B794-2EEB2D789778}" type="presOf" srcId="{0CD0F978-A8C6-46A4-99D4-28F544E33659}" destId="{11213857-94E3-4595-A4FE-8F6C0CE6C775}" srcOrd="0" destOrd="0" presId="urn:microsoft.com/office/officeart/2005/8/layout/cycle2"/>
    <dgm:cxn modelId="{B2163BE9-947B-4663-ABC8-D2DE0F5BF83E}" type="presOf" srcId="{97036E5B-E3CB-4538-B9AA-C9C59281D835}" destId="{A54D12BA-2AE8-4434-9AF7-36DB3819C875}" srcOrd="1" destOrd="0" presId="urn:microsoft.com/office/officeart/2005/8/layout/cycle2"/>
    <dgm:cxn modelId="{A91026F6-422F-41E2-A44F-45943CD8F4AD}" srcId="{2D36570F-8783-471A-AE80-A57E9872EE60}" destId="{0DF3CEEF-6BC9-4A52-BE13-0C1B1175B460}" srcOrd="3" destOrd="0" parTransId="{7C45C65D-8D7A-4064-BDD5-C5033B6AB6E2}" sibTransId="{97036E5B-E3CB-4538-B9AA-C9C59281D835}"/>
    <dgm:cxn modelId="{129A02E9-186D-4AF9-8142-7D0766C4B73D}" type="presParOf" srcId="{89735524-6AC4-4E11-A848-B68919B97B9F}" destId="{B977AE8A-B8CE-4135-8C9C-EA0DC03E2167}" srcOrd="0" destOrd="0" presId="urn:microsoft.com/office/officeart/2005/8/layout/cycle2"/>
    <dgm:cxn modelId="{3359AF50-376C-40EC-8B2D-DC676FAD6AAE}" type="presParOf" srcId="{89735524-6AC4-4E11-A848-B68919B97B9F}" destId="{11213857-94E3-4595-A4FE-8F6C0CE6C775}" srcOrd="1" destOrd="0" presId="urn:microsoft.com/office/officeart/2005/8/layout/cycle2"/>
    <dgm:cxn modelId="{1BB7A761-F845-42C4-9E57-266395C093F8}" type="presParOf" srcId="{11213857-94E3-4595-A4FE-8F6C0CE6C775}" destId="{6D8C2C44-4534-44AB-AB27-5F0F16DD9A37}" srcOrd="0" destOrd="0" presId="urn:microsoft.com/office/officeart/2005/8/layout/cycle2"/>
    <dgm:cxn modelId="{030CE495-4523-4E28-803B-5FA7ED20B2A4}" type="presParOf" srcId="{89735524-6AC4-4E11-A848-B68919B97B9F}" destId="{F2FA756C-52BE-4E8D-87FA-EDDDCA39888B}" srcOrd="2" destOrd="0" presId="urn:microsoft.com/office/officeart/2005/8/layout/cycle2"/>
    <dgm:cxn modelId="{30BE2063-5A24-4083-8EF7-552C57813FC9}" type="presParOf" srcId="{89735524-6AC4-4E11-A848-B68919B97B9F}" destId="{E9852232-402A-4821-91D3-E7F8E8FB7E48}" srcOrd="3" destOrd="0" presId="urn:microsoft.com/office/officeart/2005/8/layout/cycle2"/>
    <dgm:cxn modelId="{58A2F4B5-D450-494A-85F8-F80ABA947D55}" type="presParOf" srcId="{E9852232-402A-4821-91D3-E7F8E8FB7E48}" destId="{AD41B0B0-102B-460A-9D16-EFCEF95225ED}" srcOrd="0" destOrd="0" presId="urn:microsoft.com/office/officeart/2005/8/layout/cycle2"/>
    <dgm:cxn modelId="{4EC43347-EDE3-40E8-8814-247A0E39269A}" type="presParOf" srcId="{89735524-6AC4-4E11-A848-B68919B97B9F}" destId="{BABC9ACA-6D4C-4FCC-99D6-49FB220E00D3}" srcOrd="4" destOrd="0" presId="urn:microsoft.com/office/officeart/2005/8/layout/cycle2"/>
    <dgm:cxn modelId="{14CEECBF-D930-4759-8293-B24E79CED9D8}" type="presParOf" srcId="{89735524-6AC4-4E11-A848-B68919B97B9F}" destId="{902F2258-0520-45AE-92C5-0344E54343F1}" srcOrd="5" destOrd="0" presId="urn:microsoft.com/office/officeart/2005/8/layout/cycle2"/>
    <dgm:cxn modelId="{DD7BF6C1-010D-4F21-B5D1-F6F5552DBFA5}" type="presParOf" srcId="{902F2258-0520-45AE-92C5-0344E54343F1}" destId="{B0B32CD2-ED7C-43B3-930C-87F05F76DDFE}" srcOrd="0" destOrd="0" presId="urn:microsoft.com/office/officeart/2005/8/layout/cycle2"/>
    <dgm:cxn modelId="{9E01BDBB-8553-4560-A942-439ADC7D1A7B}" type="presParOf" srcId="{89735524-6AC4-4E11-A848-B68919B97B9F}" destId="{C0D7580E-B009-43B2-A249-6925FA9E2F0E}" srcOrd="6" destOrd="0" presId="urn:microsoft.com/office/officeart/2005/8/layout/cycle2"/>
    <dgm:cxn modelId="{85FB9EC3-AD4E-4F6E-A040-A76D3B291D2F}" type="presParOf" srcId="{89735524-6AC4-4E11-A848-B68919B97B9F}" destId="{1738D5B3-C429-40FD-9D1F-696E9A826709}" srcOrd="7" destOrd="0" presId="urn:microsoft.com/office/officeart/2005/8/layout/cycle2"/>
    <dgm:cxn modelId="{6F247C61-A2EB-4C7B-9853-B20F008BF201}" type="presParOf" srcId="{1738D5B3-C429-40FD-9D1F-696E9A826709}" destId="{A54D12BA-2AE8-4434-9AF7-36DB3819C875}" srcOrd="0" destOrd="0" presId="urn:microsoft.com/office/officeart/2005/8/layout/cycle2"/>
    <dgm:cxn modelId="{D6258531-5AD8-45A7-9084-5A95DB5D7740}" type="presParOf" srcId="{89735524-6AC4-4E11-A848-B68919B97B9F}" destId="{11511FDA-4B9D-47F1-AE18-57BB8B103921}" srcOrd="8" destOrd="0" presId="urn:microsoft.com/office/officeart/2005/8/layout/cycle2"/>
    <dgm:cxn modelId="{89AD26C5-0A00-4AA9-923B-33B6A1CE8E37}" type="presParOf" srcId="{89735524-6AC4-4E11-A848-B68919B97B9F}" destId="{2C252EB8-4428-4A49-B788-24E8FA5BC202}" srcOrd="9" destOrd="0" presId="urn:microsoft.com/office/officeart/2005/8/layout/cycle2"/>
    <dgm:cxn modelId="{C5269582-B01E-4D1F-9C5E-722F0571AF82}" type="presParOf" srcId="{2C252EB8-4428-4A49-B788-24E8FA5BC202}" destId="{C0E71018-EDB7-4DDD-8D22-E7B770CE537B}" srcOrd="0" destOrd="0" presId="urn:microsoft.com/office/officeart/2005/8/layout/cycle2"/>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7AE8A-B8CE-4135-8C9C-EA0DC03E2167}">
      <dsp:nvSpPr>
        <dsp:cNvPr id="0" name=""/>
        <dsp:cNvSpPr/>
      </dsp:nvSpPr>
      <dsp:spPr>
        <a:xfrm>
          <a:off x="2848152" y="-338162"/>
          <a:ext cx="2450057" cy="23007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Phonemic Awareness</a:t>
          </a:r>
        </a:p>
      </dsp:txBody>
      <dsp:txXfrm>
        <a:off x="3206955" y="-1219"/>
        <a:ext cx="1732451" cy="1626908"/>
      </dsp:txXfrm>
    </dsp:sp>
    <dsp:sp modelId="{11213857-94E3-4595-A4FE-8F6C0CE6C775}">
      <dsp:nvSpPr>
        <dsp:cNvPr id="0" name=""/>
        <dsp:cNvSpPr/>
      </dsp:nvSpPr>
      <dsp:spPr>
        <a:xfrm rot="1520983">
          <a:off x="5226287" y="1126177"/>
          <a:ext cx="181603" cy="5507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228910" y="1224662"/>
        <a:ext cx="127122" cy="330445"/>
      </dsp:txXfrm>
    </dsp:sp>
    <dsp:sp modelId="{F2FA756C-52BE-4E8D-87FA-EDDDCA39888B}">
      <dsp:nvSpPr>
        <dsp:cNvPr id="0" name=""/>
        <dsp:cNvSpPr/>
      </dsp:nvSpPr>
      <dsp:spPr>
        <a:xfrm>
          <a:off x="5359649" y="780702"/>
          <a:ext cx="2432091" cy="2434245"/>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Phonics</a:t>
          </a:r>
        </a:p>
      </dsp:txBody>
      <dsp:txXfrm>
        <a:off x="5715820" y="1137189"/>
        <a:ext cx="1719749" cy="1721271"/>
      </dsp:txXfrm>
    </dsp:sp>
    <dsp:sp modelId="{E9852232-402A-4821-91D3-E7F8E8FB7E48}">
      <dsp:nvSpPr>
        <dsp:cNvPr id="0" name=""/>
        <dsp:cNvSpPr/>
      </dsp:nvSpPr>
      <dsp:spPr>
        <a:xfrm rot="6783408">
          <a:off x="5935638" y="3002518"/>
          <a:ext cx="190406" cy="5507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10800000">
        <a:off x="5975385" y="3086387"/>
        <a:ext cx="133284" cy="330445"/>
      </dsp:txXfrm>
    </dsp:sp>
    <dsp:sp modelId="{BABC9ACA-6D4C-4FCC-99D6-49FB220E00D3}">
      <dsp:nvSpPr>
        <dsp:cNvPr id="0" name=""/>
        <dsp:cNvSpPr/>
      </dsp:nvSpPr>
      <dsp:spPr>
        <a:xfrm>
          <a:off x="4246527" y="3367256"/>
          <a:ext cx="2504887" cy="2320392"/>
        </a:xfrm>
        <a:prstGeom prst="ellipse">
          <a:avLst/>
        </a:prstGeom>
        <a:solidFill>
          <a:srgbClr val="FF33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Fluency</a:t>
          </a:r>
        </a:p>
      </dsp:txBody>
      <dsp:txXfrm>
        <a:off x="4613359" y="3707070"/>
        <a:ext cx="1771223" cy="1640764"/>
      </dsp:txXfrm>
    </dsp:sp>
    <dsp:sp modelId="{902F2258-0520-45AE-92C5-0344E54343F1}">
      <dsp:nvSpPr>
        <dsp:cNvPr id="0" name=""/>
        <dsp:cNvSpPr/>
      </dsp:nvSpPr>
      <dsp:spPr>
        <a:xfrm rot="10734577">
          <a:off x="3989090" y="4279086"/>
          <a:ext cx="182130" cy="5507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10800000">
        <a:off x="4043724" y="4388714"/>
        <a:ext cx="127491" cy="330445"/>
      </dsp:txXfrm>
    </dsp:sp>
    <dsp:sp modelId="{C0D7580E-B009-43B2-A249-6925FA9E2F0E}">
      <dsp:nvSpPr>
        <dsp:cNvPr id="0" name=""/>
        <dsp:cNvSpPr/>
      </dsp:nvSpPr>
      <dsp:spPr>
        <a:xfrm>
          <a:off x="1488395" y="3427469"/>
          <a:ext cx="2415055" cy="2306669"/>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Vocabulary</a:t>
          </a:r>
        </a:p>
      </dsp:txBody>
      <dsp:txXfrm>
        <a:off x="1842072" y="3765273"/>
        <a:ext cx="1707701" cy="1631061"/>
      </dsp:txXfrm>
    </dsp:sp>
    <dsp:sp modelId="{1738D5B3-C429-40FD-9D1F-696E9A826709}">
      <dsp:nvSpPr>
        <dsp:cNvPr id="0" name=""/>
        <dsp:cNvSpPr/>
      </dsp:nvSpPr>
      <dsp:spPr>
        <a:xfrm rot="14600505">
          <a:off x="2003392" y="3112400"/>
          <a:ext cx="187173" cy="5507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10800000">
        <a:off x="2044065" y="3247639"/>
        <a:ext cx="131021" cy="330445"/>
      </dsp:txXfrm>
    </dsp:sp>
    <dsp:sp modelId="{11511FDA-4B9D-47F1-AE18-57BB8B103921}">
      <dsp:nvSpPr>
        <dsp:cNvPr id="0" name=""/>
        <dsp:cNvSpPr/>
      </dsp:nvSpPr>
      <dsp:spPr>
        <a:xfrm>
          <a:off x="167788" y="1030742"/>
          <a:ext cx="2641210" cy="2289583"/>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Comprehension</a:t>
          </a:r>
        </a:p>
      </dsp:txBody>
      <dsp:txXfrm>
        <a:off x="554584" y="1366044"/>
        <a:ext cx="1867618" cy="1618979"/>
      </dsp:txXfrm>
    </dsp:sp>
    <dsp:sp modelId="{2C252EB8-4428-4A49-B788-24E8FA5BC202}">
      <dsp:nvSpPr>
        <dsp:cNvPr id="0" name=""/>
        <dsp:cNvSpPr/>
      </dsp:nvSpPr>
      <dsp:spPr>
        <a:xfrm rot="19931484">
          <a:off x="2688612" y="1205738"/>
          <a:ext cx="232791" cy="5507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2692645" y="1332176"/>
        <a:ext cx="162954" cy="33044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17:23:25.959"/>
    </inkml:context>
    <inkml:brush xml:id="br0">
      <inkml:brushProperty name="width" value="0.2" units="cm"/>
      <inkml:brushProperty name="height" value="0.2"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17:23:25.959"/>
    </inkml:context>
    <inkml:brush xml:id="br0">
      <inkml:brushProperty name="width" value="0.2" units="cm"/>
      <inkml:brushProperty name="height" value="0.2"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77739" cy="471597"/>
          </a:xfrm>
          <a:prstGeom prst="rect">
            <a:avLst/>
          </a:prstGeom>
          <a:noFill/>
          <a:ln>
            <a:noFill/>
          </a:ln>
        </p:spPr>
        <p:txBody>
          <a:bodyPr spcFirstLastPara="1" wrap="square" lIns="94219" tIns="47097" rIns="94219" bIns="47097"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504" y="1"/>
            <a:ext cx="3077739" cy="471597"/>
          </a:xfrm>
          <a:prstGeom prst="rect">
            <a:avLst/>
          </a:prstGeom>
          <a:noFill/>
          <a:ln>
            <a:noFill/>
          </a:ln>
        </p:spPr>
        <p:txBody>
          <a:bodyPr spcFirstLastPara="1" wrap="square" lIns="94219" tIns="47097" rIns="94219" bIns="47097"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6"/>
            <a:ext cx="5681980" cy="3696711"/>
          </a:xfrm>
          <a:prstGeom prst="rect">
            <a:avLst/>
          </a:prstGeom>
          <a:noFill/>
          <a:ln>
            <a:noFill/>
          </a:ln>
        </p:spPr>
        <p:txBody>
          <a:bodyPr spcFirstLastPara="1" wrap="square" lIns="94219" tIns="47097" rIns="94219" bIns="47097"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6880"/>
            <a:ext cx="3077739" cy="471596"/>
          </a:xfrm>
          <a:prstGeom prst="rect">
            <a:avLst/>
          </a:prstGeom>
          <a:noFill/>
          <a:ln>
            <a:noFill/>
          </a:ln>
        </p:spPr>
        <p:txBody>
          <a:bodyPr spcFirstLastPara="1" wrap="square" lIns="94219" tIns="47097" rIns="94219" bIns="47097"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504" y="8916880"/>
            <a:ext cx="3077739" cy="471596"/>
          </a:xfrm>
          <a:prstGeom prst="rect">
            <a:avLst/>
          </a:prstGeom>
          <a:noFill/>
          <a:ln>
            <a:noFill/>
          </a:ln>
        </p:spPr>
        <p:txBody>
          <a:bodyPr spcFirstLastPara="1" wrap="square" lIns="94219" tIns="47097" rIns="94219" bIns="47097"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image" Target="../media/image28.svg"/></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readingrockets.org/pdfs/edextras/51787-en.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dpi.wi.gov/libraries/public-libraries/youth-services/programming-resource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scholastic.com/site/summer/home.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mediaroom.scholastic.com/files/10CriticalFactsaboutSummerReading.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ublicschoolreview.com/blog/third-grade-reading-correlates-with-high-school-graduation-rate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aecf.org/resources/early-warning-why-reading-by-the-end-of-third-grade-matter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oregon.gov/osl/LD/youthsvcs/reading.healthy.families/Research/AmericasEarlyChildhoodLiteracyGap.pd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teacher.scholastic.com/products/literacypartnerships/initiatives.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5260975" y="6350"/>
            <a:ext cx="1719263" cy="1289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174793" y="286831"/>
            <a:ext cx="6808664" cy="8832303"/>
          </a:xfrm>
          <a:prstGeom prst="rect">
            <a:avLst/>
          </a:prstGeom>
          <a:noFill/>
          <a:ln>
            <a:noFill/>
          </a:ln>
        </p:spPr>
        <p:txBody>
          <a:bodyPr spcFirstLastPara="1" wrap="square" lIns="94982" tIns="47478" rIns="94982" bIns="47478" anchor="t" anchorCtr="0">
            <a:noAutofit/>
          </a:bodyPr>
          <a:lstStyle/>
          <a:p>
            <a:pPr marL="0" indent="0"/>
            <a:r>
              <a:rPr lang="en-US" sz="1600" b="1" dirty="0">
                <a:solidFill>
                  <a:schemeClr val="tx1"/>
                </a:solidFill>
                <a:latin typeface="Calibri" panose="020F0502020204030204" pitchFamily="34" charset="0"/>
                <a:ea typeface="Cambria"/>
                <a:cs typeface="Calibri" panose="020F0502020204030204" pitchFamily="34" charset="0"/>
                <a:sym typeface="Cambria"/>
              </a:rPr>
              <a:t>Slide #1:</a:t>
            </a:r>
            <a:endParaRPr lang="en-US" sz="800" b="1" dirty="0">
              <a:solidFill>
                <a:schemeClr val="tx1"/>
              </a:solidFill>
              <a:latin typeface="Calibri" panose="020F0502020204030204" pitchFamily="34" charset="0"/>
              <a:ea typeface="Cambria"/>
              <a:cs typeface="Calibri" panose="020F0502020204030204" pitchFamily="34" charset="0"/>
              <a:sym typeface="Cambria"/>
            </a:endParaRPr>
          </a:p>
          <a:p>
            <a:pPr marL="0" indent="0"/>
            <a:endParaRPr lang="en-US" sz="800" b="1" dirty="0">
              <a:solidFill>
                <a:schemeClr val="tx1"/>
              </a:solidFill>
              <a:latin typeface="Calibri" panose="020F0502020204030204" pitchFamily="34" charset="0"/>
              <a:ea typeface="Cambria"/>
              <a:cs typeface="Calibri" panose="020F0502020204030204" pitchFamily="34" charset="0"/>
              <a:sym typeface="Cambria"/>
            </a:endParaRPr>
          </a:p>
          <a:p>
            <a:pPr marL="0" indent="0"/>
            <a:r>
              <a:rPr lang="en-US" sz="1400" b="1" dirty="0">
                <a:solidFill>
                  <a:schemeClr val="tx1"/>
                </a:solidFill>
                <a:latin typeface="Calibri" panose="020F0502020204030204" pitchFamily="34" charset="0"/>
                <a:ea typeface="Cambria"/>
                <a:cs typeface="Calibri" panose="020F0502020204030204" pitchFamily="34" charset="0"/>
                <a:sym typeface="Cambria"/>
              </a:rPr>
              <a:t>Procedural Directions:</a:t>
            </a:r>
          </a:p>
          <a:p>
            <a:pPr marL="0" indent="0"/>
            <a:r>
              <a:rPr lang="en-US" sz="1400" u="sng" dirty="0">
                <a:solidFill>
                  <a:schemeClr val="tx1"/>
                </a:solidFill>
                <a:latin typeface="Calibri" panose="020F0502020204030204" pitchFamily="34" charset="0"/>
                <a:ea typeface="Cambria"/>
                <a:cs typeface="Calibri" panose="020F0502020204030204" pitchFamily="34" charset="0"/>
                <a:sym typeface="Cambria"/>
              </a:rPr>
              <a:t>2 weeks </a:t>
            </a:r>
            <a:r>
              <a:rPr lang="en-US" sz="1400" dirty="0">
                <a:solidFill>
                  <a:schemeClr val="tx1"/>
                </a:solidFill>
                <a:latin typeface="Calibri" panose="020F0502020204030204" pitchFamily="34" charset="0"/>
                <a:ea typeface="Cambria"/>
                <a:cs typeface="Calibri" panose="020F0502020204030204" pitchFamily="34" charset="0"/>
                <a:sym typeface="Cambria"/>
              </a:rPr>
              <a:t>before webinar-</a:t>
            </a:r>
          </a:p>
          <a:p>
            <a:pPr marL="173370" indent="-173370">
              <a:buFont typeface="Arial" panose="020B0604020202020204" pitchFamily="34" charset="0"/>
              <a:buChar char="•"/>
              <a:defRPr/>
            </a:pPr>
            <a:r>
              <a:rPr lang="en-US" sz="1400" dirty="0"/>
              <a:t>Before giving this webinar, check to see if any HOs have been                                                   updated &amp; make sure to use the most updated version. Change slides if needed.</a:t>
            </a:r>
          </a:p>
          <a:p>
            <a:pPr marL="173370" indent="-173370">
              <a:buFont typeface="Arial" panose="020B0604020202020204" pitchFamily="34" charset="0"/>
              <a:buChar char="•"/>
              <a:defRPr/>
            </a:pPr>
            <a:r>
              <a:rPr lang="en-US" sz="1400" dirty="0"/>
              <a:t>Check all the links to make sure they are all still “live.”</a:t>
            </a:r>
          </a:p>
          <a:p>
            <a:pPr marL="173370" indent="-173370">
              <a:buFont typeface="Arial" panose="020B0604020202020204" pitchFamily="34" charset="0"/>
              <a:buChar char="•"/>
              <a:defRPr/>
            </a:pPr>
            <a:r>
              <a:rPr lang="en-US" sz="1400" b="1" dirty="0"/>
              <a:t>Create Polls </a:t>
            </a:r>
            <a:r>
              <a:rPr lang="en-US" sz="1400" dirty="0"/>
              <a:t>in Zoom.</a:t>
            </a:r>
          </a:p>
          <a:p>
            <a:pPr marL="173370" indent="-173370">
              <a:buFont typeface="Arial" panose="020B0604020202020204" pitchFamily="34" charset="0"/>
              <a:buChar char="•"/>
            </a:pPr>
            <a:r>
              <a:rPr lang="en-US" sz="1400" b="1" dirty="0">
                <a:solidFill>
                  <a:schemeClr val="tx1"/>
                </a:solidFill>
              </a:rPr>
              <a:t>Load 5 Handouts </a:t>
            </a:r>
            <a:r>
              <a:rPr lang="en-US" sz="1400" dirty="0"/>
              <a:t>(.pdfs) into the Zoom</a:t>
            </a:r>
            <a:r>
              <a:rPr lang="en-US" sz="1400" dirty="0">
                <a:solidFill>
                  <a:schemeClr val="tx1"/>
                </a:solidFill>
                <a:latin typeface="Calibri" panose="020F0502020204030204" pitchFamily="34" charset="0"/>
                <a:ea typeface="Cambria"/>
                <a:cs typeface="Calibri" panose="020F0502020204030204" pitchFamily="34" charset="0"/>
                <a:sym typeface="Cambria"/>
              </a:rPr>
              <a:t>:</a:t>
            </a:r>
          </a:p>
          <a:p>
            <a:pPr marL="802535" lvl="1" indent="-176190">
              <a:buFont typeface="Arial" panose="020B0604020202020204" pitchFamily="34" charset="0"/>
              <a:buChar char="•"/>
            </a:pPr>
            <a:r>
              <a:rPr lang="en-US" sz="1300" b="1" dirty="0">
                <a:solidFill>
                  <a:schemeClr val="tx1"/>
                </a:solidFill>
                <a:latin typeface="Calibri" panose="020F0502020204030204" pitchFamily="34" charset="0"/>
                <a:ea typeface="Cambria"/>
                <a:cs typeface="Calibri" panose="020F0502020204030204" pitchFamily="34" charset="0"/>
                <a:sym typeface="Cambria"/>
              </a:rPr>
              <a:t>HO1_3 per page Session 3 PowerPoint Slides (English)</a:t>
            </a:r>
          </a:p>
          <a:p>
            <a:pPr marL="802535" lvl="1" indent="-176190" defTabSz="924641">
              <a:buFont typeface="Arial" panose="020B0604020202020204" pitchFamily="34" charset="0"/>
              <a:buChar char="•"/>
              <a:defRPr/>
            </a:pPr>
            <a:r>
              <a:rPr lang="en-US" sz="1300" dirty="0">
                <a:latin typeface="Calibri" panose="020F0502020204030204" pitchFamily="34" charset="0"/>
                <a:ea typeface="Cambria"/>
                <a:cs typeface="Calibri" panose="020F0502020204030204" pitchFamily="34" charset="0"/>
                <a:sym typeface="Cambria"/>
              </a:rPr>
              <a:t>HO2: Reading Activities Everywhere</a:t>
            </a:r>
          </a:p>
          <a:p>
            <a:pPr marL="802535" lvl="1" indent="-176190">
              <a:buFont typeface="Arial" panose="020B0604020202020204" pitchFamily="34" charset="0"/>
              <a:buChar char="•"/>
            </a:pPr>
            <a:r>
              <a:rPr lang="en-US" sz="1300" dirty="0">
                <a:latin typeface="Calibri" panose="020F0502020204030204" pitchFamily="34" charset="0"/>
                <a:ea typeface="Cambria"/>
                <a:cs typeface="Calibri" panose="020F0502020204030204" pitchFamily="34" charset="0"/>
                <a:sym typeface="Cambria"/>
              </a:rPr>
              <a:t>HO2: Sight Word Lists &amp; Activities </a:t>
            </a:r>
          </a:p>
          <a:p>
            <a:pPr marL="802535" lvl="1" indent="-176190" defTabSz="924641">
              <a:buFont typeface="Arial" panose="020B0604020202020204" pitchFamily="34" charset="0"/>
              <a:buChar char="•"/>
              <a:defRPr/>
            </a:pPr>
            <a:r>
              <a:rPr lang="en-US" sz="1300" dirty="0">
                <a:latin typeface="Calibri" panose="020F0502020204030204" pitchFamily="34" charset="0"/>
                <a:ea typeface="Lato"/>
                <a:cs typeface="Calibri" panose="020F0502020204030204" pitchFamily="34" charset="0"/>
                <a:sym typeface="Lato"/>
              </a:rPr>
              <a:t>HO3: Ways to Keep Middle &amp; High Schoolers Interested in Reading; Incentives; Sight Words for PreK-1</a:t>
            </a:r>
            <a:r>
              <a:rPr lang="en-US" sz="1300" baseline="30000" dirty="0">
                <a:latin typeface="Calibri" panose="020F0502020204030204" pitchFamily="34" charset="0"/>
                <a:ea typeface="Lato"/>
                <a:cs typeface="Calibri" panose="020F0502020204030204" pitchFamily="34" charset="0"/>
                <a:sym typeface="Lato"/>
              </a:rPr>
              <a:t>st</a:t>
            </a:r>
            <a:r>
              <a:rPr lang="en-US" sz="1300" dirty="0">
                <a:latin typeface="Calibri" panose="020F0502020204030204" pitchFamily="34" charset="0"/>
                <a:ea typeface="Lato"/>
                <a:cs typeface="Calibri" panose="020F0502020204030204" pitchFamily="34" charset="0"/>
                <a:sym typeface="Lato"/>
              </a:rPr>
              <a:t> grade</a:t>
            </a:r>
          </a:p>
          <a:p>
            <a:pPr marL="802535" lvl="1" indent="-176190" defTabSz="924641">
              <a:buFont typeface="Arial" panose="020B0604020202020204" pitchFamily="34" charset="0"/>
              <a:buChar char="•"/>
              <a:defRPr/>
            </a:pPr>
            <a:r>
              <a:rPr lang="en-US" sz="1300" dirty="0">
                <a:latin typeface="Calibri" panose="020F0502020204030204" pitchFamily="34" charset="0"/>
                <a:ea typeface="Lato"/>
                <a:cs typeface="Calibri" panose="020F0502020204030204" pitchFamily="34" charset="0"/>
                <a:sym typeface="Lato"/>
              </a:rPr>
              <a:t>HO4: Summer Literacy Calendar for Early Childhood; Calendar for Elementary </a:t>
            </a:r>
            <a:r>
              <a:rPr lang="en-US" sz="1300" b="1" dirty="0">
                <a:solidFill>
                  <a:srgbClr val="FF0000"/>
                </a:solidFill>
                <a:latin typeface="Calibri" panose="020F0502020204030204" pitchFamily="34" charset="0"/>
                <a:ea typeface="Lato"/>
                <a:cs typeface="Calibri" panose="020F0502020204030204" pitchFamily="34" charset="0"/>
                <a:sym typeface="Lato"/>
              </a:rPr>
              <a:t>(Have to update this HO to Current year calendar </a:t>
            </a:r>
            <a:r>
              <a:rPr lang="en-US" sz="1300" dirty="0">
                <a:solidFill>
                  <a:srgbClr val="FF0000"/>
                </a:solidFill>
                <a:latin typeface="Calibri" panose="020F0502020204030204" pitchFamily="34" charset="0"/>
                <a:ea typeface="Lato"/>
                <a:cs typeface="Calibri" panose="020F0502020204030204" pitchFamily="34" charset="0"/>
                <a:sym typeface="Lato"/>
              </a:rPr>
              <a:t>– so use the Word version &amp; then save as a .pdf). Be sure to save the </a:t>
            </a:r>
            <a:r>
              <a:rPr lang="en-US" sz="1300" u="sng" dirty="0">
                <a:solidFill>
                  <a:srgbClr val="FF0000"/>
                </a:solidFill>
                <a:latin typeface="Calibri" panose="020F0502020204030204" pitchFamily="34" charset="0"/>
                <a:ea typeface="Lato"/>
                <a:cs typeface="Calibri" panose="020F0502020204030204" pitchFamily="34" charset="0"/>
                <a:sym typeface="Lato"/>
              </a:rPr>
              <a:t>Word version also </a:t>
            </a:r>
            <a:r>
              <a:rPr lang="en-US" sz="1300" dirty="0">
                <a:solidFill>
                  <a:srgbClr val="FF0000"/>
                </a:solidFill>
                <a:latin typeface="Calibri" panose="020F0502020204030204" pitchFamily="34" charset="0"/>
                <a:ea typeface="Lato"/>
                <a:cs typeface="Calibri" panose="020F0502020204030204" pitchFamily="34" charset="0"/>
                <a:sym typeface="Lato"/>
              </a:rPr>
              <a:t>to use for next time!!!</a:t>
            </a:r>
          </a:p>
          <a:p>
            <a:pPr marL="802535" lvl="1" indent="-176190" defTabSz="924641">
              <a:buFont typeface="Arial" panose="020B0604020202020204" pitchFamily="34" charset="0"/>
              <a:buChar char="•"/>
              <a:defRPr/>
            </a:pPr>
            <a:r>
              <a:rPr lang="en-US" sz="1300" dirty="0">
                <a:latin typeface="Calibri" panose="020F0502020204030204" pitchFamily="34" charset="0"/>
                <a:cs typeface="Calibri" panose="020F0502020204030204" pitchFamily="34" charset="0"/>
                <a:sym typeface="Lato"/>
              </a:rPr>
              <a:t>HO5: More Resources-Supporting Literacy at Home in Summer </a:t>
            </a:r>
            <a:r>
              <a:rPr lang="en-US" sz="1300" b="1" dirty="0">
                <a:solidFill>
                  <a:srgbClr val="FF0000"/>
                </a:solidFill>
                <a:latin typeface="Calibri" panose="020F0502020204030204" pitchFamily="34" charset="0"/>
                <a:ea typeface="Lato"/>
                <a:cs typeface="Calibri" panose="020F0502020204030204" pitchFamily="34" charset="0"/>
                <a:sym typeface="Lato"/>
              </a:rPr>
              <a:t>(Have to update this HO by checking </a:t>
            </a:r>
            <a:r>
              <a:rPr lang="en-US" sz="1300" b="1" u="sng" dirty="0">
                <a:solidFill>
                  <a:srgbClr val="FF0000"/>
                </a:solidFill>
                <a:latin typeface="Calibri" panose="020F0502020204030204" pitchFamily="34" charset="0"/>
                <a:ea typeface="Lato"/>
                <a:cs typeface="Calibri" panose="020F0502020204030204" pitchFamily="34" charset="0"/>
                <a:sym typeface="Lato"/>
              </a:rPr>
              <a:t>all links </a:t>
            </a:r>
            <a:r>
              <a:rPr lang="en-US" sz="1300" dirty="0">
                <a:solidFill>
                  <a:srgbClr val="FF0000"/>
                </a:solidFill>
                <a:latin typeface="Calibri" panose="020F0502020204030204" pitchFamily="34" charset="0"/>
                <a:ea typeface="Lato"/>
                <a:cs typeface="Calibri" panose="020F0502020204030204" pitchFamily="34" charset="0"/>
                <a:sym typeface="Lato"/>
              </a:rPr>
              <a:t>on the .pdf version, make sure the links are live OR find &amp; replace them with an updated resource.  Change the Word version first as needed &amp; then save changes as a .pdf). </a:t>
            </a:r>
            <a:r>
              <a:rPr lang="en-US" sz="1300" u="sng" dirty="0">
                <a:solidFill>
                  <a:srgbClr val="FF0000"/>
                </a:solidFill>
                <a:latin typeface="Calibri" panose="020F0502020204030204" pitchFamily="34" charset="0"/>
                <a:ea typeface="Lato"/>
                <a:cs typeface="Calibri" panose="020F0502020204030204" pitchFamily="34" charset="0"/>
                <a:sym typeface="Lato"/>
              </a:rPr>
              <a:t>Save the Word version </a:t>
            </a:r>
            <a:r>
              <a:rPr lang="en-US" sz="1300" dirty="0">
                <a:solidFill>
                  <a:srgbClr val="FF0000"/>
                </a:solidFill>
                <a:latin typeface="Calibri" panose="020F0502020204030204" pitchFamily="34" charset="0"/>
                <a:ea typeface="Lato"/>
                <a:cs typeface="Calibri" panose="020F0502020204030204" pitchFamily="34" charset="0"/>
                <a:sym typeface="Lato"/>
              </a:rPr>
              <a:t>also to use for the next year to make any needed updates.</a:t>
            </a:r>
            <a:endParaRPr lang="en-US" sz="1300" dirty="0"/>
          </a:p>
          <a:p>
            <a:pPr marL="164024" indent="0" defTabSz="924641">
              <a:defRPr/>
            </a:pPr>
            <a:r>
              <a:rPr lang="en-US" sz="1400" b="1" dirty="0">
                <a:solidFill>
                  <a:schemeClr val="tx1"/>
                </a:solidFill>
              </a:rPr>
              <a:t>WEBINAR LOGISTICS </a:t>
            </a:r>
          </a:p>
          <a:p>
            <a:pPr marL="452974" indent="-288950" defTabSz="924641">
              <a:buFont typeface="Arial" panose="020B0604020202020204" pitchFamily="34" charset="0"/>
              <a:buChar char="•"/>
              <a:defRPr/>
            </a:pPr>
            <a:r>
              <a:rPr lang="en-US" sz="1400" b="1" dirty="0">
                <a:solidFill>
                  <a:schemeClr val="tx1"/>
                </a:solidFill>
              </a:rPr>
              <a:t>Use WI FACETS’ Zoom software.</a:t>
            </a:r>
            <a:endParaRPr lang="en-US" sz="1400" dirty="0">
              <a:solidFill>
                <a:schemeClr val="tx1"/>
              </a:solidFill>
            </a:endParaRPr>
          </a:p>
          <a:p>
            <a:pPr eaLnBrk="0" fontAlgn="base" hangingPunct="0"/>
            <a:r>
              <a:rPr lang="en-US" sz="1800" b="1" dirty="0"/>
              <a:t>---------------------------------------------------------------------------</a:t>
            </a:r>
            <a:endParaRPr lang="en-US" sz="1800" dirty="0"/>
          </a:p>
          <a:p>
            <a:pPr eaLnBrk="0" fontAlgn="base" hangingPunct="0"/>
            <a:r>
              <a:rPr lang="en-US" sz="1800" b="1" dirty="0"/>
              <a:t>Welcome everyone to this WI FACETS Webinar</a:t>
            </a:r>
            <a:r>
              <a:rPr lang="en-US" sz="1800" dirty="0"/>
              <a:t>.</a:t>
            </a:r>
          </a:p>
          <a:p>
            <a:pPr marL="288950" indent="-288950" defTabSz="924641" eaLnBrk="0" fontAlgn="base" hangingPunct="0">
              <a:buClrTx/>
              <a:buSzTx/>
              <a:buFont typeface="Arial" panose="020B0604020202020204" pitchFamily="34" charset="0"/>
              <a:buChar char="•"/>
              <a:defRPr/>
            </a:pPr>
            <a:r>
              <a:rPr lang="en-US" sz="1800" dirty="0"/>
              <a:t>This is Jan Serak.  I am the Founder of WI FACETS &amp; retired as WI FACETS’ CEO a few years ago. I am the parent of a 2 adult sons, one of whom has autism.  </a:t>
            </a:r>
          </a:p>
          <a:p>
            <a:pPr marL="288950" indent="-288950" defTabSz="924641" eaLnBrk="0" fontAlgn="base" hangingPunct="0">
              <a:buClrTx/>
              <a:buSzTx/>
              <a:buFont typeface="Arial" panose="020B0604020202020204" pitchFamily="34" charset="0"/>
              <a:buChar char="•"/>
              <a:defRPr/>
            </a:pPr>
            <a:r>
              <a:rPr lang="en-US" sz="1800" dirty="0"/>
              <a:t>I am excited to be with you all today for this webinar, </a:t>
            </a:r>
            <a:r>
              <a:rPr lang="en-US" sz="1800" b="1" i="1" dirty="0"/>
              <a:t>Supporting Literacy at Home in the Summer. </a:t>
            </a:r>
            <a:r>
              <a:rPr lang="en-US" sz="1800" dirty="0"/>
              <a:t>  Let’s get started.</a:t>
            </a:r>
          </a:p>
        </p:txBody>
      </p:sp>
      <p:sp>
        <p:nvSpPr>
          <p:cNvPr id="101" name="Google Shape;101;p1:notes"/>
          <p:cNvSpPr txBox="1">
            <a:spLocks noGrp="1"/>
          </p:cNvSpPr>
          <p:nvPr>
            <p:ph type="sldNum" idx="12"/>
          </p:nvPr>
        </p:nvSpPr>
        <p:spPr>
          <a:xfrm>
            <a:off x="4061771" y="8980833"/>
            <a:ext cx="3107012" cy="474978"/>
          </a:xfrm>
          <a:prstGeom prst="rect">
            <a:avLst/>
          </a:prstGeom>
          <a:noFill/>
          <a:ln>
            <a:noFill/>
          </a:ln>
        </p:spPr>
        <p:txBody>
          <a:bodyPr spcFirstLastPara="1" wrap="square" lIns="94982" tIns="47478" rIns="94982" bIns="4747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1</a:t>
            </a:fld>
            <a:endParaRPr sz="1200"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222250"/>
            <a:ext cx="4224337" cy="3168650"/>
          </a:xfrm>
        </p:spPr>
      </p:sp>
      <p:sp>
        <p:nvSpPr>
          <p:cNvPr id="3" name="Notes Placeholder 2"/>
          <p:cNvSpPr>
            <a:spLocks noGrp="1"/>
          </p:cNvSpPr>
          <p:nvPr>
            <p:ph type="body" idx="1"/>
          </p:nvPr>
        </p:nvSpPr>
        <p:spPr>
          <a:xfrm>
            <a:off x="585804" y="3580966"/>
            <a:ext cx="6297935" cy="4794272"/>
          </a:xfrm>
        </p:spPr>
        <p:txBody>
          <a:bodyPr/>
          <a:lstStyle/>
          <a:p>
            <a:pPr marL="0" indent="0"/>
            <a:r>
              <a:rPr lang="en-US" sz="1800" b="1" dirty="0">
                <a:solidFill>
                  <a:schemeClr val="tx1"/>
                </a:solidFill>
                <a:ea typeface="Cambria"/>
                <a:cs typeface="Cambria"/>
                <a:sym typeface="Cambria"/>
              </a:rPr>
              <a:t>Slide #9: </a:t>
            </a:r>
            <a:r>
              <a:rPr lang="en-US" sz="1800" dirty="0">
                <a:solidFill>
                  <a:schemeClr val="tx1"/>
                </a:solidFill>
                <a:ea typeface="Cambria"/>
                <a:cs typeface="Cambria"/>
                <a:sym typeface="Cambria"/>
              </a:rPr>
              <a:t> </a:t>
            </a:r>
          </a:p>
          <a:p>
            <a:pPr marL="0" indent="0"/>
            <a:endParaRPr lang="en-US" sz="1800" dirty="0">
              <a:solidFill>
                <a:schemeClr val="tx1"/>
              </a:solidFill>
            </a:endParaRPr>
          </a:p>
          <a:p>
            <a:pPr marL="0" indent="0"/>
            <a:r>
              <a:rPr lang="en-US" sz="1800" b="1" dirty="0">
                <a:solidFill>
                  <a:schemeClr val="tx1"/>
                </a:solidFill>
                <a:ea typeface="Cambria"/>
                <a:cs typeface="Cambria"/>
                <a:sym typeface="Cambria"/>
              </a:rPr>
              <a:t>Procedural Directions:</a:t>
            </a:r>
            <a:endParaRPr lang="en-US" sz="1800" dirty="0">
              <a:solidFill>
                <a:schemeClr val="tx1"/>
              </a:solidFill>
              <a:ea typeface="Cambria"/>
              <a:cs typeface="Cambria"/>
              <a:sym typeface="Cambria"/>
            </a:endParaRPr>
          </a:p>
          <a:p>
            <a:pPr marL="176190" indent="-176190">
              <a:buFont typeface="Arial" panose="020B0604020202020204" pitchFamily="34" charset="0"/>
              <a:buChar char="•"/>
            </a:pPr>
            <a:r>
              <a:rPr lang="en-US" sz="1800" dirty="0">
                <a:solidFill>
                  <a:schemeClr val="tx1"/>
                </a:solidFill>
                <a:ea typeface="Cambria"/>
                <a:sym typeface="Cambria"/>
              </a:rPr>
              <a:t>Show slide.</a:t>
            </a:r>
          </a:p>
          <a:p>
            <a:pPr marL="0" indent="0"/>
            <a:endParaRPr lang="en-US" sz="1800" b="1" dirty="0">
              <a:solidFill>
                <a:schemeClr val="tx1"/>
              </a:solidFill>
              <a:ea typeface="Cambria"/>
              <a:cs typeface="Cambria"/>
              <a:sym typeface="Cambria"/>
            </a:endParaRPr>
          </a:p>
          <a:p>
            <a:pPr marL="0" indent="0"/>
            <a:r>
              <a:rPr lang="en-US" sz="1800" b="1" dirty="0">
                <a:solidFill>
                  <a:schemeClr val="tx1"/>
                </a:solidFill>
                <a:ea typeface="Cambria"/>
                <a:cs typeface="Cambria"/>
                <a:sym typeface="Cambria"/>
              </a:rPr>
              <a:t>Presenter Notes:</a:t>
            </a:r>
            <a:endParaRPr lang="en-US" sz="1800" dirty="0">
              <a:solidFill>
                <a:schemeClr val="tx1"/>
              </a:solidFill>
              <a:ea typeface="Cambria"/>
              <a:cs typeface="Cambria"/>
              <a:sym typeface="Cambria"/>
            </a:endParaRPr>
          </a:p>
          <a:p>
            <a:pPr marL="176190" indent="-176190" defTabSz="924641">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Now that we know some of the facts about </a:t>
            </a:r>
            <a:r>
              <a:rPr lang="en-US" sz="1800" b="1" dirty="0">
                <a:latin typeface="Calibri" panose="020F0502020204030204" pitchFamily="34" charset="0"/>
                <a:ea typeface="Cambria"/>
                <a:cs typeface="Calibri" panose="020F0502020204030204" pitchFamily="34" charset="0"/>
                <a:sym typeface="Cambria"/>
              </a:rPr>
              <a:t>WHY</a:t>
            </a:r>
            <a:r>
              <a:rPr lang="en-US" sz="1800" dirty="0">
                <a:latin typeface="Calibri" panose="020F0502020204030204" pitchFamily="34" charset="0"/>
                <a:ea typeface="Cambria"/>
                <a:cs typeface="Calibri" panose="020F0502020204030204" pitchFamily="34" charset="0"/>
                <a:sym typeface="Cambria"/>
              </a:rPr>
              <a:t> summer reading is really important, I just want to briefly touch on </a:t>
            </a:r>
            <a:r>
              <a:rPr lang="en-US" sz="1800" b="1" dirty="0">
                <a:latin typeface="Calibri" panose="020F0502020204030204" pitchFamily="34" charset="0"/>
                <a:ea typeface="Cambria"/>
                <a:cs typeface="Calibri" panose="020F0502020204030204" pitchFamily="34" charset="0"/>
                <a:sym typeface="Cambria"/>
              </a:rPr>
              <a:t>literacy</a:t>
            </a:r>
            <a:r>
              <a:rPr lang="en-US" sz="1800" dirty="0">
                <a:latin typeface="Calibri" panose="020F0502020204030204" pitchFamily="34" charset="0"/>
                <a:ea typeface="Cambria"/>
                <a:cs typeface="Calibri" panose="020F0502020204030204" pitchFamily="34" charset="0"/>
                <a:sym typeface="Cambria"/>
              </a:rPr>
              <a:t> and the </a:t>
            </a:r>
            <a:r>
              <a:rPr lang="en-US" sz="1800" b="1" dirty="0">
                <a:latin typeface="Calibri" panose="020F0502020204030204" pitchFamily="34" charset="0"/>
                <a:ea typeface="Cambria"/>
                <a:cs typeface="Calibri" panose="020F0502020204030204" pitchFamily="34" charset="0"/>
                <a:sym typeface="Cambria"/>
              </a:rPr>
              <a:t>5 components, or areas, </a:t>
            </a:r>
            <a:r>
              <a:rPr lang="en-US" sz="1800" dirty="0">
                <a:latin typeface="Calibri" panose="020F0502020204030204" pitchFamily="34" charset="0"/>
                <a:ea typeface="Cambria"/>
                <a:cs typeface="Calibri" panose="020F0502020204030204" pitchFamily="34" charset="0"/>
                <a:sym typeface="Cambria"/>
              </a:rPr>
              <a:t>of reading. </a:t>
            </a:r>
          </a:p>
          <a:p>
            <a:pPr marL="176190" indent="-176190" defTabSz="924641">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And, then I’ll share some ideas for parents to help kids to develop in each of these 5 areas during the summer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8525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6:notes"/>
          <p:cNvSpPr>
            <a:spLocks noGrp="1" noRot="1" noChangeAspect="1"/>
          </p:cNvSpPr>
          <p:nvPr>
            <p:ph type="sldImg" idx="2"/>
          </p:nvPr>
        </p:nvSpPr>
        <p:spPr>
          <a:xfrm>
            <a:off x="7999413" y="874713"/>
            <a:ext cx="3449637" cy="2587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1" name="Google Shape;381;p6:notes"/>
          <p:cNvSpPr txBox="1">
            <a:spLocks noGrp="1"/>
          </p:cNvSpPr>
          <p:nvPr>
            <p:ph type="body" idx="1"/>
          </p:nvPr>
        </p:nvSpPr>
        <p:spPr>
          <a:xfrm>
            <a:off x="144414" y="2898628"/>
            <a:ext cx="6777925" cy="6117900"/>
          </a:xfrm>
          <a:prstGeom prst="rect">
            <a:avLst/>
          </a:prstGeom>
          <a:noFill/>
          <a:ln>
            <a:noFill/>
          </a:ln>
        </p:spPr>
        <p:txBody>
          <a:bodyPr spcFirstLastPara="1" wrap="square" lIns="94219" tIns="47097" rIns="94219" bIns="47097" anchor="t" anchorCtr="0">
            <a:noAutofit/>
          </a:bodyPr>
          <a:lstStyle/>
          <a:p>
            <a:pPr marL="0" indent="0"/>
            <a:r>
              <a:rPr lang="en-US" b="1" dirty="0">
                <a:latin typeface="Cambria"/>
                <a:ea typeface="Cambria"/>
                <a:cs typeface="Cambria"/>
                <a:sym typeface="Cambria"/>
              </a:rPr>
              <a:t>Slide 10. </a:t>
            </a:r>
          </a:p>
          <a:p>
            <a:pPr marL="0" indent="0"/>
            <a:endParaRPr lang="en-US" b="1" dirty="0">
              <a:latin typeface="Cambria"/>
              <a:ea typeface="Cambria"/>
              <a:cs typeface="Cambria"/>
              <a:sym typeface="Cambria"/>
            </a:endParaRPr>
          </a:p>
          <a:p>
            <a:pPr marL="0" indent="0"/>
            <a:r>
              <a:rPr lang="en-US" b="1" dirty="0">
                <a:latin typeface="Cambria"/>
                <a:ea typeface="Cambria"/>
                <a:cs typeface="Cambria"/>
                <a:sym typeface="Cambria"/>
              </a:rPr>
              <a:t>Procedural Directions:</a:t>
            </a:r>
            <a:endParaRPr lang="en-US" dirty="0"/>
          </a:p>
          <a:p>
            <a:pPr marL="173370" indent="-173370">
              <a:buFont typeface="Arial" panose="020B0604020202020204" pitchFamily="34" charset="0"/>
              <a:buChar char="•"/>
            </a:pPr>
            <a:r>
              <a:rPr lang="en-US" dirty="0"/>
              <a:t>Show Slide.</a:t>
            </a:r>
          </a:p>
          <a:p>
            <a:pPr marL="173370" indent="-173370">
              <a:buFont typeface="Arial" panose="020B0604020202020204" pitchFamily="34" charset="0"/>
              <a:buChar char="•"/>
            </a:pPr>
            <a:endParaRPr lang="en-US" dirty="0"/>
          </a:p>
          <a:p>
            <a:pPr marL="0" indent="0"/>
            <a:r>
              <a:rPr lang="en-US" sz="1800" b="1" dirty="0">
                <a:latin typeface="Calibri" panose="020F0502020204030204" pitchFamily="34" charset="0"/>
                <a:ea typeface="Cambria"/>
                <a:cs typeface="Calibri" panose="020F0502020204030204" pitchFamily="34" charset="0"/>
                <a:sym typeface="Cambria"/>
              </a:rPr>
              <a:t>Presenter Notes:</a:t>
            </a:r>
            <a:endParaRPr lang="en-US" sz="1800" dirty="0">
              <a:latin typeface="Calibri" panose="020F0502020204030204" pitchFamily="34" charset="0"/>
              <a:ea typeface="Cambria"/>
              <a:cs typeface="Calibri" panose="020F0502020204030204" pitchFamily="34" charset="0"/>
              <a:sym typeface="Cambria"/>
            </a:endParaRP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SO, first, what is </a:t>
            </a:r>
            <a:r>
              <a:rPr lang="en-US" sz="1800" b="1" dirty="0">
                <a:latin typeface="Calibri" panose="020F0502020204030204" pitchFamily="34" charset="0"/>
                <a:ea typeface="Cambria"/>
                <a:cs typeface="Calibri" panose="020F0502020204030204" pitchFamily="34" charset="0"/>
                <a:sym typeface="Cambria"/>
              </a:rPr>
              <a:t>Literacy</a:t>
            </a:r>
            <a:r>
              <a:rPr lang="en-US" sz="1800" dirty="0">
                <a:latin typeface="Calibri" panose="020F0502020204030204" pitchFamily="34" charset="0"/>
                <a:ea typeface="Cambria"/>
                <a:cs typeface="Calibri" panose="020F0502020204030204" pitchFamily="34" charset="0"/>
                <a:sym typeface="Cambria"/>
              </a:rPr>
              <a:t>? </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Often, when you hear the word “literacy,” most people think of literacy as just “reading.”</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But, according to Webster’s Dictionary, “literacy” is the </a:t>
            </a:r>
            <a:r>
              <a:rPr lang="en-US" sz="1800" b="1" dirty="0">
                <a:latin typeface="Calibri" panose="020F0502020204030204" pitchFamily="34" charset="0"/>
                <a:ea typeface="Cambria"/>
                <a:cs typeface="Calibri" panose="020F0502020204030204" pitchFamily="34" charset="0"/>
                <a:sym typeface="Cambria"/>
              </a:rPr>
              <a:t>state of being able to read and write</a:t>
            </a:r>
            <a:r>
              <a:rPr lang="en-US" sz="1800" dirty="0">
                <a:latin typeface="Calibri" panose="020F0502020204030204" pitchFamily="34" charset="0"/>
                <a:ea typeface="Cambria"/>
                <a:cs typeface="Calibri" panose="020F0502020204030204" pitchFamily="34" charset="0"/>
                <a:sym typeface="Cambria"/>
              </a:rPr>
              <a:t>. </a:t>
            </a:r>
            <a:endParaRPr lang="en-US" sz="1800" b="1" dirty="0">
              <a:latin typeface="Calibri" panose="020F0502020204030204" pitchFamily="34" charset="0"/>
              <a:ea typeface="Cambria"/>
              <a:cs typeface="Calibri" panose="020F0502020204030204" pitchFamily="34" charset="0"/>
              <a:sym typeface="Cambria"/>
            </a:endParaRP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And, literacy truly is </a:t>
            </a:r>
            <a:r>
              <a:rPr lang="en-US" sz="1800" b="1" dirty="0">
                <a:latin typeface="Calibri" panose="020F0502020204030204" pitchFamily="34" charset="0"/>
                <a:ea typeface="Cambria"/>
                <a:cs typeface="Calibri" panose="020F0502020204030204" pitchFamily="34" charset="0"/>
                <a:sym typeface="Cambria"/>
              </a:rPr>
              <a:t>much more than this. </a:t>
            </a:r>
          </a:p>
          <a:p>
            <a:pPr marL="635691" lvl="1"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Reading is just one </a:t>
            </a:r>
            <a:r>
              <a:rPr lang="en-US" sz="1800" b="1" dirty="0">
                <a:latin typeface="Calibri" panose="020F0502020204030204" pitchFamily="34" charset="0"/>
                <a:ea typeface="Cambria"/>
                <a:cs typeface="Calibri" panose="020F0502020204030204" pitchFamily="34" charset="0"/>
                <a:sym typeface="Cambria"/>
              </a:rPr>
              <a:t>part of literacy </a:t>
            </a:r>
            <a:r>
              <a:rPr lang="en-US" sz="1800" dirty="0">
                <a:latin typeface="Calibri" panose="020F0502020204030204" pitchFamily="34" charset="0"/>
                <a:ea typeface="Cambria"/>
                <a:cs typeface="Calibri" panose="020F0502020204030204" pitchFamily="34" charset="0"/>
                <a:sym typeface="Cambria"/>
              </a:rPr>
              <a:t>– and isn’t really exactly interchangeable with the word “literacy”.</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Literacy includes: talking, listening, traditional reading, reading aloud, interpreting pictures, creative play, scribbling and drawing, singing, and may include sign language or braille – among many other things. </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The WI Dept. of Public Instruction defines literacy as </a:t>
            </a:r>
            <a:r>
              <a:rPr lang="en-US" sz="1800" b="1" dirty="0">
                <a:latin typeface="Calibri" panose="020F0502020204030204" pitchFamily="34" charset="0"/>
                <a:ea typeface="Cambria"/>
                <a:cs typeface="Calibri" panose="020F0502020204030204" pitchFamily="34" charset="0"/>
                <a:sym typeface="Cambria"/>
              </a:rPr>
              <a:t>reading, writing, listening, speaking, and critical thinking. </a:t>
            </a:r>
            <a:endParaRPr sz="1800" b="1" dirty="0">
              <a:latin typeface="Calibri" panose="020F0502020204030204" pitchFamily="34" charset="0"/>
              <a:ea typeface="Cambria"/>
              <a:cs typeface="Calibri" panose="020F0502020204030204" pitchFamily="34" charset="0"/>
              <a:sym typeface="Cambria"/>
            </a:endParaRPr>
          </a:p>
          <a:p>
            <a:pPr marL="0" indent="0"/>
            <a:endParaRPr lang="en-US" sz="1800" dirty="0">
              <a:latin typeface="Calibri" panose="020F0502020204030204" pitchFamily="34" charset="0"/>
              <a:ea typeface="Cambria"/>
              <a:cs typeface="Calibri" panose="020F0502020204030204" pitchFamily="34" charset="0"/>
              <a:sym typeface="Cambria"/>
            </a:endParaRPr>
          </a:p>
          <a:p>
            <a:pPr marL="0" indent="0"/>
            <a:endParaRPr dirty="0">
              <a:latin typeface="Cambria"/>
              <a:ea typeface="Cambria"/>
              <a:cs typeface="Cambria"/>
              <a:sym typeface="Cambria"/>
            </a:endParaRPr>
          </a:p>
          <a:p>
            <a:pPr marL="0" indent="0"/>
            <a:endParaRPr dirty="0">
              <a:latin typeface="Cambria"/>
              <a:ea typeface="Cambria"/>
              <a:cs typeface="Cambria"/>
              <a:sym typeface="Cambria"/>
            </a:endParaRPr>
          </a:p>
          <a:p>
            <a:pPr marL="0" indent="0"/>
            <a:endParaRPr dirty="0">
              <a:latin typeface="Cambria"/>
              <a:ea typeface="Cambria"/>
              <a:cs typeface="Cambria"/>
              <a:sym typeface="Cambria"/>
            </a:endParaRPr>
          </a:p>
        </p:txBody>
      </p:sp>
      <p:pic>
        <p:nvPicPr>
          <p:cNvPr id="3" name="Graphic 2">
            <a:extLst>
              <a:ext uri="{FF2B5EF4-FFF2-40B4-BE49-F238E27FC236}">
                <a16:creationId xmlns:a16="http://schemas.microsoft.com/office/drawing/2014/main" id="{80B82E26-F35B-6994-E3AD-ECCBE47604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46497" y="1003618"/>
            <a:ext cx="3805693" cy="2845171"/>
          </a:xfrm>
          <a:prstGeom prst="rect">
            <a:avLst/>
          </a:prstGeom>
        </p:spPr>
      </p:pic>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3:notes"/>
          <p:cNvSpPr>
            <a:spLocks noGrp="1" noRot="1" noChangeAspect="1"/>
          </p:cNvSpPr>
          <p:nvPr>
            <p:ph type="sldImg" idx="2"/>
          </p:nvPr>
        </p:nvSpPr>
        <p:spPr>
          <a:xfrm>
            <a:off x="3556000" y="144463"/>
            <a:ext cx="3287713" cy="2465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13:notes"/>
          <p:cNvSpPr txBox="1">
            <a:spLocks noGrp="1"/>
          </p:cNvSpPr>
          <p:nvPr>
            <p:ph type="body" idx="1"/>
          </p:nvPr>
        </p:nvSpPr>
        <p:spPr>
          <a:xfrm>
            <a:off x="492435" y="1501371"/>
            <a:ext cx="6117606" cy="6566048"/>
          </a:xfrm>
          <a:prstGeom prst="rect">
            <a:avLst/>
          </a:prstGeom>
          <a:noFill/>
          <a:ln>
            <a:noFill/>
          </a:ln>
        </p:spPr>
        <p:txBody>
          <a:bodyPr spcFirstLastPara="1" wrap="square" lIns="94219" tIns="47097" rIns="94219" bIns="47097" anchor="t" anchorCtr="0">
            <a:noAutofit/>
          </a:bodyPr>
          <a:lstStyle/>
          <a:p>
            <a:pPr marL="0" indent="0"/>
            <a:r>
              <a:rPr lang="en-US" sz="1600" b="1" dirty="0">
                <a:latin typeface="Calibri" panose="020F0502020204030204" pitchFamily="34" charset="0"/>
                <a:ea typeface="Cambria"/>
                <a:cs typeface="Calibri" panose="020F0502020204030204" pitchFamily="34" charset="0"/>
                <a:sym typeface="Cambria"/>
              </a:rPr>
              <a:t>Slide #11:</a:t>
            </a:r>
            <a:endParaRPr sz="1600" b="1" dirty="0">
              <a:latin typeface="Calibri" panose="020F0502020204030204" pitchFamily="34" charset="0"/>
              <a:ea typeface="Cambria"/>
              <a:cs typeface="Calibri" panose="020F0502020204030204" pitchFamily="34" charset="0"/>
              <a:sym typeface="Cambria"/>
            </a:endParaRPr>
          </a:p>
          <a:p>
            <a:pPr marL="0" indent="0"/>
            <a:endParaRPr lang="en-US" sz="1600" b="1" dirty="0">
              <a:latin typeface="Calibri" panose="020F0502020204030204" pitchFamily="34" charset="0"/>
              <a:ea typeface="Cambria"/>
              <a:cs typeface="Calibri" panose="020F0502020204030204" pitchFamily="34" charset="0"/>
              <a:sym typeface="Cambria"/>
            </a:endParaRPr>
          </a:p>
          <a:p>
            <a:pPr marL="0" indent="0"/>
            <a:r>
              <a:rPr lang="en-US" sz="1600" b="1" dirty="0">
                <a:latin typeface="Calibri" panose="020F0502020204030204" pitchFamily="34" charset="0"/>
                <a:ea typeface="Cambria"/>
                <a:cs typeface="Calibri" panose="020F0502020204030204" pitchFamily="34" charset="0"/>
                <a:sym typeface="Cambria"/>
              </a:rPr>
              <a:t>Procedural Directions:</a:t>
            </a:r>
            <a:endParaRPr sz="1600" dirty="0">
              <a:latin typeface="Calibri" panose="020F0502020204030204" pitchFamily="34" charset="0"/>
              <a:ea typeface="Cambria"/>
              <a:cs typeface="Calibri" panose="020F0502020204030204" pitchFamily="34" charset="0"/>
              <a:sym typeface="Cambria"/>
            </a:endParaRPr>
          </a:p>
          <a:p>
            <a:pPr marL="173370" indent="-173370" defTabSz="924641">
              <a:buFont typeface="Arial" panose="020B0604020202020204" pitchFamily="34" charset="0"/>
              <a:buChar char="•"/>
              <a:defRPr/>
            </a:pPr>
            <a:r>
              <a:rPr lang="en-US" sz="1600" dirty="0">
                <a:latin typeface="Calibri" panose="020F0502020204030204" pitchFamily="34" charset="0"/>
                <a:ea typeface="Cambria"/>
                <a:cs typeface="Calibri" panose="020F0502020204030204" pitchFamily="34" charset="0"/>
                <a:sym typeface="Cambria"/>
              </a:rPr>
              <a:t> </a:t>
            </a:r>
            <a:r>
              <a:rPr lang="en-US" sz="1600" b="1" dirty="0">
                <a:solidFill>
                  <a:srgbClr val="FF0000"/>
                </a:solidFill>
                <a:ea typeface="Cambria"/>
                <a:sym typeface="Cambria"/>
              </a:rPr>
              <a:t>[CLICK] </a:t>
            </a:r>
            <a:r>
              <a:rPr lang="en-US" sz="1600" dirty="0">
                <a:solidFill>
                  <a:schemeClr val="tx1"/>
                </a:solidFill>
                <a:ea typeface="Cambria"/>
                <a:sym typeface="Cambria"/>
              </a:rPr>
              <a:t>for animation.</a:t>
            </a:r>
          </a:p>
          <a:p>
            <a:pPr marL="173370" indent="-173370">
              <a:buFont typeface="Arial" panose="020B0604020202020204" pitchFamily="34" charset="0"/>
              <a:buChar char="•"/>
            </a:pPr>
            <a:r>
              <a:rPr lang="en-US" sz="1600" dirty="0">
                <a:latin typeface="Calibri" panose="020F0502020204030204" pitchFamily="34" charset="0"/>
                <a:ea typeface="Cambria"/>
                <a:cs typeface="Calibri" panose="020F0502020204030204" pitchFamily="34" charset="0"/>
                <a:sym typeface="Cambria"/>
              </a:rPr>
              <a:t>Show slide</a:t>
            </a:r>
          </a:p>
          <a:p>
            <a:pPr marL="173370" indent="-173370">
              <a:buFont typeface="Arial" panose="020B0604020202020204" pitchFamily="34" charset="0"/>
              <a:buChar char="•"/>
            </a:pPr>
            <a:endParaRPr sz="1600" dirty="0">
              <a:latin typeface="Calibri" panose="020F0502020204030204" pitchFamily="34" charset="0"/>
              <a:cs typeface="Calibri" panose="020F0502020204030204" pitchFamily="34" charset="0"/>
            </a:endParaRPr>
          </a:p>
          <a:p>
            <a:pPr marL="0" indent="0"/>
            <a:r>
              <a:rPr lang="en-US" sz="1800" b="1" dirty="0">
                <a:latin typeface="Calibri" panose="020F0502020204030204" pitchFamily="34" charset="0"/>
                <a:ea typeface="Cambria"/>
                <a:cs typeface="Calibri" panose="020F0502020204030204" pitchFamily="34" charset="0"/>
                <a:sym typeface="Cambria"/>
              </a:rPr>
              <a:t>Presenter Notes:</a:t>
            </a:r>
            <a:endParaRPr sz="1800" dirty="0">
              <a:latin typeface="Calibri" panose="020F0502020204030204" pitchFamily="34" charset="0"/>
              <a:ea typeface="Cambria"/>
              <a:cs typeface="Calibri" panose="020F0502020204030204" pitchFamily="34" charset="0"/>
              <a:sym typeface="Cambria"/>
            </a:endParaRPr>
          </a:p>
          <a:p>
            <a:pPr marL="288950" indent="-288950" defTabSz="924641">
              <a:buFont typeface="Arial" panose="020B0604020202020204" pitchFamily="34" charset="0"/>
              <a:buChar char="•"/>
              <a:defRPr/>
            </a:pPr>
            <a:r>
              <a:rPr lang="en-US" sz="1800" dirty="0"/>
              <a:t>Reading is a really complex process. We often think that reading is just one single act – but our </a:t>
            </a:r>
            <a:r>
              <a:rPr lang="en-US" sz="1800" b="1" dirty="0"/>
              <a:t>brains are actually doing a bunch of tasks at the same time when we sit down with a book. </a:t>
            </a:r>
          </a:p>
          <a:p>
            <a:pPr marL="288950" indent="-288950" defTabSz="924641">
              <a:buFont typeface="Arial" panose="020B0604020202020204" pitchFamily="34" charset="0"/>
              <a:buChar char="•"/>
              <a:defRPr/>
            </a:pPr>
            <a:r>
              <a:rPr lang="en-US" sz="1800" b="1" dirty="0">
                <a:solidFill>
                  <a:srgbClr val="FF0000"/>
                </a:solidFill>
              </a:rPr>
              <a:t>[CLICK] </a:t>
            </a:r>
            <a:r>
              <a:rPr lang="en-US" sz="1800" dirty="0"/>
              <a:t>The </a:t>
            </a:r>
            <a:r>
              <a:rPr lang="en-US" sz="1800" b="1" dirty="0"/>
              <a:t>5 components of the process of reading are on the slide: </a:t>
            </a:r>
          </a:p>
          <a:p>
            <a:pPr marL="751271" lvl="1" indent="-288950" defTabSz="924641">
              <a:buFont typeface="Arial" panose="020B0604020202020204" pitchFamily="34" charset="0"/>
              <a:buChar char="•"/>
              <a:defRPr/>
            </a:pPr>
            <a:r>
              <a:rPr lang="en-US" sz="1800" dirty="0"/>
              <a:t>phonemic awareness, phonics, fluency, vocabulary, and reading comprehension. </a:t>
            </a:r>
          </a:p>
          <a:p>
            <a:pPr marL="751271" lvl="1" indent="-288950" defTabSz="924641">
              <a:buFont typeface="Arial" panose="020B0604020202020204" pitchFamily="34" charset="0"/>
              <a:buChar char="•"/>
              <a:defRPr/>
            </a:pPr>
            <a:r>
              <a:rPr lang="en-US" sz="1800" dirty="0"/>
              <a:t>These 5 things work together to create the reading experience. </a:t>
            </a:r>
          </a:p>
          <a:p>
            <a:pPr marL="288950" indent="-288950" defTabSz="924641">
              <a:buFont typeface="Arial" panose="020B0604020202020204" pitchFamily="34" charset="0"/>
              <a:buChar char="•"/>
              <a:defRPr/>
            </a:pPr>
            <a:r>
              <a:rPr lang="en-US" sz="1800" b="1" dirty="0"/>
              <a:t>As children learn to read, they must develop skills in all 5 areas in order to become successful readers</a:t>
            </a:r>
            <a:r>
              <a:rPr lang="en-US" sz="1800" dirty="0"/>
              <a:t>.</a:t>
            </a:r>
          </a:p>
          <a:p>
            <a:pPr marL="288950" indent="-288950" defTabSz="924641">
              <a:buFont typeface="Arial" panose="020B0604020202020204" pitchFamily="34" charset="0"/>
              <a:buChar char="•"/>
              <a:defRPr/>
            </a:pPr>
            <a:r>
              <a:rPr lang="en-US" sz="1800" dirty="0"/>
              <a:t>I am going to do a quick description of each one – and then share some tips that parents can do at home to help their child build skills related to that area. </a:t>
            </a:r>
          </a:p>
          <a:p>
            <a:pPr marL="288950" indent="-288950" defTabSz="924641">
              <a:buFont typeface="Arial" panose="020B0604020202020204" pitchFamily="34" charset="0"/>
              <a:buChar char="•"/>
              <a:defRPr/>
            </a:pPr>
            <a:endParaRPr lang="en-US" sz="1600" dirty="0"/>
          </a:p>
          <a:p>
            <a:pPr marL="173370" indent="-173370">
              <a:buFont typeface="Arial" panose="020B0604020202020204" pitchFamily="34" charset="0"/>
              <a:buChar char="•"/>
            </a:pPr>
            <a:endParaRPr sz="1600" dirty="0">
              <a:latin typeface="Calibri" panose="020F0502020204030204" pitchFamily="34" charset="0"/>
              <a:ea typeface="Cambria"/>
              <a:cs typeface="Calibri" panose="020F0502020204030204" pitchFamily="34" charset="0"/>
              <a:sym typeface="Cambri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4:notes"/>
          <p:cNvSpPr>
            <a:spLocks noGrp="1" noRot="1" noChangeAspect="1"/>
          </p:cNvSpPr>
          <p:nvPr>
            <p:ph type="sldImg" idx="2"/>
          </p:nvPr>
        </p:nvSpPr>
        <p:spPr>
          <a:xfrm>
            <a:off x="3998913" y="171450"/>
            <a:ext cx="2805112" cy="21034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p14:notes"/>
          <p:cNvSpPr txBox="1">
            <a:spLocks noGrp="1"/>
          </p:cNvSpPr>
          <p:nvPr>
            <p:ph type="body" idx="1"/>
          </p:nvPr>
        </p:nvSpPr>
        <p:spPr>
          <a:xfrm>
            <a:off x="207035" y="700342"/>
            <a:ext cx="6755320" cy="8418792"/>
          </a:xfrm>
          <a:prstGeom prst="rect">
            <a:avLst/>
          </a:prstGeom>
          <a:noFill/>
          <a:ln>
            <a:noFill/>
          </a:ln>
        </p:spPr>
        <p:txBody>
          <a:bodyPr spcFirstLastPara="1" wrap="square" lIns="94219" tIns="47097" rIns="94219" bIns="47097" anchor="t" anchorCtr="0">
            <a:noAutofit/>
          </a:bodyPr>
          <a:lstStyle/>
          <a:p>
            <a:pPr marL="0" indent="0"/>
            <a:r>
              <a:rPr lang="en-US" sz="1800" b="1" dirty="0">
                <a:latin typeface="Calibri" panose="020F0502020204030204" pitchFamily="34" charset="0"/>
                <a:ea typeface="Calibri" panose="020F0502020204030204" pitchFamily="34" charset="0"/>
                <a:cs typeface="Calibri" panose="020F0502020204030204" pitchFamily="34" charset="0"/>
                <a:sym typeface="Cambria"/>
              </a:rPr>
              <a:t>Slide #12:</a:t>
            </a:r>
            <a:endParaRPr sz="1800" b="1" dirty="0">
              <a:latin typeface="Calibri" panose="020F0502020204030204" pitchFamily="34" charset="0"/>
              <a:ea typeface="Calibri" panose="020F0502020204030204" pitchFamily="34" charset="0"/>
              <a:cs typeface="Calibri" panose="020F0502020204030204" pitchFamily="34" charset="0"/>
              <a:sym typeface="Cambria"/>
            </a:endParaRPr>
          </a:p>
          <a:p>
            <a:pPr marL="0" indent="0"/>
            <a:endParaRPr lang="en-US" sz="1800" b="1" dirty="0">
              <a:latin typeface="Calibri" panose="020F0502020204030204" pitchFamily="34" charset="0"/>
              <a:ea typeface="Calibri" panose="020F0502020204030204" pitchFamily="34" charset="0"/>
              <a:cs typeface="Calibri" panose="020F0502020204030204" pitchFamily="34" charset="0"/>
              <a:sym typeface="Cambria"/>
            </a:endParaRPr>
          </a:p>
          <a:p>
            <a:pPr marL="0" indent="0"/>
            <a:r>
              <a:rPr lang="en-US" sz="1800" b="1" dirty="0">
                <a:latin typeface="Calibri" panose="020F0502020204030204" pitchFamily="34" charset="0"/>
                <a:ea typeface="Calibri" panose="020F0502020204030204" pitchFamily="34" charset="0"/>
                <a:cs typeface="Calibri" panose="020F0502020204030204" pitchFamily="34" charset="0"/>
                <a:sym typeface="Cambria"/>
              </a:rPr>
              <a:t>Procedural Directions:</a:t>
            </a:r>
            <a:endParaRPr lang="en-US" sz="1800" dirty="0">
              <a:latin typeface="Calibri" panose="020F0502020204030204" pitchFamily="34" charset="0"/>
              <a:ea typeface="Calibri" panose="020F0502020204030204" pitchFamily="34" charset="0"/>
              <a:cs typeface="Calibri" panose="020F0502020204030204" pitchFamily="34" charset="0"/>
              <a:sym typeface="Cambria"/>
            </a:endParaRPr>
          </a:p>
          <a:p>
            <a:pPr marL="288950" indent="-288950">
              <a:buFont typeface="Arial" panose="020B0604020202020204" pitchFamily="34" charset="0"/>
              <a:buChar cha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Show slide.</a:t>
            </a:r>
          </a:p>
          <a:p>
            <a:pPr marL="288950" indent="-288950">
              <a:buFont typeface="Arial" panose="020B0604020202020204" pitchFamily="34" charset="0"/>
              <a:buChar char="•"/>
            </a:pPr>
            <a:endParaRPr lang="en-US" sz="1800" dirty="0">
              <a:solidFill>
                <a:srgbClr val="990000"/>
              </a:solidFill>
              <a:latin typeface="Calibri" panose="020F0502020204030204" pitchFamily="34" charset="0"/>
              <a:ea typeface="Calibri" panose="020F0502020204030204" pitchFamily="34" charset="0"/>
              <a:cs typeface="Calibri" panose="020F0502020204030204" pitchFamily="34" charset="0"/>
            </a:endParaRPr>
          </a:p>
          <a:p>
            <a:pPr marL="0" indent="0"/>
            <a:r>
              <a:rPr lang="en-US" sz="1800" b="1" dirty="0">
                <a:latin typeface="Calibri" panose="020F0502020204030204" pitchFamily="34" charset="0"/>
                <a:ea typeface="Calibri" panose="020F0502020204030204" pitchFamily="34" charset="0"/>
                <a:cs typeface="Calibri" panose="020F0502020204030204" pitchFamily="34" charset="0"/>
                <a:sym typeface="Cambria"/>
              </a:rPr>
              <a:t>Presenter Notes:</a:t>
            </a:r>
            <a:endParaRPr lang="en-US" sz="1800" dirty="0">
              <a:latin typeface="Calibri" panose="020F0502020204030204" pitchFamily="34" charset="0"/>
              <a:ea typeface="Calibri" panose="020F0502020204030204" pitchFamily="34" charset="0"/>
              <a:cs typeface="Calibri" panose="020F0502020204030204" pitchFamily="34" charset="0"/>
              <a:sym typeface="Cambria"/>
            </a:endParaRPr>
          </a:p>
          <a:p>
            <a:pPr marL="288950" indent="-288950">
              <a:buFont typeface="Arial" panose="020B0604020202020204" pitchFamily="34" charset="0"/>
              <a:buChar char="•"/>
            </a:pPr>
            <a:r>
              <a:rPr lang="en-US" sz="1800" b="1" dirty="0">
                <a:latin typeface="Calibri" panose="020F0502020204030204" pitchFamily="34" charset="0"/>
                <a:ea typeface="Calibri" panose="020F0502020204030204" pitchFamily="34" charset="0"/>
                <a:cs typeface="Calibri" panose="020F0502020204030204" pitchFamily="34" charset="0"/>
                <a:sym typeface="Cambria"/>
              </a:rPr>
              <a:t>Phonemic awareness </a:t>
            </a:r>
            <a:r>
              <a:rPr lang="en-US" sz="1800" dirty="0">
                <a:latin typeface="Calibri" panose="020F0502020204030204" pitchFamily="34" charset="0"/>
                <a:ea typeface="Calibri" panose="020F0502020204030204" pitchFamily="34" charset="0"/>
                <a:cs typeface="Calibri" panose="020F0502020204030204" pitchFamily="34" charset="0"/>
                <a:sym typeface="Cambria"/>
              </a:rPr>
              <a:t>means hearing and being able to identify and change the individual sounds that we hear in words.</a:t>
            </a:r>
          </a:p>
          <a:p>
            <a:pPr marL="288950" indent="-288950">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sym typeface="Cambria"/>
              </a:rPr>
              <a:t>Children need to be taught to </a:t>
            </a:r>
            <a:r>
              <a:rPr lang="en-US" sz="1800" b="1" dirty="0">
                <a:latin typeface="Calibri" panose="020F0502020204030204" pitchFamily="34" charset="0"/>
                <a:ea typeface="Calibri" panose="020F0502020204030204" pitchFamily="34" charset="0"/>
                <a:cs typeface="Calibri" panose="020F0502020204030204" pitchFamily="34" charset="0"/>
                <a:sym typeface="Cambria"/>
              </a:rPr>
              <a:t>hear</a:t>
            </a:r>
            <a:r>
              <a:rPr lang="en-US" sz="1800" dirty="0">
                <a:latin typeface="Calibri" panose="020F0502020204030204" pitchFamily="34" charset="0"/>
                <a:ea typeface="Calibri" panose="020F0502020204030204" pitchFamily="34" charset="0"/>
                <a:cs typeface="Calibri" panose="020F0502020204030204" pitchFamily="34" charset="0"/>
                <a:sym typeface="Cambria"/>
              </a:rPr>
              <a:t> sounds in words and that words are made up of the smallest parts of sounds, or </a:t>
            </a:r>
            <a:r>
              <a:rPr lang="en-US" sz="1800" b="1" dirty="0">
                <a:latin typeface="Calibri" panose="020F0502020204030204" pitchFamily="34" charset="0"/>
                <a:ea typeface="Calibri" panose="020F0502020204030204" pitchFamily="34" charset="0"/>
                <a:cs typeface="Calibri" panose="020F0502020204030204" pitchFamily="34" charset="0"/>
                <a:sym typeface="Cambria"/>
              </a:rPr>
              <a:t>phonemes</a:t>
            </a:r>
            <a:r>
              <a:rPr lang="en-US" sz="1800" dirty="0">
                <a:latin typeface="Calibri" panose="020F0502020204030204" pitchFamily="34" charset="0"/>
                <a:ea typeface="Calibri" panose="020F0502020204030204" pitchFamily="34" charset="0"/>
                <a:cs typeface="Calibri" panose="020F0502020204030204" pitchFamily="34" charset="0"/>
                <a:sym typeface="Cambria"/>
              </a:rPr>
              <a:t>.  They need to recognize and use </a:t>
            </a:r>
            <a:r>
              <a:rPr lang="en-US" sz="1800" b="1" dirty="0">
                <a:latin typeface="Calibri" panose="020F0502020204030204" pitchFamily="34" charset="0"/>
                <a:ea typeface="Calibri" panose="020F0502020204030204" pitchFamily="34" charset="0"/>
                <a:cs typeface="Calibri" panose="020F0502020204030204" pitchFamily="34" charset="0"/>
                <a:sym typeface="Cambria"/>
              </a:rPr>
              <a:t>individual sounds </a:t>
            </a:r>
            <a:r>
              <a:rPr lang="en-US" sz="1800" dirty="0">
                <a:latin typeface="Calibri" panose="020F0502020204030204" pitchFamily="34" charset="0"/>
                <a:ea typeface="Calibri" panose="020F0502020204030204" pitchFamily="34" charset="0"/>
                <a:cs typeface="Calibri" panose="020F0502020204030204" pitchFamily="34" charset="0"/>
                <a:sym typeface="Cambria"/>
              </a:rPr>
              <a:t>to read and spell words.</a:t>
            </a:r>
          </a:p>
          <a:p>
            <a:pPr marL="288950" indent="-288950">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sym typeface="Cambria"/>
              </a:rPr>
              <a:t>For example, the word </a:t>
            </a:r>
            <a:r>
              <a:rPr lang="en-US" sz="1800" b="1" dirty="0">
                <a:latin typeface="Calibri" panose="020F0502020204030204" pitchFamily="34" charset="0"/>
                <a:ea typeface="Calibri" panose="020F0502020204030204" pitchFamily="34" charset="0"/>
                <a:cs typeface="Calibri" panose="020F0502020204030204" pitchFamily="34" charset="0"/>
                <a:sym typeface="Cambria"/>
              </a:rPr>
              <a:t>hat</a:t>
            </a:r>
            <a:r>
              <a:rPr lang="en-US" sz="1800" dirty="0">
                <a:latin typeface="Calibri" panose="020F0502020204030204" pitchFamily="34" charset="0"/>
                <a:ea typeface="Calibri" panose="020F0502020204030204" pitchFamily="34" charset="0"/>
                <a:cs typeface="Calibri" panose="020F0502020204030204" pitchFamily="34" charset="0"/>
                <a:sym typeface="Cambria"/>
              </a:rPr>
              <a:t> has three sounds, /h/, /a/ and /t/. </a:t>
            </a:r>
          </a:p>
          <a:p>
            <a:pPr marL="751271" lvl="1" indent="-288950">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sym typeface="Cambria"/>
              </a:rPr>
              <a:t>Changing the first phoneme, the /h/ to a /b/ sound, changes the meaning of the word to </a:t>
            </a:r>
            <a:r>
              <a:rPr lang="en-US" sz="1800" b="1" dirty="0">
                <a:latin typeface="Calibri" panose="020F0502020204030204" pitchFamily="34" charset="0"/>
                <a:ea typeface="Calibri" panose="020F0502020204030204" pitchFamily="34" charset="0"/>
                <a:cs typeface="Calibri" panose="020F0502020204030204" pitchFamily="34" charset="0"/>
                <a:sym typeface="Cambria"/>
              </a:rPr>
              <a:t>bat</a:t>
            </a:r>
            <a:r>
              <a:rPr lang="en-US" sz="1800" dirty="0">
                <a:latin typeface="Calibri" panose="020F0502020204030204" pitchFamily="34" charset="0"/>
                <a:ea typeface="Calibri" panose="020F0502020204030204" pitchFamily="34" charset="0"/>
                <a:cs typeface="Calibri" panose="020F0502020204030204" pitchFamily="34" charset="0"/>
                <a:sym typeface="Cambria"/>
              </a:rPr>
              <a:t>. </a:t>
            </a:r>
          </a:p>
          <a:p>
            <a:pPr marL="751271" lvl="1" indent="-288950">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sym typeface="Cambria"/>
              </a:rPr>
              <a:t>Taking off the first phoneme, the /h/, changes the word to </a:t>
            </a:r>
            <a:r>
              <a:rPr lang="en-US" sz="1800" b="1" dirty="0">
                <a:latin typeface="Calibri" panose="020F0502020204030204" pitchFamily="34" charset="0"/>
                <a:ea typeface="Calibri" panose="020F0502020204030204" pitchFamily="34" charset="0"/>
                <a:cs typeface="Calibri" panose="020F0502020204030204" pitchFamily="34" charset="0"/>
                <a:sym typeface="Cambria"/>
              </a:rPr>
              <a:t>at. </a:t>
            </a:r>
          </a:p>
          <a:p>
            <a:pPr marL="173370" indent="-173370" defTabSz="1232640">
              <a:buFont typeface="Arial" panose="020B0604020202020204" pitchFamily="34" charset="0"/>
              <a:buChar char="•"/>
              <a:defRPr/>
            </a:pPr>
            <a:r>
              <a:rPr lang="en-US" sz="1800" dirty="0">
                <a:latin typeface="Calibri" panose="020F0502020204030204" pitchFamily="34" charset="0"/>
                <a:ea typeface="Calibri" panose="020F0502020204030204" pitchFamily="34" charset="0"/>
                <a:cs typeface="Calibri" panose="020F0502020204030204" pitchFamily="34" charset="0"/>
                <a:sym typeface="Cambria"/>
              </a:rPr>
              <a:t>Things </a:t>
            </a:r>
            <a:r>
              <a:rPr lang="en-US" sz="1800" u="sng" dirty="0">
                <a:latin typeface="Calibri" panose="020F0502020204030204" pitchFamily="34" charset="0"/>
                <a:ea typeface="Calibri" panose="020F0502020204030204" pitchFamily="34" charset="0"/>
                <a:cs typeface="Calibri" panose="020F0502020204030204" pitchFamily="34" charset="0"/>
                <a:sym typeface="Cambria"/>
              </a:rPr>
              <a:t>families can do at home </a:t>
            </a:r>
            <a:r>
              <a:rPr lang="en-US" sz="1800" dirty="0">
                <a:latin typeface="Calibri" panose="020F0502020204030204" pitchFamily="34" charset="0"/>
                <a:ea typeface="Calibri" panose="020F0502020204030204" pitchFamily="34" charset="0"/>
                <a:cs typeface="Calibri" panose="020F0502020204030204" pitchFamily="34" charset="0"/>
                <a:sym typeface="Cambria"/>
              </a:rPr>
              <a:t>to help children with phonemic awareness.</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 </a:t>
            </a:r>
            <a:r>
              <a:rPr lang="en-US" sz="14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(*Some tips are from Reading Rockets)</a:t>
            </a:r>
          </a:p>
          <a:p>
            <a:pPr marL="834512" lvl="1" indent="-288950">
              <a:buClr>
                <a:schemeClr val="dk1"/>
              </a:buClr>
              <a:buSzPts val="1800"/>
              <a:buFont typeface="Arial"/>
              <a:buChar char="•"/>
            </a:pPr>
            <a:r>
              <a:rPr lang="en-US" sz="1800" dirty="0">
                <a:latin typeface="Calibri" panose="020F0502020204030204" pitchFamily="34" charset="0"/>
                <a:ea typeface="Calibri" panose="020F0502020204030204" pitchFamily="34" charset="0"/>
                <a:cs typeface="Calibri" panose="020F0502020204030204" pitchFamily="34" charset="0"/>
              </a:rPr>
              <a:t>Play clapping and rhyming games with your child.</a:t>
            </a:r>
          </a:p>
          <a:p>
            <a:pPr marL="834512" lvl="1" indent="-288950">
              <a:buClr>
                <a:schemeClr val="dk1"/>
              </a:buClr>
              <a:buSzPts val="1800"/>
              <a:buFont typeface="Arial"/>
              <a:buChar char="•"/>
            </a:pPr>
            <a:r>
              <a:rPr lang="en-US" sz="1800" dirty="0">
                <a:latin typeface="Calibri" panose="020F0502020204030204" pitchFamily="34" charset="0"/>
                <a:ea typeface="Calibri" panose="020F0502020204030204" pitchFamily="34" charset="0"/>
                <a:cs typeface="Calibri" panose="020F0502020204030204" pitchFamily="34" charset="0"/>
              </a:rPr>
              <a:t>See how many words your child can think of that start with a specific sound, like the /</a:t>
            </a:r>
            <a:r>
              <a:rPr lang="en-US" sz="1800" dirty="0" err="1">
                <a:latin typeface="Calibri" panose="020F0502020204030204" pitchFamily="34" charset="0"/>
                <a:ea typeface="Calibri" panose="020F0502020204030204" pitchFamily="34" charset="0"/>
                <a:cs typeface="Calibri" panose="020F0502020204030204" pitchFamily="34" charset="0"/>
              </a:rPr>
              <a:t>sss</a:t>
            </a:r>
            <a:r>
              <a:rPr lang="en-US" sz="1800" dirty="0">
                <a:latin typeface="Calibri" panose="020F0502020204030204" pitchFamily="34" charset="0"/>
                <a:ea typeface="Calibri" panose="020F0502020204030204" pitchFamily="34" charset="0"/>
                <a:cs typeface="Calibri" panose="020F0502020204030204" pitchFamily="34" charset="0"/>
              </a:rPr>
              <a:t>/, /m/ or /</a:t>
            </a:r>
            <a:r>
              <a:rPr lang="en-US" sz="1800" dirty="0" err="1">
                <a:latin typeface="Calibri" panose="020F0502020204030204" pitchFamily="34" charset="0"/>
                <a:ea typeface="Calibri" panose="020F0502020204030204" pitchFamily="34" charset="0"/>
                <a:cs typeface="Calibri" panose="020F0502020204030204" pitchFamily="34" charset="0"/>
              </a:rPr>
              <a:t>ch</a:t>
            </a:r>
            <a:r>
              <a:rPr lang="en-US" sz="1800" dirty="0">
                <a:latin typeface="Calibri" panose="020F0502020204030204" pitchFamily="34" charset="0"/>
                <a:ea typeface="Calibri" panose="020F0502020204030204" pitchFamily="34" charset="0"/>
                <a:cs typeface="Calibri" panose="020F0502020204030204" pitchFamily="34" charset="0"/>
              </a:rPr>
              <a:t>/ sound.</a:t>
            </a:r>
          </a:p>
          <a:p>
            <a:pPr marL="834512" lvl="1" indent="-288950">
              <a:buClr>
                <a:schemeClr val="dk1"/>
              </a:buClr>
              <a:buSzPts val="1800"/>
              <a:buFont typeface="Arial"/>
              <a:buChar char="•"/>
            </a:pPr>
            <a:r>
              <a:rPr lang="en-US" sz="1800" dirty="0">
                <a:latin typeface="Calibri" panose="020F0502020204030204" pitchFamily="34" charset="0"/>
                <a:ea typeface="Calibri" panose="020F0502020204030204" pitchFamily="34" charset="0"/>
                <a:cs typeface="Calibri" panose="020F0502020204030204" pitchFamily="34" charset="0"/>
              </a:rPr>
              <a:t>Play with sounds in all parts of words  - beginning, middle, and end): like "job," "jot," and "jog," where the difference is at the end of the words. </a:t>
            </a:r>
          </a:p>
          <a:p>
            <a:pPr marL="834512" lvl="1" indent="-288950">
              <a:buClr>
                <a:schemeClr val="dk1"/>
              </a:buClr>
              <a:buSzPts val="1800"/>
              <a:buFont typeface="Arial"/>
              <a:buChar char="•"/>
            </a:pPr>
            <a:r>
              <a:rPr lang="en-US" sz="1800" dirty="0">
                <a:latin typeface="Calibri" panose="020F0502020204030204" pitchFamily="34" charset="0"/>
                <a:ea typeface="Calibri" panose="020F0502020204030204" pitchFamily="34" charset="0"/>
                <a:cs typeface="Calibri" panose="020F0502020204030204" pitchFamily="34" charset="0"/>
              </a:rPr>
              <a:t>Make up silly sentences with words that start with the same sound, such as "Nobody was nice to Nancy's neighbor".</a:t>
            </a:r>
          </a:p>
          <a:p>
            <a:pPr marL="0" indent="0"/>
            <a:endParaRPr dirty="0"/>
          </a:p>
        </p:txBody>
      </p:sp>
      <p:sp>
        <p:nvSpPr>
          <p:cNvPr id="541" name="Google Shape;541;p14:notes"/>
          <p:cNvSpPr txBox="1">
            <a:spLocks noGrp="1"/>
          </p:cNvSpPr>
          <p:nvPr>
            <p:ph type="sldNum" idx="12"/>
          </p:nvPr>
        </p:nvSpPr>
        <p:spPr>
          <a:xfrm>
            <a:off x="4061771" y="8980833"/>
            <a:ext cx="3106970" cy="475110"/>
          </a:xfrm>
          <a:prstGeom prst="rect">
            <a:avLst/>
          </a:prstGeom>
          <a:noFill/>
          <a:ln>
            <a:noFill/>
          </a:ln>
        </p:spPr>
        <p:txBody>
          <a:bodyPr spcFirstLastPara="1" wrap="square" lIns="94219" tIns="47097" rIns="94219" bIns="47097" anchor="b" anchorCtr="0">
            <a:noAutofit/>
          </a:bodyPr>
          <a:lstStyle/>
          <a:p>
            <a:pPr>
              <a:buSzPts val="1400"/>
            </a:pPr>
            <a:fld id="{00000000-1234-1234-1234-123412341234}" type="slidenum">
              <a:rPr lang="en-US"/>
              <a:pPr>
                <a:buSzPts val="1400"/>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18:notes"/>
          <p:cNvSpPr>
            <a:spLocks noGrp="1" noRot="1" noChangeAspect="1"/>
          </p:cNvSpPr>
          <p:nvPr>
            <p:ph type="sldImg" idx="2"/>
          </p:nvPr>
        </p:nvSpPr>
        <p:spPr>
          <a:xfrm>
            <a:off x="4330700" y="0"/>
            <a:ext cx="2578100" cy="1933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18:notes"/>
          <p:cNvSpPr txBox="1">
            <a:spLocks noGrp="1"/>
          </p:cNvSpPr>
          <p:nvPr>
            <p:ph type="body" idx="1"/>
          </p:nvPr>
        </p:nvSpPr>
        <p:spPr>
          <a:xfrm>
            <a:off x="193675" y="121073"/>
            <a:ext cx="6785095" cy="9066059"/>
          </a:xfrm>
          <a:prstGeom prst="rect">
            <a:avLst/>
          </a:prstGeom>
          <a:noFill/>
          <a:ln>
            <a:noFill/>
          </a:ln>
        </p:spPr>
        <p:txBody>
          <a:bodyPr spcFirstLastPara="1" wrap="square" lIns="94219" tIns="47097" rIns="94219" bIns="47097" anchor="t" anchorCtr="0">
            <a:noAutofit/>
          </a:bodyPr>
          <a:lstStyle/>
          <a:p>
            <a:pPr marL="0" indent="0"/>
            <a:r>
              <a:rPr lang="en-US" sz="14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Slide #13:</a:t>
            </a:r>
          </a:p>
          <a:p>
            <a:pPr marL="0" indent="0"/>
            <a:r>
              <a:rPr lang="en-US" sz="14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Procedural Directions:</a:t>
            </a:r>
            <a:endParaRPr lang="en-US" sz="14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endParaRPr>
          </a:p>
          <a:p>
            <a:pPr marL="173370" indent="-173370">
              <a:buFont typeface="Arial" panose="020B0604020202020204" pitchFamily="34" charset="0"/>
              <a:buChar char="•"/>
            </a:pPr>
            <a:r>
              <a:rPr lang="en-US" sz="14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Show slide.</a:t>
            </a:r>
          </a:p>
          <a:p>
            <a:pPr marL="173370" indent="-173370">
              <a:buFont typeface="Arial" panose="020B0604020202020204" pitchFamily="34" charset="0"/>
              <a:buChar char="•"/>
            </a:pPr>
            <a:endParaRPr lang="en-US" sz="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endParaRPr>
          </a:p>
          <a:p>
            <a:pPr marL="0" indent="0"/>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Presenter Notes:</a:t>
            </a:r>
            <a:endPar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endParaRPr>
          </a:p>
          <a:p>
            <a:pPr marL="173370" indent="-173370">
              <a:buFont typeface="Arial" panose="020B0604020202020204" pitchFamily="34" charset="0"/>
              <a:buChar cha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Phonics means the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predictable connections between the letters and sounds. </a:t>
            </a:r>
          </a:p>
          <a:p>
            <a:pPr marL="173370" indent="-173370">
              <a:buFont typeface="Arial" panose="020B0604020202020204" pitchFamily="34" charset="0"/>
              <a:buChar cha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That is</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 learning all the rules for connecting letters </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and sounds so we can figure out what words are.</a:t>
            </a:r>
          </a:p>
          <a:p>
            <a:pPr marL="173370" indent="-173370">
              <a:buFont typeface="Arial" panose="020B0604020202020204" pitchFamily="34" charset="0"/>
              <a:buChar cha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Words don’t always sound the way they look.  </a:t>
            </a:r>
          </a:p>
          <a:p>
            <a:pPr marL="635691" lvl="1" indent="-173370">
              <a:buFont typeface="Arial" panose="020B0604020202020204" pitchFamily="34" charset="0"/>
              <a:buChar cha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For example: the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a” in cake is long (c-</a:t>
            </a:r>
            <a:r>
              <a:rPr lang="en-US" sz="1800" b="1" dirty="0" err="1">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aaaa</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a:t>
            </a:r>
            <a:r>
              <a:rPr lang="en-US" sz="1800" b="1" dirty="0" err="1">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ke</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but the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a” in cat is short.  (c-a-t)</a:t>
            </a:r>
          </a:p>
          <a:p>
            <a:pPr marL="635691" lvl="1" indent="-173370">
              <a:buFont typeface="Arial" panose="020B0604020202020204" pitchFamily="34" charset="0"/>
              <a:buChar cha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If the word is short and begins and ends with a consonant, it can be sounded out, like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s</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u</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n</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 &amp;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t</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i</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n</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a:t>
            </a:r>
            <a:endPar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635691" lvl="1" indent="-173370">
              <a:buFont typeface="Arial" panose="020B0604020202020204" pitchFamily="34" charset="0"/>
              <a:buChar cha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If a word is irregular, like “laugh &amp; though,” assigning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sounds</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 to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letters</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 to read or spell a word could be harder for the child. </a:t>
            </a:r>
          </a:p>
          <a:p>
            <a:pPr marL="173370" indent="-173370">
              <a:buFont typeface="Arial" panose="020B0604020202020204" pitchFamily="34" charset="0"/>
              <a:buChar char="•"/>
            </a:pP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Phonics includes learning letter &amp; sound correspondences, spelling patterns, syllables, and meaningful word parts.</a:t>
            </a:r>
          </a:p>
          <a:p>
            <a:pPr marL="173370" indent="-173370">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sym typeface="Cambria"/>
              </a:rPr>
              <a:t>Things parents can do at home in the summer related to Phonics:</a:t>
            </a:r>
          </a:p>
          <a:p>
            <a:pPr marL="809061" lvl="1" indent="-346740">
              <a:lnSpc>
                <a:spcPct val="90000"/>
              </a:lnSpc>
              <a:buClr>
                <a:schemeClr val="dk1"/>
              </a:buClr>
              <a:buSzPts val="2000"/>
              <a:buFont typeface="Arial"/>
              <a:buChar char="•"/>
            </a:pPr>
            <a:r>
              <a:rPr lang="en-US" sz="1800" dirty="0">
                <a:latin typeface="Calibri" panose="020F0502020204030204" pitchFamily="34" charset="0"/>
                <a:ea typeface="Calibri" panose="020F0502020204030204" pitchFamily="34" charset="0"/>
                <a:cs typeface="Calibri" panose="020F0502020204030204" pitchFamily="34" charset="0"/>
              </a:rPr>
              <a:t>Point to letters and letter combinations and ask your child to name their sounds.</a:t>
            </a:r>
          </a:p>
          <a:p>
            <a:pPr marL="809061" lvl="1" indent="-346740">
              <a:lnSpc>
                <a:spcPct val="90000"/>
              </a:lnSpc>
              <a:buClr>
                <a:schemeClr val="dk1"/>
              </a:buClr>
              <a:buSzPts val="2000"/>
              <a:buFont typeface="Arial"/>
              <a:buChar char="•"/>
            </a:pPr>
            <a:r>
              <a:rPr lang="en-US" sz="1800" dirty="0">
                <a:latin typeface="Calibri" panose="020F0502020204030204" pitchFamily="34" charset="0"/>
                <a:ea typeface="Calibri" panose="020F0502020204030204" pitchFamily="34" charset="0"/>
                <a:cs typeface="Calibri" panose="020F0502020204030204" pitchFamily="34" charset="0"/>
              </a:rPr>
              <a:t>Say a sound and ask your child to tell you the letter the sound represents.</a:t>
            </a:r>
          </a:p>
          <a:p>
            <a:pPr marL="809061" lvl="1" indent="-346740">
              <a:lnSpc>
                <a:spcPct val="90000"/>
              </a:lnSpc>
              <a:spcBef>
                <a:spcPts val="246"/>
              </a:spcBef>
              <a:buClr>
                <a:schemeClr val="dk1"/>
              </a:buClr>
              <a:buSzPts val="2000"/>
              <a:buFont typeface="Arial"/>
              <a:buChar char="•"/>
            </a:pPr>
            <a:r>
              <a:rPr lang="en-US" sz="1800" dirty="0">
                <a:latin typeface="Calibri" panose="020F0502020204030204" pitchFamily="34" charset="0"/>
                <a:ea typeface="Calibri" panose="020F0502020204030204" pitchFamily="34" charset="0"/>
                <a:cs typeface="Calibri" panose="020F0502020204030204" pitchFamily="34" charset="0"/>
              </a:rPr>
              <a:t>Look for words on signs, maps, billboards, cereal boxes, money, and birthday cards. </a:t>
            </a:r>
          </a:p>
          <a:p>
            <a:pPr marL="1271382" lvl="2" indent="-346740">
              <a:lnSpc>
                <a:spcPct val="90000"/>
              </a:lnSpc>
              <a:spcBef>
                <a:spcPts val="246"/>
              </a:spcBef>
              <a:buClr>
                <a:schemeClr val="dk1"/>
              </a:buClr>
              <a:buSzPts val="2000"/>
              <a:buFont typeface="Arial"/>
              <a:buChar char="•"/>
            </a:pPr>
            <a:r>
              <a:rPr lang="en-US" sz="1800" dirty="0">
                <a:latin typeface="Calibri" panose="020F0502020204030204" pitchFamily="34" charset="0"/>
                <a:ea typeface="Calibri" panose="020F0502020204030204" pitchFamily="34" charset="0"/>
                <a:cs typeface="Calibri" panose="020F0502020204030204" pitchFamily="34" charset="0"/>
              </a:rPr>
              <a:t>Point out words to your child wherever you see them. Say them out loud.</a:t>
            </a:r>
          </a:p>
          <a:p>
            <a:pPr marL="809061" lvl="1" indent="-346740">
              <a:lnSpc>
                <a:spcPct val="90000"/>
              </a:lnSpc>
              <a:spcBef>
                <a:spcPts val="246"/>
              </a:spcBef>
              <a:buClr>
                <a:schemeClr val="dk1"/>
              </a:buClr>
              <a:buSzPts val="2000"/>
              <a:buFont typeface="Arial"/>
              <a:buChar char="•"/>
            </a:pPr>
            <a:r>
              <a:rPr lang="en-US" sz="1800" dirty="0">
                <a:latin typeface="Calibri" panose="020F0502020204030204" pitchFamily="34" charset="0"/>
                <a:ea typeface="Calibri" panose="020F0502020204030204" pitchFamily="34" charset="0"/>
                <a:cs typeface="Calibri" panose="020F0502020204030204" pitchFamily="34" charset="0"/>
              </a:rPr>
              <a:t>Encourage your child to write notes, e-mails, and letters. </a:t>
            </a:r>
            <a:r>
              <a:rPr lang="en-US" sz="1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1800" i="1" dirty="0">
                <a:solidFill>
                  <a:srgbClr val="7030A0"/>
                </a:solidFill>
                <a:latin typeface="Calibri" panose="020F0502020204030204" pitchFamily="34" charset="0"/>
                <a:ea typeface="Calibri" panose="020F0502020204030204" pitchFamily="34" charset="0"/>
                <a:cs typeface="Calibri" panose="020F0502020204030204" pitchFamily="34" charset="0"/>
              </a:rPr>
              <a:t>I love getting birthday cards, Mother’s Day cards, and drawings with notes on them from my 2 grandchildren!</a:t>
            </a:r>
          </a:p>
          <a:p>
            <a:pPr marL="809061" lvl="1" indent="-346740">
              <a:lnSpc>
                <a:spcPct val="90000"/>
              </a:lnSpc>
              <a:spcBef>
                <a:spcPts val="246"/>
              </a:spcBef>
              <a:buClr>
                <a:schemeClr val="dk1"/>
              </a:buClr>
              <a:buSzPts val="2000"/>
              <a:buFont typeface="Arial"/>
              <a:buChar char="•"/>
            </a:pPr>
            <a:r>
              <a:rPr lang="en-US" sz="1800" dirty="0">
                <a:latin typeface="Calibri" panose="020F0502020204030204" pitchFamily="34" charset="0"/>
                <a:ea typeface="Calibri" panose="020F0502020204030204" pitchFamily="34" charset="0"/>
                <a:cs typeface="Calibri" panose="020F0502020204030204" pitchFamily="34" charset="0"/>
              </a:rPr>
              <a:t>Make flash cards to go over with your child to help them learn the “irregular” words – these are called “Sight Words.”   </a:t>
            </a:r>
          </a:p>
          <a:p>
            <a:pPr marL="1271382" lvl="2" indent="-346740">
              <a:lnSpc>
                <a:spcPct val="90000"/>
              </a:lnSpc>
              <a:spcBef>
                <a:spcPts val="246"/>
              </a:spcBef>
              <a:buClr>
                <a:schemeClr val="dk1"/>
              </a:buClr>
              <a:buSzPts val="2000"/>
              <a:buFont typeface="Arial"/>
              <a:buChar char="•"/>
            </a:pPr>
            <a:r>
              <a:rPr lang="en-US" sz="1800" dirty="0">
                <a:highlight>
                  <a:srgbClr val="FFFF00"/>
                </a:highlight>
                <a:latin typeface="Calibri" panose="020F0502020204030204" pitchFamily="34" charset="0"/>
                <a:ea typeface="Calibri" panose="020F0502020204030204" pitchFamily="34" charset="0"/>
                <a:cs typeface="Calibri" panose="020F0502020204030204" pitchFamily="34" charset="0"/>
              </a:rPr>
              <a:t>You have a </a:t>
            </a:r>
            <a:r>
              <a:rPr lang="en-US" sz="1800" b="1" dirty="0">
                <a:highlight>
                  <a:srgbClr val="FFFF00"/>
                </a:highlight>
                <a:latin typeface="Calibri" panose="020F0502020204030204" pitchFamily="34" charset="0"/>
                <a:ea typeface="Calibri" panose="020F0502020204030204" pitchFamily="34" charset="0"/>
                <a:cs typeface="Calibri" panose="020F0502020204030204" pitchFamily="34" charset="0"/>
              </a:rPr>
              <a:t>HO </a:t>
            </a:r>
            <a:r>
              <a:rPr lang="en-US" sz="1800" dirty="0">
                <a:highlight>
                  <a:srgbClr val="FFFF00"/>
                </a:highlight>
                <a:latin typeface="Calibri" panose="020F0502020204030204" pitchFamily="34" charset="0"/>
                <a:ea typeface="Calibri" panose="020F0502020204030204" pitchFamily="34" charset="0"/>
                <a:cs typeface="Calibri" panose="020F0502020204030204" pitchFamily="34" charset="0"/>
              </a:rPr>
              <a:t>called</a:t>
            </a:r>
            <a:r>
              <a:rPr lang="en-US" sz="1800" b="1" dirty="0">
                <a:highlight>
                  <a:srgbClr val="FFFF00"/>
                </a:highlight>
                <a:latin typeface="Calibri" panose="020F0502020204030204" pitchFamily="34" charset="0"/>
                <a:ea typeface="Calibri" panose="020F0502020204030204" pitchFamily="34" charset="0"/>
                <a:cs typeface="Calibri" panose="020F0502020204030204" pitchFamily="34" charset="0"/>
              </a:rPr>
              <a:t> Sight Word Lists &amp; Activities </a:t>
            </a:r>
            <a:r>
              <a:rPr lang="en-US" sz="1800" dirty="0">
                <a:highlight>
                  <a:srgbClr val="FFFF00"/>
                </a:highlight>
                <a:latin typeface="Calibri" panose="020F0502020204030204" pitchFamily="34" charset="0"/>
                <a:ea typeface="Calibri" panose="020F0502020204030204" pitchFamily="34" charset="0"/>
                <a:cs typeface="Calibri" panose="020F0502020204030204" pitchFamily="34" charset="0"/>
              </a:rPr>
              <a:t>that can be helpful for making some flash cards so you can review sight words with your child.</a:t>
            </a:r>
            <a:endParaRPr lang="en-US" sz="1800" b="1"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173370" indent="-173370">
              <a:buFont typeface="Arial" panose="020B0604020202020204" pitchFamily="34" charset="0"/>
              <a:buChar char="•"/>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173370" indent="-173370">
              <a:buFont typeface="Arial" panose="020B0604020202020204" pitchFamily="34" charset="0"/>
              <a:buChar char="•"/>
            </a:pPr>
            <a:endPar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endParaRPr>
          </a:p>
          <a:p>
            <a:pPr marL="0" indent="0"/>
            <a:endParaRPr sz="1800" dirty="0">
              <a:latin typeface="Cambria"/>
              <a:ea typeface="Cambria"/>
              <a:cs typeface="Cambria"/>
              <a:sym typeface="Cambria"/>
            </a:endParaRPr>
          </a:p>
          <a:p>
            <a:pPr marL="0" indent="0"/>
            <a:endParaRPr dirty="0"/>
          </a:p>
        </p:txBody>
      </p:sp>
      <p:sp>
        <p:nvSpPr>
          <p:cNvPr id="569" name="Google Shape;569;p18:notes"/>
          <p:cNvSpPr txBox="1">
            <a:spLocks noGrp="1"/>
          </p:cNvSpPr>
          <p:nvPr>
            <p:ph type="sldNum" idx="12"/>
          </p:nvPr>
        </p:nvSpPr>
        <p:spPr>
          <a:xfrm>
            <a:off x="4061771" y="8980833"/>
            <a:ext cx="3106970" cy="475110"/>
          </a:xfrm>
          <a:prstGeom prst="rect">
            <a:avLst/>
          </a:prstGeom>
          <a:noFill/>
          <a:ln>
            <a:noFill/>
          </a:ln>
        </p:spPr>
        <p:txBody>
          <a:bodyPr spcFirstLastPara="1" wrap="square" lIns="94219" tIns="47097" rIns="94219" bIns="47097" anchor="b" anchorCtr="0">
            <a:noAutofit/>
          </a:bodyPr>
          <a:lstStyle/>
          <a:p>
            <a:pPr>
              <a:buSzPts val="1400"/>
            </a:pPr>
            <a:fld id="{00000000-1234-1234-1234-123412341234}" type="slidenum">
              <a:rPr lang="en-US"/>
              <a:pPr>
                <a:buSzPts val="1400"/>
              </a:p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1:notes"/>
          <p:cNvSpPr>
            <a:spLocks noGrp="1" noRot="1" noChangeAspect="1"/>
          </p:cNvSpPr>
          <p:nvPr>
            <p:ph type="sldImg" idx="2"/>
          </p:nvPr>
        </p:nvSpPr>
        <p:spPr>
          <a:xfrm>
            <a:off x="4186238" y="12700"/>
            <a:ext cx="2740025" cy="2054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21:notes"/>
          <p:cNvSpPr txBox="1">
            <a:spLocks noGrp="1"/>
          </p:cNvSpPr>
          <p:nvPr>
            <p:ph type="body" idx="1"/>
          </p:nvPr>
        </p:nvSpPr>
        <p:spPr>
          <a:xfrm>
            <a:off x="252088" y="635543"/>
            <a:ext cx="6678295" cy="8434572"/>
          </a:xfrm>
          <a:prstGeom prst="rect">
            <a:avLst/>
          </a:prstGeom>
          <a:noFill/>
          <a:ln>
            <a:noFill/>
          </a:ln>
        </p:spPr>
        <p:txBody>
          <a:bodyPr spcFirstLastPara="1" wrap="square" lIns="94219" tIns="47097" rIns="94219" bIns="47097" anchor="t" anchorCtr="0">
            <a:noAutofit/>
          </a:bodyPr>
          <a:lstStyle/>
          <a:p>
            <a:pPr marL="0" indent="0"/>
            <a:r>
              <a:rPr lang="en-US" sz="1800" b="1" dirty="0">
                <a:latin typeface="Calibri" panose="020F0502020204030204" pitchFamily="34" charset="0"/>
                <a:ea typeface="Cambria"/>
                <a:cs typeface="Calibri" panose="020F0502020204030204" pitchFamily="34" charset="0"/>
                <a:sym typeface="Cambria"/>
              </a:rPr>
              <a:t>Slide #14:</a:t>
            </a:r>
            <a:endParaRPr sz="1800" b="1" dirty="0">
              <a:latin typeface="Calibri" panose="020F0502020204030204" pitchFamily="34" charset="0"/>
              <a:ea typeface="Cambria"/>
              <a:cs typeface="Calibri" panose="020F0502020204030204" pitchFamily="34" charset="0"/>
              <a:sym typeface="Cambria"/>
            </a:endParaRPr>
          </a:p>
          <a:p>
            <a:pPr marL="0" indent="0"/>
            <a:endParaRPr lang="en-US" sz="800" b="1" dirty="0">
              <a:latin typeface="Calibri" panose="020F0502020204030204" pitchFamily="34" charset="0"/>
              <a:ea typeface="Cambria"/>
              <a:cs typeface="Calibri" panose="020F0502020204030204" pitchFamily="34" charset="0"/>
              <a:sym typeface="Cambria"/>
            </a:endParaRPr>
          </a:p>
          <a:p>
            <a:pPr marL="0" indent="0"/>
            <a:r>
              <a:rPr lang="en-US" sz="1800" b="1" dirty="0">
                <a:latin typeface="Calibri" panose="020F0502020204030204" pitchFamily="34" charset="0"/>
                <a:ea typeface="Cambria"/>
                <a:cs typeface="Calibri" panose="020F0502020204030204" pitchFamily="34" charset="0"/>
                <a:sym typeface="Cambria"/>
              </a:rPr>
              <a:t>Procedural Directions:</a:t>
            </a:r>
            <a:endParaRPr sz="1800" dirty="0">
              <a:latin typeface="Calibri" panose="020F0502020204030204" pitchFamily="34" charset="0"/>
              <a:ea typeface="Cambria"/>
              <a:cs typeface="Calibri" panose="020F0502020204030204" pitchFamily="34" charset="0"/>
              <a:sym typeface="Cambria"/>
            </a:endParaRP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Show slide.</a:t>
            </a:r>
          </a:p>
          <a:p>
            <a:pPr marL="173370" indent="-173370">
              <a:buFont typeface="Arial" panose="020B0604020202020204" pitchFamily="34" charset="0"/>
              <a:buChar char="•"/>
            </a:pPr>
            <a:endParaRPr sz="800" dirty="0">
              <a:latin typeface="Calibri" panose="020F0502020204030204" pitchFamily="34" charset="0"/>
              <a:ea typeface="Cambria"/>
              <a:cs typeface="Calibri" panose="020F0502020204030204" pitchFamily="34" charset="0"/>
              <a:sym typeface="Cambria"/>
            </a:endParaRPr>
          </a:p>
          <a:p>
            <a:pPr marL="0" indent="0"/>
            <a:r>
              <a:rPr lang="en-US" sz="1800" b="1" dirty="0">
                <a:latin typeface="Calibri" panose="020F0502020204030204" pitchFamily="34" charset="0"/>
                <a:ea typeface="Cambria"/>
                <a:cs typeface="Calibri" panose="020F0502020204030204" pitchFamily="34" charset="0"/>
                <a:sym typeface="Cambria"/>
              </a:rPr>
              <a:t>Presenter Notes:</a:t>
            </a:r>
            <a:endParaRPr sz="1800" dirty="0">
              <a:latin typeface="Calibri" panose="020F0502020204030204" pitchFamily="34" charset="0"/>
              <a:ea typeface="Cambria"/>
              <a:cs typeface="Calibri" panose="020F0502020204030204" pitchFamily="34" charset="0"/>
              <a:sym typeface="Cambria"/>
            </a:endParaRPr>
          </a:p>
          <a:p>
            <a:pPr marL="235028" indent="-235028">
              <a:lnSpc>
                <a:spcPct val="90000"/>
              </a:lnSpc>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Here’s the 3</a:t>
            </a:r>
            <a:r>
              <a:rPr lang="en-US" sz="1800" baseline="30000" dirty="0">
                <a:latin typeface="Calibri" panose="020F0502020204030204" pitchFamily="34" charset="0"/>
                <a:ea typeface="Cambria"/>
                <a:cs typeface="Calibri" panose="020F0502020204030204" pitchFamily="34" charset="0"/>
                <a:sym typeface="Cambria"/>
              </a:rPr>
              <a:t>rd</a:t>
            </a:r>
            <a:r>
              <a:rPr lang="en-US" sz="1800" dirty="0">
                <a:latin typeface="Calibri" panose="020F0502020204030204" pitchFamily="34" charset="0"/>
                <a:ea typeface="Cambria"/>
                <a:cs typeface="Calibri" panose="020F0502020204030204" pitchFamily="34" charset="0"/>
                <a:sym typeface="Cambria"/>
              </a:rPr>
              <a:t> component – </a:t>
            </a:r>
            <a:r>
              <a:rPr lang="en-US" sz="1800" b="1" dirty="0">
                <a:latin typeface="Calibri" panose="020F0502020204030204" pitchFamily="34" charset="0"/>
                <a:ea typeface="Cambria"/>
                <a:cs typeface="Calibri" panose="020F0502020204030204" pitchFamily="34" charset="0"/>
                <a:sym typeface="Cambria"/>
              </a:rPr>
              <a:t>Fluency </a:t>
            </a:r>
            <a:r>
              <a:rPr lang="en-US" sz="1800" dirty="0">
                <a:latin typeface="Calibri" panose="020F0502020204030204" pitchFamily="34" charset="0"/>
                <a:ea typeface="Cambria"/>
                <a:cs typeface="Calibri" panose="020F0502020204030204" pitchFamily="34" charset="0"/>
                <a:sym typeface="Cambria"/>
              </a:rPr>
              <a:t>means </a:t>
            </a:r>
            <a:r>
              <a:rPr lang="en-US" sz="1800" b="1" dirty="0">
                <a:latin typeface="Calibri" panose="020F0502020204030204" pitchFamily="34" charset="0"/>
                <a:ea typeface="Cambria"/>
                <a:cs typeface="Calibri" panose="020F0502020204030204" pitchFamily="34" charset="0"/>
                <a:sym typeface="Cambria"/>
              </a:rPr>
              <a:t>reading quickly, accurately, and with expression.  </a:t>
            </a:r>
          </a:p>
          <a:p>
            <a:pPr marL="235028" indent="-235028">
              <a:lnSpc>
                <a:spcPct val="90000"/>
              </a:lnSpc>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Reading fluently is not the same as speed reading. </a:t>
            </a:r>
          </a:p>
          <a:p>
            <a:pPr marL="235028" indent="-235028">
              <a:lnSpc>
                <a:spcPct val="90000"/>
              </a:lnSpc>
              <a:buFont typeface="Arial" panose="020B0604020202020204" pitchFamily="34" charset="0"/>
              <a:buChar char="•"/>
            </a:pPr>
            <a:r>
              <a:rPr lang="en-US" sz="1800" dirty="0">
                <a:solidFill>
                  <a:schemeClr val="tx1"/>
                </a:solidFill>
                <a:latin typeface="Calibri" panose="020F0502020204030204" pitchFamily="34" charset="0"/>
                <a:ea typeface="Cambria"/>
                <a:cs typeface="Calibri" panose="020F0502020204030204" pitchFamily="34" charset="0"/>
                <a:sym typeface="Cambria"/>
              </a:rPr>
              <a:t>Fluency is </a:t>
            </a:r>
            <a:r>
              <a:rPr lang="en-US" sz="1800" b="1" dirty="0">
                <a:solidFill>
                  <a:schemeClr val="tx1"/>
                </a:solidFill>
                <a:latin typeface="Calibri" panose="020F0502020204030204" pitchFamily="34" charset="0"/>
                <a:ea typeface="Cambria"/>
                <a:cs typeface="Calibri" panose="020F0502020204030204" pitchFamily="34" charset="0"/>
                <a:sym typeface="Cambria"/>
              </a:rPr>
              <a:t>kind of a like bridge </a:t>
            </a:r>
            <a:r>
              <a:rPr lang="en-US" sz="1800" dirty="0">
                <a:solidFill>
                  <a:schemeClr val="tx1"/>
                </a:solidFill>
                <a:latin typeface="Calibri" panose="020F0502020204030204" pitchFamily="34" charset="0"/>
                <a:ea typeface="Cambria"/>
                <a:cs typeface="Calibri" panose="020F0502020204030204" pitchFamily="34" charset="0"/>
                <a:sym typeface="Cambria"/>
              </a:rPr>
              <a:t>between being able to </a:t>
            </a:r>
            <a:r>
              <a:rPr lang="en-US" sz="1800" b="1" dirty="0">
                <a:solidFill>
                  <a:schemeClr val="tx1"/>
                </a:solidFill>
                <a:latin typeface="Calibri" panose="020F0502020204030204" pitchFamily="34" charset="0"/>
                <a:ea typeface="Cambria"/>
                <a:cs typeface="Calibri" panose="020F0502020204030204" pitchFamily="34" charset="0"/>
                <a:sym typeface="Cambria"/>
              </a:rPr>
              <a:t>recognize </a:t>
            </a:r>
            <a:r>
              <a:rPr lang="en-US" sz="1800" dirty="0">
                <a:solidFill>
                  <a:schemeClr val="tx1"/>
                </a:solidFill>
                <a:latin typeface="Calibri" panose="020F0502020204030204" pitchFamily="34" charset="0"/>
                <a:ea typeface="Cambria"/>
                <a:cs typeface="Calibri" panose="020F0502020204030204" pitchFamily="34" charset="0"/>
                <a:sym typeface="Cambria"/>
              </a:rPr>
              <a:t>words and </a:t>
            </a:r>
            <a:r>
              <a:rPr lang="en-US" sz="1800" b="1" u="sng" dirty="0">
                <a:solidFill>
                  <a:schemeClr val="tx1"/>
                </a:solidFill>
                <a:latin typeface="Calibri" panose="020F0502020204030204" pitchFamily="34" charset="0"/>
                <a:ea typeface="Cambria"/>
                <a:cs typeface="Calibri" panose="020F0502020204030204" pitchFamily="34" charset="0"/>
                <a:sym typeface="Cambria"/>
              </a:rPr>
              <a:t>understand the meaning </a:t>
            </a:r>
            <a:r>
              <a:rPr lang="en-US" sz="1800" b="1" dirty="0">
                <a:solidFill>
                  <a:schemeClr val="tx1"/>
                </a:solidFill>
                <a:latin typeface="Calibri" panose="020F0502020204030204" pitchFamily="34" charset="0"/>
                <a:ea typeface="Cambria"/>
                <a:cs typeface="Calibri" panose="020F0502020204030204" pitchFamily="34" charset="0"/>
                <a:sym typeface="Cambria"/>
              </a:rPr>
              <a:t>of what they are reading.  </a:t>
            </a:r>
          </a:p>
          <a:p>
            <a:pPr marL="235028" indent="-235028">
              <a:lnSpc>
                <a:spcPct val="90000"/>
              </a:lnSpc>
              <a:buFont typeface="Arial" panose="020B0604020202020204" pitchFamily="34" charset="0"/>
              <a:buChar char="•"/>
            </a:pPr>
            <a:r>
              <a:rPr lang="en-US" sz="1800" i="1" dirty="0">
                <a:solidFill>
                  <a:srgbClr val="7030A0"/>
                </a:solidFill>
                <a:latin typeface="Calibri" panose="020F0502020204030204" pitchFamily="34" charset="0"/>
                <a:ea typeface="Cambria"/>
                <a:cs typeface="Calibri" panose="020F0502020204030204" pitchFamily="34" charset="0"/>
                <a:sym typeface="Cambria"/>
              </a:rPr>
              <a:t>During the COVID 19 virus school shut down 5 years ago, my granddaughter was Instant Messaging me on her Chromebook. She was also </a:t>
            </a:r>
            <a:r>
              <a:rPr lang="en-US" sz="1800" i="1" dirty="0" err="1">
                <a:solidFill>
                  <a:srgbClr val="7030A0"/>
                </a:solidFill>
                <a:latin typeface="Calibri" panose="020F0502020204030204" pitchFamily="34" charset="0"/>
                <a:ea typeface="Cambria"/>
                <a:cs typeface="Calibri" panose="020F0502020204030204" pitchFamily="34" charset="0"/>
                <a:sym typeface="Cambria"/>
              </a:rPr>
              <a:t>doing“Partner</a:t>
            </a:r>
            <a:r>
              <a:rPr lang="en-US" sz="1800" i="1" dirty="0">
                <a:solidFill>
                  <a:srgbClr val="7030A0"/>
                </a:solidFill>
                <a:latin typeface="Calibri" panose="020F0502020204030204" pitchFamily="34" charset="0"/>
                <a:ea typeface="Cambria"/>
                <a:cs typeface="Calibri" panose="020F0502020204030204" pitchFamily="34" charset="0"/>
                <a:sym typeface="Cambria"/>
              </a:rPr>
              <a:t> Reading” with me as part of her school day.  </a:t>
            </a:r>
          </a:p>
          <a:p>
            <a:pPr marL="697349" lvl="1" indent="-235028">
              <a:lnSpc>
                <a:spcPct val="90000"/>
              </a:lnSpc>
              <a:buFont typeface="Arial" panose="020B0604020202020204" pitchFamily="34" charset="0"/>
              <a:buChar char="•"/>
            </a:pPr>
            <a:r>
              <a:rPr lang="en-US" sz="1800" i="1" dirty="0">
                <a:solidFill>
                  <a:srgbClr val="7030A0"/>
                </a:solidFill>
                <a:latin typeface="Calibri" panose="020F0502020204030204" pitchFamily="34" charset="0"/>
                <a:ea typeface="Cambria"/>
                <a:cs typeface="Calibri" panose="020F0502020204030204" pitchFamily="34" charset="0"/>
                <a:sym typeface="Cambria"/>
              </a:rPr>
              <a:t>She was in 1</a:t>
            </a:r>
            <a:r>
              <a:rPr lang="en-US" sz="1800" i="1" baseline="30000" dirty="0">
                <a:solidFill>
                  <a:srgbClr val="7030A0"/>
                </a:solidFill>
                <a:latin typeface="Calibri" panose="020F0502020204030204" pitchFamily="34" charset="0"/>
                <a:ea typeface="Cambria"/>
                <a:cs typeface="Calibri" panose="020F0502020204030204" pitchFamily="34" charset="0"/>
                <a:sym typeface="Cambria"/>
              </a:rPr>
              <a:t>st</a:t>
            </a:r>
            <a:r>
              <a:rPr lang="en-US" sz="1800" i="1" dirty="0">
                <a:solidFill>
                  <a:srgbClr val="7030A0"/>
                </a:solidFill>
                <a:latin typeface="Calibri" panose="020F0502020204030204" pitchFamily="34" charset="0"/>
                <a:ea typeface="Cambria"/>
                <a:cs typeface="Calibri" panose="020F0502020204030204" pitchFamily="34" charset="0"/>
                <a:sym typeface="Cambria"/>
              </a:rPr>
              <a:t> grade then. I noticed, during the time we were doing this that her Fluency really improved.  </a:t>
            </a:r>
          </a:p>
          <a:p>
            <a:pPr marL="697349" lvl="1" indent="-235028">
              <a:lnSpc>
                <a:spcPct val="90000"/>
              </a:lnSpc>
              <a:buFont typeface="Arial" panose="020B0604020202020204" pitchFamily="34" charset="0"/>
              <a:buChar char="•"/>
            </a:pPr>
            <a:r>
              <a:rPr lang="en-US" sz="1800" i="1" dirty="0">
                <a:solidFill>
                  <a:srgbClr val="7030A0"/>
                </a:solidFill>
                <a:latin typeface="Calibri" panose="020F0502020204030204" pitchFamily="34" charset="0"/>
                <a:ea typeface="Cambria"/>
                <a:cs typeface="Calibri" panose="020F0502020204030204" pitchFamily="34" charset="0"/>
                <a:sym typeface="Cambria"/>
              </a:rPr>
              <a:t>Her </a:t>
            </a:r>
            <a:r>
              <a:rPr lang="en-US" sz="1800" b="1" i="1" dirty="0">
                <a:solidFill>
                  <a:srgbClr val="7030A0"/>
                </a:solidFill>
                <a:latin typeface="Calibri" panose="020F0502020204030204" pitchFamily="34" charset="0"/>
                <a:ea typeface="Cambria"/>
                <a:cs typeface="Calibri" panose="020F0502020204030204" pitchFamily="34" charset="0"/>
                <a:sym typeface="Cambria"/>
              </a:rPr>
              <a:t>expression</a:t>
            </a:r>
            <a:r>
              <a:rPr lang="en-US" sz="1800" i="1" dirty="0">
                <a:solidFill>
                  <a:srgbClr val="7030A0"/>
                </a:solidFill>
                <a:latin typeface="Calibri" panose="020F0502020204030204" pitchFamily="34" charset="0"/>
                <a:ea typeface="Cambria"/>
                <a:cs typeface="Calibri" panose="020F0502020204030204" pitchFamily="34" charset="0"/>
                <a:sym typeface="Cambria"/>
              </a:rPr>
              <a:t> while reading out loud to me also improved, which was really neat. </a:t>
            </a:r>
          </a:p>
          <a:p>
            <a:pPr marL="697349" lvl="1" indent="-235028">
              <a:lnSpc>
                <a:spcPct val="90000"/>
              </a:lnSpc>
              <a:buFont typeface="Arial" panose="020B0604020202020204" pitchFamily="34" charset="0"/>
              <a:buChar char="•"/>
            </a:pPr>
            <a:r>
              <a:rPr lang="en-US" sz="1800" i="1" dirty="0">
                <a:solidFill>
                  <a:srgbClr val="7030A0"/>
                </a:solidFill>
                <a:latin typeface="Calibri" panose="020F0502020204030204" pitchFamily="34" charset="0"/>
                <a:ea typeface="Cambria"/>
                <a:cs typeface="Calibri" panose="020F0502020204030204" pitchFamily="34" charset="0"/>
                <a:sym typeface="Cambria"/>
              </a:rPr>
              <a:t>I am now an expert on Junie-B Jones  &amp; also on the Boxcar Children series – as we went through about 10 books during that time!  </a:t>
            </a:r>
          </a:p>
          <a:p>
            <a:pPr marL="697349" lvl="1" indent="-235028">
              <a:lnSpc>
                <a:spcPct val="90000"/>
              </a:lnSpc>
              <a:buFont typeface="Arial" panose="020B0604020202020204" pitchFamily="34" charset="0"/>
              <a:buChar char="•"/>
            </a:pPr>
            <a:r>
              <a:rPr lang="en-US" sz="1800" i="1" dirty="0">
                <a:solidFill>
                  <a:srgbClr val="7030A0"/>
                </a:solidFill>
                <a:latin typeface="Calibri" panose="020F0502020204030204" pitchFamily="34" charset="0"/>
                <a:ea typeface="Cambria"/>
                <a:cs typeface="Calibri" panose="020F0502020204030204" pitchFamily="34" charset="0"/>
                <a:sym typeface="Cambria"/>
              </a:rPr>
              <a:t>So, grandparents can also be super helpful with supporting reading from afar, just like I did for my granddaughter!</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Other things that parents can do at home related to helping their children </a:t>
            </a:r>
            <a:r>
              <a:rPr lang="en-US" sz="1800" b="1" dirty="0">
                <a:latin typeface="Calibri" panose="020F0502020204030204" pitchFamily="34" charset="0"/>
                <a:ea typeface="Cambria"/>
                <a:cs typeface="Calibri" panose="020F0502020204030204" pitchFamily="34" charset="0"/>
                <a:sym typeface="Cambria"/>
              </a:rPr>
              <a:t>with fluency</a:t>
            </a:r>
            <a:r>
              <a:rPr lang="en-US" sz="1800" dirty="0">
                <a:latin typeface="Calibri" panose="020F0502020204030204" pitchFamily="34" charset="0"/>
                <a:ea typeface="Cambria"/>
                <a:cs typeface="Calibri" panose="020F0502020204030204" pitchFamily="34" charset="0"/>
                <a:sym typeface="Cambria"/>
              </a:rPr>
              <a:t>: </a:t>
            </a:r>
          </a:p>
          <a:p>
            <a:pPr marL="1007881" lvl="1" indent="-462321">
              <a:lnSpc>
                <a:spcPct val="80000"/>
              </a:lnSpc>
              <a:buClr>
                <a:srgbClr val="002060"/>
              </a:buClr>
              <a:buSzPts val="2800"/>
              <a:buFont typeface="Arial"/>
              <a:buChar char="•"/>
            </a:pPr>
            <a:r>
              <a:rPr lang="en-US" sz="1800" dirty="0">
                <a:latin typeface="Calibri" panose="020F0502020204030204" pitchFamily="34" charset="0"/>
                <a:cs typeface="Calibri" panose="020F0502020204030204" pitchFamily="34" charset="0"/>
              </a:rPr>
              <a:t>Help your child </a:t>
            </a:r>
            <a:r>
              <a:rPr lang="en-US" sz="1800" b="1" dirty="0">
                <a:latin typeface="Calibri" panose="020F0502020204030204" pitchFamily="34" charset="0"/>
                <a:cs typeface="Calibri" panose="020F0502020204030204" pitchFamily="34" charset="0"/>
              </a:rPr>
              <a:t>sound out words </a:t>
            </a:r>
            <a:r>
              <a:rPr lang="en-US" sz="1800" dirty="0">
                <a:latin typeface="Calibri" panose="020F0502020204030204" pitchFamily="34" charset="0"/>
                <a:cs typeface="Calibri" panose="020F0502020204030204" pitchFamily="34" charset="0"/>
              </a:rPr>
              <a:t>they don’t know.</a:t>
            </a:r>
          </a:p>
          <a:p>
            <a:pPr marL="1007881" lvl="1" indent="-462321">
              <a:lnSpc>
                <a:spcPct val="80000"/>
              </a:lnSpc>
              <a:buClr>
                <a:srgbClr val="002060"/>
              </a:buClr>
              <a:buSzPts val="2800"/>
              <a:buFont typeface="Arial"/>
              <a:buChar char="•"/>
            </a:pPr>
            <a:r>
              <a:rPr lang="en-US" sz="1800" b="1" dirty="0">
                <a:latin typeface="Calibri" panose="020F0502020204030204" pitchFamily="34" charset="0"/>
                <a:cs typeface="Calibri" panose="020F0502020204030204" pitchFamily="34" charset="0"/>
              </a:rPr>
              <a:t>You read the page first </a:t>
            </a:r>
            <a:r>
              <a:rPr lang="en-US" sz="1800" dirty="0">
                <a:latin typeface="Calibri" panose="020F0502020204030204" pitchFamily="34" charset="0"/>
                <a:cs typeface="Calibri" panose="020F0502020204030204" pitchFamily="34" charset="0"/>
              </a:rPr>
              <a:t>and have your child follow along.</a:t>
            </a:r>
          </a:p>
          <a:p>
            <a:pPr marL="1007881" lvl="1" indent="-462321">
              <a:lnSpc>
                <a:spcPct val="80000"/>
              </a:lnSpc>
              <a:buClr>
                <a:srgbClr val="002060"/>
              </a:buClr>
              <a:buSzPts val="2800"/>
              <a:buFont typeface="Arial"/>
              <a:buChar char="•"/>
            </a:pPr>
            <a:r>
              <a:rPr lang="en-US" sz="1800" dirty="0">
                <a:latin typeface="Calibri" panose="020F0502020204030204" pitchFamily="34" charset="0"/>
                <a:cs typeface="Calibri" panose="020F0502020204030204" pitchFamily="34" charset="0"/>
              </a:rPr>
              <a:t>Listen to your child read the </a:t>
            </a:r>
            <a:r>
              <a:rPr lang="en-US" sz="1800" b="1" dirty="0">
                <a:latin typeface="Calibri" panose="020F0502020204030204" pitchFamily="34" charset="0"/>
                <a:cs typeface="Calibri" panose="020F0502020204030204" pitchFamily="34" charset="0"/>
              </a:rPr>
              <a:t>same pages repeatedly </a:t>
            </a:r>
            <a:r>
              <a:rPr lang="en-US" sz="1800" dirty="0">
                <a:latin typeface="Calibri" panose="020F0502020204030204" pitchFamily="34" charset="0"/>
                <a:cs typeface="Calibri" panose="020F0502020204030204" pitchFamily="34" charset="0"/>
              </a:rPr>
              <a:t>until your child smooths out all the "bumps in the road." Reading those favorite books over and over again.</a:t>
            </a:r>
          </a:p>
          <a:p>
            <a:pPr marL="1007881" lvl="1" indent="-462321">
              <a:lnSpc>
                <a:spcPct val="80000"/>
              </a:lnSpc>
              <a:buClr>
                <a:srgbClr val="002060"/>
              </a:buClr>
              <a:buSzPts val="2800"/>
              <a:buFont typeface="Arial"/>
              <a:buChar char="•"/>
            </a:pPr>
            <a:r>
              <a:rPr lang="en-US" sz="1800" b="1" u="sng" dirty="0">
                <a:latin typeface="Calibri" panose="020F0502020204030204" pitchFamily="34" charset="0"/>
                <a:cs typeface="Calibri" panose="020F0502020204030204" pitchFamily="34" charset="0"/>
              </a:rPr>
              <a:t>Record your child reading the same passage </a:t>
            </a:r>
            <a:r>
              <a:rPr lang="en-US" sz="1800" u="sng" dirty="0">
                <a:latin typeface="Calibri" panose="020F0502020204030204" pitchFamily="34" charset="0"/>
                <a:cs typeface="Calibri" panose="020F0502020204030204" pitchFamily="34" charset="0"/>
              </a:rPr>
              <a:t>several times and then listen to the recording to hear the improvement</a:t>
            </a:r>
            <a:r>
              <a:rPr lang="en-US" sz="1800" dirty="0">
                <a:latin typeface="Calibri" panose="020F0502020204030204" pitchFamily="34" charset="0"/>
                <a:cs typeface="Calibri" panose="020F0502020204030204" pitchFamily="34" charset="0"/>
              </a:rPr>
              <a:t>.</a:t>
            </a:r>
          </a:p>
          <a:p>
            <a:pPr marL="235028" indent="-235028">
              <a:lnSpc>
                <a:spcPct val="90000"/>
              </a:lnSpc>
              <a:buFont typeface="Arial" panose="020B0604020202020204" pitchFamily="34" charset="0"/>
              <a:buChar char="•"/>
            </a:pPr>
            <a:endParaRPr lang="en-US" sz="1800" dirty="0">
              <a:solidFill>
                <a:schemeClr val="tx1"/>
              </a:solidFill>
              <a:latin typeface="Calibri" panose="020F0502020204030204" pitchFamily="34" charset="0"/>
              <a:ea typeface="Cambria"/>
              <a:cs typeface="Calibri" panose="020F0502020204030204" pitchFamily="34" charset="0"/>
              <a:sym typeface="Cambria"/>
            </a:endParaRPr>
          </a:p>
          <a:p>
            <a:pPr marL="0" indent="0"/>
            <a:endParaRPr sz="1800" dirty="0">
              <a:latin typeface="Calibri" panose="020F0502020204030204" pitchFamily="34" charset="0"/>
              <a:cs typeface="Calibri" panose="020F0502020204030204" pitchFamily="34" charset="0"/>
            </a:endParaRPr>
          </a:p>
          <a:p>
            <a:pPr marL="0" indent="0"/>
            <a:endParaRPr dirty="0">
              <a:latin typeface="Calibri" panose="020F0502020204030204" pitchFamily="34" charset="0"/>
              <a:cs typeface="Calibri" panose="020F0502020204030204" pitchFamily="34" charset="0"/>
            </a:endParaRPr>
          </a:p>
        </p:txBody>
      </p:sp>
      <p:sp>
        <p:nvSpPr>
          <p:cNvPr id="590" name="Google Shape;590;p21:notes"/>
          <p:cNvSpPr txBox="1">
            <a:spLocks noGrp="1"/>
          </p:cNvSpPr>
          <p:nvPr>
            <p:ph type="sldNum" idx="12"/>
          </p:nvPr>
        </p:nvSpPr>
        <p:spPr>
          <a:xfrm>
            <a:off x="4061771" y="8980833"/>
            <a:ext cx="3106970" cy="475110"/>
          </a:xfrm>
          <a:prstGeom prst="rect">
            <a:avLst/>
          </a:prstGeom>
          <a:noFill/>
          <a:ln>
            <a:noFill/>
          </a:ln>
        </p:spPr>
        <p:txBody>
          <a:bodyPr spcFirstLastPara="1" wrap="square" lIns="94219" tIns="47097" rIns="94219" bIns="47097" anchor="b" anchorCtr="0">
            <a:noAutofit/>
          </a:bodyPr>
          <a:lstStyle/>
          <a:p>
            <a:pPr>
              <a:buSzPts val="1400"/>
            </a:pPr>
            <a:fld id="{00000000-1234-1234-1234-123412341234}" type="slidenum">
              <a:rPr lang="en-US"/>
              <a:pPr>
                <a:buSzPts val="1400"/>
              </a:p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25:notes"/>
          <p:cNvSpPr>
            <a:spLocks noGrp="1" noRot="1" noChangeAspect="1"/>
          </p:cNvSpPr>
          <p:nvPr>
            <p:ph type="sldImg" idx="2"/>
          </p:nvPr>
        </p:nvSpPr>
        <p:spPr>
          <a:xfrm>
            <a:off x="4065588" y="31750"/>
            <a:ext cx="2730500" cy="2047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25:notes"/>
          <p:cNvSpPr txBox="1">
            <a:spLocks noGrp="1"/>
          </p:cNvSpPr>
          <p:nvPr>
            <p:ph type="body" idx="1"/>
          </p:nvPr>
        </p:nvSpPr>
        <p:spPr>
          <a:xfrm>
            <a:off x="234974" y="229087"/>
            <a:ext cx="6632527" cy="9005478"/>
          </a:xfrm>
          <a:prstGeom prst="rect">
            <a:avLst/>
          </a:prstGeom>
          <a:noFill/>
          <a:ln>
            <a:noFill/>
          </a:ln>
        </p:spPr>
        <p:txBody>
          <a:bodyPr spcFirstLastPara="1" wrap="square" lIns="94219" tIns="47097" rIns="94219" bIns="47097" anchor="t" anchorCtr="0">
            <a:noAutofit/>
          </a:bodyPr>
          <a:lstStyle/>
          <a:p>
            <a:pPr marL="0" indent="0"/>
            <a:r>
              <a:rPr lang="en-US" sz="1600" b="1" dirty="0">
                <a:latin typeface="Calibri" panose="020F0502020204030204" pitchFamily="34" charset="0"/>
                <a:ea typeface="Cambria"/>
                <a:cs typeface="Calibri" panose="020F0502020204030204" pitchFamily="34" charset="0"/>
                <a:sym typeface="Cambria"/>
              </a:rPr>
              <a:t>Slide #15:</a:t>
            </a:r>
            <a:endParaRPr sz="1600" b="1" dirty="0">
              <a:latin typeface="Calibri" panose="020F0502020204030204" pitchFamily="34" charset="0"/>
              <a:ea typeface="Cambria"/>
              <a:cs typeface="Calibri" panose="020F0502020204030204" pitchFamily="34" charset="0"/>
              <a:sym typeface="Cambria"/>
            </a:endParaRPr>
          </a:p>
          <a:p>
            <a:pPr marL="0" indent="0"/>
            <a:endParaRPr lang="en-US" sz="1600" b="1" dirty="0">
              <a:latin typeface="Calibri" panose="020F0502020204030204" pitchFamily="34" charset="0"/>
              <a:ea typeface="Cambria" panose="02040503050406030204" pitchFamily="18" charset="0"/>
              <a:cs typeface="Calibri" panose="020F0502020204030204" pitchFamily="34" charset="0"/>
              <a:sym typeface="Cambria"/>
            </a:endParaRPr>
          </a:p>
          <a:p>
            <a:pPr marL="0" indent="0"/>
            <a:r>
              <a:rPr lang="en-US" sz="1600" b="1" dirty="0">
                <a:latin typeface="Calibri" panose="020F0502020204030204" pitchFamily="34" charset="0"/>
                <a:ea typeface="Cambria" panose="02040503050406030204" pitchFamily="18" charset="0"/>
                <a:cs typeface="Calibri" panose="020F0502020204030204" pitchFamily="34" charset="0"/>
                <a:sym typeface="Cambria"/>
              </a:rPr>
              <a:t>Procedural Directions:</a:t>
            </a:r>
            <a:endParaRPr lang="en-US" sz="1600" dirty="0">
              <a:latin typeface="Calibri" panose="020F0502020204030204" pitchFamily="34" charset="0"/>
              <a:ea typeface="Cambria" panose="02040503050406030204" pitchFamily="18" charset="0"/>
              <a:cs typeface="Calibri" panose="020F0502020204030204" pitchFamily="34" charset="0"/>
              <a:sym typeface="Cambria"/>
            </a:endParaRPr>
          </a:p>
          <a:p>
            <a:pPr marL="288950" indent="-288950">
              <a:buFont typeface="Arial" panose="020B0604020202020204" pitchFamily="34" charset="0"/>
              <a:buChar char="•"/>
            </a:pPr>
            <a:r>
              <a:rPr lang="en-US" sz="1600" dirty="0">
                <a:latin typeface="Calibri" panose="020F0502020204030204" pitchFamily="34" charset="0"/>
                <a:ea typeface="Cambria" panose="02040503050406030204" pitchFamily="18" charset="0"/>
                <a:cs typeface="Calibri" panose="020F0502020204030204" pitchFamily="34" charset="0"/>
                <a:sym typeface="Cambria"/>
              </a:rPr>
              <a:t>Show slide.</a:t>
            </a:r>
          </a:p>
          <a:p>
            <a:pPr marL="288950" indent="-288950">
              <a:buFont typeface="Arial" panose="020B0604020202020204" pitchFamily="34" charset="0"/>
              <a:buChar char="•"/>
            </a:pPr>
            <a:endParaRPr lang="en-US" sz="1600" dirty="0">
              <a:latin typeface="Calibri" panose="020F0502020204030204" pitchFamily="34" charset="0"/>
              <a:ea typeface="Cambria" panose="02040503050406030204" pitchFamily="18" charset="0"/>
              <a:cs typeface="Calibri" panose="020F0502020204030204" pitchFamily="34" charset="0"/>
              <a:sym typeface="Cambria"/>
            </a:endParaRPr>
          </a:p>
          <a:p>
            <a:pPr marL="0" indent="0"/>
            <a:r>
              <a:rPr lang="en-US" sz="1800" b="1" dirty="0">
                <a:latin typeface="Calibri" panose="020F0502020204030204" pitchFamily="34" charset="0"/>
                <a:ea typeface="Cambria" panose="02040503050406030204" pitchFamily="18" charset="0"/>
                <a:cs typeface="Calibri" panose="020F0502020204030204" pitchFamily="34" charset="0"/>
                <a:sym typeface="Cambria"/>
              </a:rPr>
              <a:t>Presenter Notes:</a:t>
            </a:r>
            <a:endParaRPr lang="en-US" sz="1800" dirty="0">
              <a:latin typeface="Calibri" panose="020F0502020204030204" pitchFamily="34" charset="0"/>
              <a:ea typeface="Cambria" panose="02040503050406030204" pitchFamily="18" charset="0"/>
              <a:cs typeface="Calibri" panose="020F0502020204030204" pitchFamily="34" charset="0"/>
              <a:sym typeface="Cambria"/>
            </a:endParaRPr>
          </a:p>
          <a:p>
            <a:pPr marL="288950" indent="-288950">
              <a:lnSpc>
                <a:spcPct val="90000"/>
              </a:lnSpc>
              <a:buFont typeface="Arial" panose="020B0604020202020204" pitchFamily="34" charset="0"/>
              <a:buChar char="•"/>
            </a:pPr>
            <a:r>
              <a:rPr lang="en-US" sz="1800" dirty="0">
                <a:latin typeface="Calibri" panose="020F0502020204030204" pitchFamily="34" charset="0"/>
                <a:ea typeface="Cambria" panose="02040503050406030204" pitchFamily="18" charset="0"/>
                <a:cs typeface="Calibri" panose="020F0502020204030204" pitchFamily="34" charset="0"/>
                <a:sym typeface="Cambria"/>
              </a:rPr>
              <a:t>Vocabulary means the </a:t>
            </a:r>
            <a:r>
              <a:rPr lang="en-US" sz="1800" b="1" dirty="0">
                <a:latin typeface="Calibri" panose="020F0502020204030204" pitchFamily="34" charset="0"/>
                <a:ea typeface="Cambria" panose="02040503050406030204" pitchFamily="18" charset="0"/>
                <a:cs typeface="Calibri" panose="020F0502020204030204" pitchFamily="34" charset="0"/>
                <a:sym typeface="Cambria"/>
              </a:rPr>
              <a:t>words we                                              understand </a:t>
            </a:r>
            <a:r>
              <a:rPr lang="en-US" sz="1800" dirty="0">
                <a:latin typeface="Calibri" panose="020F0502020204030204" pitchFamily="34" charset="0"/>
                <a:ea typeface="Cambria" panose="02040503050406030204" pitchFamily="18" charset="0"/>
                <a:cs typeface="Calibri" panose="020F0502020204030204" pitchFamily="34" charset="0"/>
                <a:sym typeface="Cambria"/>
              </a:rPr>
              <a:t>in reading and listening.  </a:t>
            </a:r>
          </a:p>
          <a:p>
            <a:pPr marL="288950" indent="-288950">
              <a:lnSpc>
                <a:spcPct val="90000"/>
              </a:lnSpc>
              <a:buFont typeface="Arial" panose="020B0604020202020204" pitchFamily="34" charset="0"/>
              <a:buChar char="•"/>
            </a:pPr>
            <a:r>
              <a:rPr lang="en-US" sz="1800" dirty="0">
                <a:latin typeface="Calibri" panose="020F0502020204030204" pitchFamily="34" charset="0"/>
                <a:ea typeface="Cambria" panose="02040503050406030204" pitchFamily="18" charset="0"/>
                <a:cs typeface="Calibri" panose="020F0502020204030204" pitchFamily="34" charset="0"/>
                <a:sym typeface="Cambria"/>
              </a:rPr>
              <a:t>The more words we know, the better we can communicate and understand what we read and hear. </a:t>
            </a:r>
          </a:p>
          <a:p>
            <a:pPr marL="288950" indent="-288950">
              <a:lnSpc>
                <a:spcPct val="90000"/>
              </a:lnSpc>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Kids need to learn the </a:t>
            </a:r>
            <a:r>
              <a:rPr lang="en-US" sz="1800" b="1" dirty="0">
                <a:latin typeface="Calibri" panose="020F0502020204030204" pitchFamily="34" charset="0"/>
                <a:ea typeface="Cambria"/>
                <a:cs typeface="Calibri" panose="020F0502020204030204" pitchFamily="34" charset="0"/>
                <a:sym typeface="Cambria"/>
              </a:rPr>
              <a:t>meanings of words</a:t>
            </a:r>
            <a:r>
              <a:rPr lang="en-US" sz="1800" dirty="0">
                <a:latin typeface="Calibri" panose="020F0502020204030204" pitchFamily="34" charset="0"/>
                <a:ea typeface="Cambria"/>
                <a:cs typeface="Calibri" panose="020F0502020204030204" pitchFamily="34" charset="0"/>
                <a:sym typeface="Cambria"/>
              </a:rPr>
              <a:t> and know some strategies to find out the meanings of words they don’t know  - so, figuring out the word from the </a:t>
            </a:r>
            <a:r>
              <a:rPr lang="en-US" sz="1800" b="1" dirty="0">
                <a:latin typeface="Calibri" panose="020F0502020204030204" pitchFamily="34" charset="0"/>
                <a:ea typeface="Cambria"/>
                <a:cs typeface="Calibri" panose="020F0502020204030204" pitchFamily="34" charset="0"/>
                <a:sym typeface="Cambria"/>
              </a:rPr>
              <a:t>context, </a:t>
            </a:r>
            <a:r>
              <a:rPr lang="en-US" sz="1800" dirty="0">
                <a:latin typeface="Calibri" panose="020F0502020204030204" pitchFamily="34" charset="0"/>
                <a:ea typeface="Cambria"/>
                <a:cs typeface="Calibri" panose="020F0502020204030204" pitchFamily="34" charset="0"/>
                <a:sym typeface="Cambria"/>
              </a:rPr>
              <a:t>using a dictionary, or, in this day and age… asking Siri or Alexa!</a:t>
            </a:r>
          </a:p>
          <a:p>
            <a:pPr marL="288950" indent="-288950">
              <a:lnSpc>
                <a:spcPct val="90000"/>
              </a:lnSpc>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Kids also have to learn how to use the words correctly and practice using them in a sentence.</a:t>
            </a:r>
          </a:p>
          <a:p>
            <a:pPr marL="288950" indent="-288950">
              <a:lnSpc>
                <a:spcPct val="90000"/>
              </a:lnSpc>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On your screen are some ideas for parents to use with their children in the summer to increase their vocabulary.</a:t>
            </a:r>
          </a:p>
          <a:p>
            <a:pPr marL="963060" lvl="1" indent="-346740">
              <a:lnSpc>
                <a:spcPct val="80000"/>
              </a:lnSpc>
              <a:buClr>
                <a:schemeClr val="dk1"/>
              </a:buClr>
              <a:buSzPts val="2220"/>
              <a:buFont typeface="Arial"/>
              <a:buChar char="•"/>
            </a:pPr>
            <a:r>
              <a:rPr lang="en-US" sz="1800" dirty="0">
                <a:latin typeface="Calibri" panose="020F0502020204030204" pitchFamily="34" charset="0"/>
                <a:cs typeface="Calibri" panose="020F0502020204030204" pitchFamily="34" charset="0"/>
              </a:rPr>
              <a:t>Lots of </a:t>
            </a:r>
            <a:r>
              <a:rPr lang="en-US" sz="1800" b="1" dirty="0">
                <a:latin typeface="Calibri" panose="020F0502020204030204" pitchFamily="34" charset="0"/>
                <a:cs typeface="Calibri" panose="020F0502020204030204" pitchFamily="34" charset="0"/>
              </a:rPr>
              <a:t>shared reading </a:t>
            </a:r>
            <a:r>
              <a:rPr lang="en-US" sz="1800" dirty="0">
                <a:latin typeface="Calibri" panose="020F0502020204030204" pitchFamily="34" charset="0"/>
                <a:cs typeface="Calibri" panose="020F0502020204030204" pitchFamily="34" charset="0"/>
              </a:rPr>
              <a:t>and talking about specific words.</a:t>
            </a:r>
          </a:p>
          <a:p>
            <a:pPr marL="963060" lvl="1" indent="-346740">
              <a:lnSpc>
                <a:spcPct val="80000"/>
              </a:lnSpc>
              <a:buClr>
                <a:schemeClr val="dk1"/>
              </a:buClr>
              <a:buSzPts val="2220"/>
              <a:buFont typeface="Arial"/>
              <a:buChar char="•"/>
            </a:pPr>
            <a:r>
              <a:rPr lang="en-US" sz="1800" dirty="0">
                <a:latin typeface="Calibri" panose="020F0502020204030204" pitchFamily="34" charset="0"/>
                <a:cs typeface="Calibri" panose="020F0502020204030204" pitchFamily="34" charset="0"/>
              </a:rPr>
              <a:t>Use </a:t>
            </a:r>
            <a:r>
              <a:rPr lang="en-US" sz="1800" b="1" dirty="0">
                <a:latin typeface="Calibri" panose="020F0502020204030204" pitchFamily="34" charset="0"/>
                <a:cs typeface="Calibri" panose="020F0502020204030204" pitchFamily="34" charset="0"/>
              </a:rPr>
              <a:t>magnets</a:t>
            </a:r>
            <a:r>
              <a:rPr lang="en-US" sz="1800" dirty="0">
                <a:latin typeface="Calibri" panose="020F0502020204030204" pitchFamily="34" charset="0"/>
                <a:cs typeface="Calibri" panose="020F0502020204030204" pitchFamily="34" charset="0"/>
              </a:rPr>
              <a:t> on the refrigerator. </a:t>
            </a:r>
          </a:p>
          <a:p>
            <a:pPr marL="1425380" lvl="2" indent="-346740">
              <a:lnSpc>
                <a:spcPct val="80000"/>
              </a:lnSpc>
              <a:buClr>
                <a:schemeClr val="dk1"/>
              </a:buClr>
              <a:buSzPts val="2220"/>
              <a:buFont typeface="Arial"/>
              <a:buChar char="•"/>
            </a:pPr>
            <a:r>
              <a:rPr lang="en-US" sz="1800" i="1" dirty="0">
                <a:solidFill>
                  <a:srgbClr val="CC00FF"/>
                </a:solidFill>
                <a:latin typeface="Calibri" panose="020F0502020204030204" pitchFamily="34" charset="0"/>
                <a:cs typeface="Calibri" panose="020F0502020204030204" pitchFamily="34" charset="0"/>
              </a:rPr>
              <a:t>I remember having magnets on my </a:t>
            </a:r>
            <a:r>
              <a:rPr lang="en-US" sz="1800" i="1" dirty="0" err="1">
                <a:solidFill>
                  <a:srgbClr val="CC00FF"/>
                </a:solidFill>
                <a:latin typeface="Calibri" panose="020F0502020204030204" pitchFamily="34" charset="0"/>
                <a:cs typeface="Calibri" panose="020F0502020204030204" pitchFamily="34" charset="0"/>
              </a:rPr>
              <a:t>refrig</a:t>
            </a:r>
            <a:r>
              <a:rPr lang="en-US" sz="1800" i="1" dirty="0">
                <a:solidFill>
                  <a:srgbClr val="CC00FF"/>
                </a:solidFill>
                <a:latin typeface="Calibri" panose="020F0502020204030204" pitchFamily="34" charset="0"/>
                <a:cs typeface="Calibri" panose="020F0502020204030204" pitchFamily="34" charset="0"/>
              </a:rPr>
              <a:t> when I was growing up. They were all letters of the alphabet and a few short sight words. </a:t>
            </a:r>
          </a:p>
          <a:p>
            <a:pPr marL="1425380" lvl="2" indent="-346740">
              <a:lnSpc>
                <a:spcPct val="80000"/>
              </a:lnSpc>
              <a:buClr>
                <a:schemeClr val="dk1"/>
              </a:buClr>
              <a:buSzPts val="2220"/>
              <a:buFont typeface="Arial"/>
              <a:buChar char="•"/>
            </a:pPr>
            <a:r>
              <a:rPr lang="en-US" sz="1800" i="1" dirty="0">
                <a:solidFill>
                  <a:srgbClr val="CC00FF"/>
                </a:solidFill>
                <a:latin typeface="Calibri" panose="020F0502020204030204" pitchFamily="34" charset="0"/>
                <a:cs typeface="Calibri" panose="020F0502020204030204" pitchFamily="34" charset="0"/>
              </a:rPr>
              <a:t>My dad would always make a new “word of the day” and then either my sister or I would try to be the first one to the </a:t>
            </a:r>
            <a:r>
              <a:rPr lang="en-US" sz="1800" i="1" dirty="0" err="1">
                <a:solidFill>
                  <a:srgbClr val="CC00FF"/>
                </a:solidFill>
                <a:latin typeface="Calibri" panose="020F0502020204030204" pitchFamily="34" charset="0"/>
                <a:cs typeface="Calibri" panose="020F0502020204030204" pitchFamily="34" charset="0"/>
              </a:rPr>
              <a:t>refrig</a:t>
            </a:r>
            <a:r>
              <a:rPr lang="en-US" sz="1800" i="1" dirty="0">
                <a:solidFill>
                  <a:srgbClr val="CC00FF"/>
                </a:solidFill>
                <a:latin typeface="Calibri" panose="020F0502020204030204" pitchFamily="34" charset="0"/>
                <a:cs typeface="Calibri" panose="020F0502020204030204" pitchFamily="34" charset="0"/>
              </a:rPr>
              <a:t> in the morning so we could make a sentence using the new word.  </a:t>
            </a:r>
          </a:p>
          <a:p>
            <a:pPr marL="963060" lvl="1" indent="-346740">
              <a:lnSpc>
                <a:spcPct val="80000"/>
              </a:lnSpc>
              <a:buClr>
                <a:schemeClr val="dk1"/>
              </a:buClr>
              <a:buSzPts val="2220"/>
              <a:buFont typeface="Arial"/>
              <a:buChar char="•"/>
            </a:pPr>
            <a:r>
              <a:rPr lang="en-US" sz="1800" dirty="0">
                <a:latin typeface="Calibri" panose="020F0502020204030204" pitchFamily="34" charset="0"/>
                <a:cs typeface="Calibri" panose="020F0502020204030204" pitchFamily="34" charset="0"/>
              </a:rPr>
              <a:t>Study and learn </a:t>
            </a:r>
            <a:r>
              <a:rPr lang="en-US" sz="1800" b="1" dirty="0">
                <a:latin typeface="Calibri" panose="020F0502020204030204" pitchFamily="34" charset="0"/>
                <a:cs typeface="Calibri" panose="020F0502020204030204" pitchFamily="34" charset="0"/>
              </a:rPr>
              <a:t>word parts</a:t>
            </a:r>
            <a:r>
              <a:rPr lang="en-US" sz="1800" dirty="0">
                <a:latin typeface="Calibri" panose="020F0502020204030204" pitchFamily="34" charset="0"/>
                <a:cs typeface="Calibri" panose="020F0502020204030204" pitchFamily="34" charset="0"/>
              </a:rPr>
              <a:t>. If your child knows the meaning of a root word (“kind”), then he’ll know what the new word means when the prefix (“un”/not) or suffix (“ness”/state of being) is added. (unkind, kindness). </a:t>
            </a:r>
          </a:p>
          <a:p>
            <a:pPr marL="963060" lvl="1" indent="-346740">
              <a:lnSpc>
                <a:spcPct val="80000"/>
              </a:lnSpc>
              <a:buClr>
                <a:schemeClr val="dk1"/>
              </a:buClr>
              <a:buSzPts val="2220"/>
              <a:buFont typeface="Arial"/>
              <a:buChar char="•"/>
            </a:pPr>
            <a:r>
              <a:rPr lang="en-US" sz="1800" dirty="0">
                <a:latin typeface="Calibri" panose="020F0502020204030204" pitchFamily="34" charset="0"/>
                <a:cs typeface="Calibri" panose="020F0502020204030204" pitchFamily="34" charset="0"/>
              </a:rPr>
              <a:t>Talk about the </a:t>
            </a:r>
            <a:r>
              <a:rPr lang="en-US" sz="1800" b="1" dirty="0">
                <a:latin typeface="Calibri" panose="020F0502020204030204" pitchFamily="34" charset="0"/>
                <a:cs typeface="Calibri" panose="020F0502020204030204" pitchFamily="34" charset="0"/>
              </a:rPr>
              <a:t>relationships between words</a:t>
            </a:r>
            <a:r>
              <a:rPr lang="en-US" sz="1800" dirty="0">
                <a:latin typeface="Calibri" panose="020F0502020204030204" pitchFamily="34" charset="0"/>
                <a:cs typeface="Calibri" panose="020F0502020204030204" pitchFamily="34" charset="0"/>
              </a:rPr>
              <a:t>.  Words with the </a:t>
            </a:r>
            <a:r>
              <a:rPr lang="en-US" sz="1800" b="1" dirty="0">
                <a:latin typeface="Calibri" panose="020F0502020204030204" pitchFamily="34" charset="0"/>
                <a:cs typeface="Calibri" panose="020F0502020204030204" pitchFamily="34" charset="0"/>
              </a:rPr>
              <a:t>same</a:t>
            </a:r>
            <a:r>
              <a:rPr lang="en-US" sz="1800" dirty="0">
                <a:latin typeface="Calibri" panose="020F0502020204030204" pitchFamily="34" charset="0"/>
                <a:cs typeface="Calibri" panose="020F0502020204030204" pitchFamily="34" charset="0"/>
              </a:rPr>
              <a:t> or similar meanings (“bucket/pail”), and  </a:t>
            </a:r>
            <a:r>
              <a:rPr lang="en-US" sz="1800" b="1" dirty="0">
                <a:latin typeface="Calibri" panose="020F0502020204030204" pitchFamily="34" charset="0"/>
                <a:cs typeface="Calibri" panose="020F0502020204030204" pitchFamily="34" charset="0"/>
              </a:rPr>
              <a:t>opposites</a:t>
            </a:r>
            <a:r>
              <a:rPr lang="en-US" sz="1800" dirty="0">
                <a:latin typeface="Calibri" panose="020F0502020204030204" pitchFamily="34" charset="0"/>
                <a:cs typeface="Calibri" panose="020F0502020204030204" pitchFamily="34" charset="0"/>
              </a:rPr>
              <a:t> (“good/bad”). </a:t>
            </a:r>
          </a:p>
          <a:p>
            <a:pPr marL="288950" indent="-288950">
              <a:lnSpc>
                <a:spcPct val="90000"/>
              </a:lnSpc>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I love the last bullet point.  This link is a great place where parents can find literally thousands of vocabulary games to try with their kids.</a:t>
            </a:r>
          </a:p>
          <a:p>
            <a:pPr marL="288950" indent="-288950">
              <a:lnSpc>
                <a:spcPct val="90000"/>
              </a:lnSpc>
              <a:buFont typeface="Arial" panose="020B0604020202020204" pitchFamily="34" charset="0"/>
              <a:buChar char="•"/>
            </a:pPr>
            <a:endParaRPr lang="en-US" sz="1600" dirty="0">
              <a:latin typeface="Calibri" panose="020F0502020204030204" pitchFamily="34" charset="0"/>
              <a:ea typeface="Cambria" panose="02040503050406030204" pitchFamily="18" charset="0"/>
              <a:cs typeface="Calibri" panose="020F0502020204030204" pitchFamily="34" charset="0"/>
              <a:sym typeface="Cambria"/>
            </a:endParaRPr>
          </a:p>
        </p:txBody>
      </p:sp>
      <p:sp>
        <p:nvSpPr>
          <p:cNvPr id="620" name="Google Shape;620;p25:notes"/>
          <p:cNvSpPr txBox="1">
            <a:spLocks noGrp="1"/>
          </p:cNvSpPr>
          <p:nvPr>
            <p:ph type="sldNum" idx="12"/>
          </p:nvPr>
        </p:nvSpPr>
        <p:spPr>
          <a:xfrm>
            <a:off x="4061771" y="8980833"/>
            <a:ext cx="3106970" cy="475110"/>
          </a:xfrm>
          <a:prstGeom prst="rect">
            <a:avLst/>
          </a:prstGeom>
          <a:noFill/>
          <a:ln>
            <a:noFill/>
          </a:ln>
        </p:spPr>
        <p:txBody>
          <a:bodyPr spcFirstLastPara="1" wrap="square" lIns="94219" tIns="47097" rIns="94219" bIns="47097" anchor="b" anchorCtr="0">
            <a:noAutofit/>
          </a:bodyPr>
          <a:lstStyle/>
          <a:p>
            <a:pPr>
              <a:buSzPts val="1400"/>
            </a:pPr>
            <a:fld id="{00000000-1234-1234-1234-123412341234}" type="slidenum">
              <a:rPr lang="en-US"/>
              <a:pPr>
                <a:buSzPts val="1400"/>
              </a:p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28:notes"/>
          <p:cNvSpPr>
            <a:spLocks noGrp="1" noRot="1" noChangeAspect="1"/>
          </p:cNvSpPr>
          <p:nvPr>
            <p:ph type="sldImg" idx="2"/>
          </p:nvPr>
        </p:nvSpPr>
        <p:spPr>
          <a:xfrm>
            <a:off x="4357688" y="153988"/>
            <a:ext cx="2530475" cy="189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28:notes"/>
          <p:cNvSpPr txBox="1">
            <a:spLocks noGrp="1"/>
          </p:cNvSpPr>
          <p:nvPr>
            <p:ph type="body" idx="1"/>
          </p:nvPr>
        </p:nvSpPr>
        <p:spPr>
          <a:xfrm>
            <a:off x="209086" y="285358"/>
            <a:ext cx="6893389" cy="8810057"/>
          </a:xfrm>
          <a:prstGeom prst="rect">
            <a:avLst/>
          </a:prstGeom>
          <a:noFill/>
          <a:ln>
            <a:noFill/>
          </a:ln>
        </p:spPr>
        <p:txBody>
          <a:bodyPr spcFirstLastPara="1" wrap="square" lIns="94219" tIns="47097" rIns="94219" bIns="47097" anchor="t" anchorCtr="0">
            <a:noAutofit/>
          </a:bodyPr>
          <a:lstStyle/>
          <a:p>
            <a:pPr marL="0" indent="0"/>
            <a:r>
              <a:rPr lang="en-US" sz="1600" b="1" dirty="0">
                <a:latin typeface="Calibri" panose="020F0502020204030204" pitchFamily="34" charset="0"/>
                <a:ea typeface="Cambria"/>
                <a:cs typeface="Calibri" panose="020F0502020204030204" pitchFamily="34" charset="0"/>
                <a:sym typeface="Cambria"/>
              </a:rPr>
              <a:t>Slide #16:</a:t>
            </a:r>
          </a:p>
          <a:p>
            <a:pPr marL="0" indent="0"/>
            <a:r>
              <a:rPr lang="en-US" b="1" i="0" u="none" strike="noStrike" cap="none" dirty="0">
                <a:solidFill>
                  <a:schemeClr val="dk1"/>
                </a:solidFill>
                <a:latin typeface="Calibri" panose="020F0502020204030204" pitchFamily="34" charset="0"/>
                <a:ea typeface="Cambria"/>
                <a:cs typeface="Calibri" panose="020F0502020204030204" pitchFamily="34" charset="0"/>
                <a:sym typeface="Cambria"/>
              </a:rPr>
              <a:t>Procedural Directions:</a:t>
            </a:r>
            <a:endParaRPr lang="en-US" b="0" i="0" u="none" strike="noStrike" cap="none" dirty="0">
              <a:solidFill>
                <a:schemeClr val="dk1"/>
              </a:solidFill>
              <a:latin typeface="Calibri" panose="020F0502020204030204" pitchFamily="34" charset="0"/>
              <a:ea typeface="Cambria"/>
              <a:cs typeface="Calibri" panose="020F0502020204030204" pitchFamily="34" charset="0"/>
              <a:sym typeface="Cambria"/>
            </a:endParaRPr>
          </a:p>
          <a:p>
            <a:pPr marL="173370" indent="-173370">
              <a:buFont typeface="Arial" panose="020B0604020202020204" pitchFamily="34" charset="0"/>
              <a:buChar char="•"/>
            </a:pPr>
            <a:r>
              <a:rPr lang="en-US" b="1" i="0" u="none" strike="noStrike" cap="none" dirty="0">
                <a:solidFill>
                  <a:srgbClr val="FF0000"/>
                </a:solidFill>
                <a:latin typeface="Calibri"/>
                <a:ea typeface="Calibri"/>
                <a:cs typeface="Calibri"/>
                <a:sym typeface="Calibri"/>
              </a:rPr>
              <a:t>[CLICK] </a:t>
            </a:r>
            <a:r>
              <a:rPr lang="en-US" b="0" i="0" u="none" strike="noStrike" cap="none" dirty="0">
                <a:solidFill>
                  <a:srgbClr val="FF0000"/>
                </a:solidFill>
                <a:latin typeface="Calibri"/>
                <a:ea typeface="Calibri"/>
                <a:cs typeface="Calibri"/>
                <a:sym typeface="Calibri"/>
              </a:rPr>
              <a:t>Slide has animation.</a:t>
            </a:r>
          </a:p>
          <a:p>
            <a:pPr marL="173370" indent="-173370">
              <a:buFont typeface="Arial" panose="020B0604020202020204" pitchFamily="34" charset="0"/>
              <a:buChar char="•"/>
            </a:pPr>
            <a:r>
              <a:rPr lang="en-US" b="0" i="0" u="none" strike="noStrike" cap="none" dirty="0">
                <a:solidFill>
                  <a:schemeClr val="dk1"/>
                </a:solidFill>
                <a:latin typeface="Calibri" panose="020F0502020204030204" pitchFamily="34" charset="0"/>
                <a:ea typeface="Cambria"/>
                <a:cs typeface="Calibri" panose="020F0502020204030204" pitchFamily="34" charset="0"/>
                <a:sym typeface="Cambria"/>
              </a:rPr>
              <a:t>Show slide.</a:t>
            </a:r>
          </a:p>
          <a:p>
            <a:pPr marL="0" indent="0"/>
            <a:r>
              <a:rPr lang="en-US" sz="1600" b="1" dirty="0">
                <a:latin typeface="Calibri" panose="020F0502020204030204" pitchFamily="34" charset="0"/>
                <a:ea typeface="Cambria"/>
                <a:cs typeface="Calibri" panose="020F0502020204030204" pitchFamily="34" charset="0"/>
                <a:sym typeface="Cambria"/>
              </a:rPr>
              <a:t> </a:t>
            </a:r>
            <a:r>
              <a:rPr lang="en-US" sz="1800" b="1" dirty="0">
                <a:latin typeface="Calibri" panose="020F0502020204030204" pitchFamily="34" charset="0"/>
                <a:ea typeface="Cambria"/>
                <a:cs typeface="Calibri" panose="020F0502020204030204" pitchFamily="34" charset="0"/>
                <a:sym typeface="Cambria"/>
              </a:rPr>
              <a:t>Notes:</a:t>
            </a:r>
            <a:endParaRPr lang="en-US" sz="1800" dirty="0">
              <a:latin typeface="Calibri" panose="020F0502020204030204" pitchFamily="34" charset="0"/>
              <a:ea typeface="Cambria"/>
              <a:cs typeface="Calibri" panose="020F0502020204030204" pitchFamily="34" charset="0"/>
              <a:sym typeface="Cambria"/>
            </a:endParaRP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Comprehension is the 5</a:t>
            </a:r>
            <a:r>
              <a:rPr lang="en-US" sz="1800" baseline="30000" dirty="0">
                <a:latin typeface="Calibri" panose="020F0502020204030204" pitchFamily="34" charset="0"/>
                <a:ea typeface="Cambria"/>
                <a:cs typeface="Calibri" panose="020F0502020204030204" pitchFamily="34" charset="0"/>
                <a:sym typeface="Cambria"/>
              </a:rPr>
              <a:t>th</a:t>
            </a:r>
            <a:r>
              <a:rPr lang="en-US" sz="1800" dirty="0">
                <a:latin typeface="Calibri" panose="020F0502020204030204" pitchFamily="34" charset="0"/>
                <a:ea typeface="Cambria"/>
                <a:cs typeface="Calibri" panose="020F0502020204030204" pitchFamily="34" charset="0"/>
                <a:sym typeface="Cambria"/>
              </a:rPr>
              <a:t> component of </a:t>
            </a:r>
            <a:r>
              <a:rPr lang="en-US" sz="1800" b="1" dirty="0">
                <a:latin typeface="Calibri" panose="020F0502020204030204" pitchFamily="34" charset="0"/>
                <a:ea typeface="Cambria"/>
                <a:cs typeface="Calibri" panose="020F0502020204030204" pitchFamily="34" charset="0"/>
                <a:sym typeface="Cambria"/>
              </a:rPr>
              <a:t>reading.</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Comprehension is reason we read –                                                        Comprehension is </a:t>
            </a:r>
            <a:r>
              <a:rPr lang="en-US" sz="1800" b="1" dirty="0">
                <a:latin typeface="Calibri" panose="020F0502020204030204" pitchFamily="34" charset="0"/>
                <a:ea typeface="Cambria"/>
                <a:cs typeface="Calibri" panose="020F0502020204030204" pitchFamily="34" charset="0"/>
                <a:sym typeface="Cambria"/>
              </a:rPr>
              <a:t>understanding</a:t>
            </a:r>
            <a:r>
              <a:rPr lang="en-US" sz="1800" dirty="0">
                <a:latin typeface="Calibri" panose="020F0502020204030204" pitchFamily="34" charset="0"/>
                <a:ea typeface="Cambria"/>
                <a:cs typeface="Calibri" panose="020F0502020204030204" pitchFamily="34" charset="0"/>
                <a:sym typeface="Cambria"/>
              </a:rPr>
              <a:t> what we read.  </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When we read, our brains are doing </a:t>
            </a:r>
            <a:r>
              <a:rPr lang="en-US" sz="1800" b="1" dirty="0">
                <a:latin typeface="Calibri" panose="020F0502020204030204" pitchFamily="34" charset="0"/>
                <a:ea typeface="Cambria"/>
                <a:cs typeface="Calibri" panose="020F0502020204030204" pitchFamily="34" charset="0"/>
                <a:sym typeface="Cambria"/>
              </a:rPr>
              <a:t>3 things: </a:t>
            </a:r>
          </a:p>
          <a:p>
            <a:pPr marL="635691" lvl="1" indent="-173370">
              <a:buFont typeface="Arial" panose="020B0604020202020204" pitchFamily="34" charset="0"/>
              <a:buChar char="•"/>
            </a:pPr>
            <a:r>
              <a:rPr lang="en-US" sz="1800" b="1" dirty="0">
                <a:latin typeface="Calibri" panose="020F0502020204030204" pitchFamily="34" charset="0"/>
                <a:ea typeface="Cambria"/>
                <a:cs typeface="Calibri" panose="020F0502020204030204" pitchFamily="34" charset="0"/>
                <a:sym typeface="Cambria"/>
              </a:rPr>
              <a:t>trying to decode words, </a:t>
            </a:r>
          </a:p>
          <a:p>
            <a:pPr marL="635691" lvl="1" indent="-173370">
              <a:buFont typeface="Arial" panose="020B0604020202020204" pitchFamily="34" charset="0"/>
              <a:buChar char="•"/>
            </a:pPr>
            <a:r>
              <a:rPr lang="en-US" sz="1800" b="1" dirty="0">
                <a:latin typeface="Calibri" panose="020F0502020204030204" pitchFamily="34" charset="0"/>
                <a:ea typeface="Cambria"/>
                <a:cs typeface="Calibri" panose="020F0502020204030204" pitchFamily="34" charset="0"/>
                <a:sym typeface="Cambria"/>
              </a:rPr>
              <a:t>recalling </a:t>
            </a:r>
            <a:r>
              <a:rPr lang="en-US" sz="1800" dirty="0">
                <a:latin typeface="Calibri" panose="020F0502020204030204" pitchFamily="34" charset="0"/>
                <a:ea typeface="Cambria"/>
                <a:cs typeface="Calibri" panose="020F0502020204030204" pitchFamily="34" charset="0"/>
                <a:sym typeface="Cambria"/>
              </a:rPr>
              <a:t>if we’ve ever heard that information </a:t>
            </a:r>
            <a:r>
              <a:rPr lang="en-US" sz="1800" b="1" dirty="0">
                <a:latin typeface="Calibri" panose="020F0502020204030204" pitchFamily="34" charset="0"/>
                <a:ea typeface="Cambria"/>
                <a:cs typeface="Calibri" panose="020F0502020204030204" pitchFamily="34" charset="0"/>
                <a:sym typeface="Cambria"/>
              </a:rPr>
              <a:t>before, </a:t>
            </a:r>
          </a:p>
          <a:p>
            <a:pPr marL="635691" lvl="1"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and </a:t>
            </a:r>
            <a:r>
              <a:rPr lang="en-US" sz="1800" b="1" dirty="0">
                <a:latin typeface="Calibri" panose="020F0502020204030204" pitchFamily="34" charset="0"/>
                <a:ea typeface="Cambria"/>
                <a:cs typeface="Calibri" panose="020F0502020204030204" pitchFamily="34" charset="0"/>
                <a:sym typeface="Cambria"/>
              </a:rPr>
              <a:t>comparing </a:t>
            </a:r>
            <a:r>
              <a:rPr lang="en-US" sz="1800" dirty="0">
                <a:latin typeface="Calibri" panose="020F0502020204030204" pitchFamily="34" charset="0"/>
                <a:ea typeface="Cambria"/>
                <a:cs typeface="Calibri" panose="020F0502020204030204" pitchFamily="34" charset="0"/>
                <a:sym typeface="Cambria"/>
              </a:rPr>
              <a:t>it to other information to see if it makes sense. </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Some of the skills students need to learn related to </a:t>
            </a:r>
            <a:r>
              <a:rPr lang="en-US" sz="1800" b="1" u="sng" dirty="0">
                <a:latin typeface="Calibri" panose="020F0502020204030204" pitchFamily="34" charset="0"/>
                <a:ea typeface="Cambria"/>
                <a:cs typeface="Calibri" panose="020F0502020204030204" pitchFamily="34" charset="0"/>
                <a:sym typeface="Cambria"/>
              </a:rPr>
              <a:t>text comprehension </a:t>
            </a:r>
            <a:r>
              <a:rPr lang="en-US" sz="1800" dirty="0">
                <a:latin typeface="Calibri" panose="020F0502020204030204" pitchFamily="34" charset="0"/>
                <a:ea typeface="Cambria"/>
                <a:cs typeface="Calibri" panose="020F0502020204030204" pitchFamily="34" charset="0"/>
                <a:sym typeface="Cambria"/>
              </a:rPr>
              <a:t>are: </a:t>
            </a:r>
          </a:p>
          <a:p>
            <a:pPr marL="635691" lvl="1" indent="-173370">
              <a:buFont typeface="Arial" panose="020B0604020202020204" pitchFamily="34" charset="0"/>
              <a:buChar char="•"/>
            </a:pPr>
            <a:r>
              <a:rPr lang="en-US" sz="1800" dirty="0">
                <a:latin typeface="Calibri" panose="020F0502020204030204" pitchFamily="34" charset="0"/>
                <a:cs typeface="Calibri" panose="020F0502020204030204" pitchFamily="34" charset="0"/>
              </a:rPr>
              <a:t>Read both </a:t>
            </a:r>
            <a:r>
              <a:rPr lang="en-US" sz="1800" u="sng" dirty="0">
                <a:latin typeface="Calibri" panose="020F0502020204030204" pitchFamily="34" charset="0"/>
                <a:cs typeface="Calibri" panose="020F0502020204030204" pitchFamily="34" charset="0"/>
              </a:rPr>
              <a:t>narrative</a:t>
            </a:r>
            <a:r>
              <a:rPr lang="en-US" sz="1800" dirty="0">
                <a:latin typeface="Calibri" panose="020F0502020204030204" pitchFamily="34" charset="0"/>
                <a:cs typeface="Calibri" panose="020F0502020204030204" pitchFamily="34" charset="0"/>
              </a:rPr>
              <a:t> texts (narratives are stories) and </a:t>
            </a:r>
            <a:r>
              <a:rPr lang="en-US" sz="1800" u="sng" dirty="0">
                <a:latin typeface="Calibri" panose="020F0502020204030204" pitchFamily="34" charset="0"/>
                <a:cs typeface="Calibri" panose="020F0502020204030204" pitchFamily="34" charset="0"/>
              </a:rPr>
              <a:t>expository</a:t>
            </a:r>
            <a:r>
              <a:rPr lang="en-US" sz="1800" dirty="0">
                <a:latin typeface="Calibri" panose="020F0502020204030204" pitchFamily="34" charset="0"/>
                <a:cs typeface="Calibri" panose="020F0502020204030204" pitchFamily="34" charset="0"/>
              </a:rPr>
              <a:t> texts (expository means factual) </a:t>
            </a:r>
          </a:p>
          <a:p>
            <a:pPr marL="635691" lvl="1" indent="-173370">
              <a:buFont typeface="Arial" panose="020B0604020202020204" pitchFamily="34" charset="0"/>
              <a:buChar char="•"/>
            </a:pPr>
            <a:r>
              <a:rPr lang="en-US" sz="1800" u="sng" dirty="0">
                <a:latin typeface="Calibri" panose="020F0502020204030204" pitchFamily="34" charset="0"/>
                <a:cs typeface="Calibri" panose="020F0502020204030204" pitchFamily="34" charset="0"/>
              </a:rPr>
              <a:t>Understand and remember </a:t>
            </a:r>
            <a:r>
              <a:rPr lang="en-US" sz="1800" dirty="0">
                <a:latin typeface="Calibri" panose="020F0502020204030204" pitchFamily="34" charset="0"/>
                <a:cs typeface="Calibri" panose="020F0502020204030204" pitchFamily="34" charset="0"/>
              </a:rPr>
              <a:t>what they read</a:t>
            </a:r>
          </a:p>
          <a:p>
            <a:pPr marL="635691" lvl="1" indent="-173370">
              <a:buFont typeface="Arial" panose="020B0604020202020204" pitchFamily="34" charset="0"/>
              <a:buChar char="•"/>
            </a:pPr>
            <a:r>
              <a:rPr lang="en-US" sz="1800" dirty="0">
                <a:latin typeface="Calibri" panose="020F0502020204030204" pitchFamily="34" charset="0"/>
                <a:cs typeface="Calibri" panose="020F0502020204030204" pitchFamily="34" charset="0"/>
              </a:rPr>
              <a:t>Relate their </a:t>
            </a:r>
            <a:r>
              <a:rPr lang="en-US" sz="1800" u="sng" dirty="0">
                <a:latin typeface="Calibri" panose="020F0502020204030204" pitchFamily="34" charset="0"/>
                <a:cs typeface="Calibri" panose="020F0502020204030204" pitchFamily="34" charset="0"/>
              </a:rPr>
              <a:t>own knowledge </a:t>
            </a:r>
            <a:r>
              <a:rPr lang="en-US" sz="1800" dirty="0">
                <a:latin typeface="Calibri" panose="020F0502020204030204" pitchFamily="34" charset="0"/>
                <a:cs typeface="Calibri" panose="020F0502020204030204" pitchFamily="34" charset="0"/>
              </a:rPr>
              <a:t>or experiences to text  </a:t>
            </a:r>
          </a:p>
          <a:p>
            <a:pPr marL="635691" lvl="1" indent="-173370">
              <a:buFont typeface="Arial" panose="020B0604020202020204" pitchFamily="34" charset="0"/>
              <a:buChar char="•"/>
            </a:pPr>
            <a:r>
              <a:rPr lang="en-US" sz="1800" dirty="0">
                <a:latin typeface="Calibri" panose="020F0502020204030204" pitchFamily="34" charset="0"/>
                <a:cs typeface="Calibri" panose="020F0502020204030204" pitchFamily="34" charset="0"/>
              </a:rPr>
              <a:t>Use comprehension strategies </a:t>
            </a:r>
          </a:p>
          <a:p>
            <a:pPr marL="635691" lvl="1" indent="-173370">
              <a:buFont typeface="Arial" panose="020B0604020202020204" pitchFamily="34" charset="0"/>
              <a:buChar char="•"/>
            </a:pPr>
            <a:r>
              <a:rPr lang="en-US" sz="1800" u="sng" dirty="0">
                <a:latin typeface="Calibri" panose="020F0502020204030204" pitchFamily="34" charset="0"/>
                <a:cs typeface="Calibri" panose="020F0502020204030204" pitchFamily="34" charset="0"/>
              </a:rPr>
              <a:t>Communicate with others </a:t>
            </a:r>
            <a:r>
              <a:rPr lang="en-US" sz="1800" dirty="0">
                <a:latin typeface="Calibri" panose="020F0502020204030204" pitchFamily="34" charset="0"/>
                <a:cs typeface="Calibri" panose="020F0502020204030204" pitchFamily="34" charset="0"/>
              </a:rPr>
              <a:t>about what they read</a:t>
            </a:r>
          </a:p>
          <a:p>
            <a:pPr marL="0" indent="0">
              <a:buClr>
                <a:schemeClr val="dk1"/>
              </a:buClr>
              <a:buSzPts val="1200"/>
            </a:pPr>
            <a:r>
              <a:rPr lang="en-US" sz="1800" dirty="0">
                <a:latin typeface="Calibri" panose="020F0502020204030204" pitchFamily="34" charset="0"/>
                <a:ea typeface="Cambria"/>
                <a:cs typeface="Calibri" panose="020F0502020204030204" pitchFamily="34" charset="0"/>
                <a:sym typeface="Cambria"/>
              </a:rPr>
              <a:t>Here are some things that families can do at home in the summer to help children with comprehension:</a:t>
            </a:r>
          </a:p>
          <a:p>
            <a:pPr marL="404639" indent="-404639">
              <a:lnSpc>
                <a:spcPct val="90000"/>
              </a:lnSpc>
              <a:buClr>
                <a:schemeClr val="dk1"/>
              </a:buClr>
              <a:buSzPts val="2400"/>
              <a:buFont typeface="Arial"/>
              <a:buChar char="•"/>
            </a:pPr>
            <a:r>
              <a:rPr lang="en-US" sz="1800" dirty="0"/>
              <a:t>When reading with your child, if they get stuck, 1st ask them to try to </a:t>
            </a:r>
            <a:r>
              <a:rPr lang="en-US" sz="1800" b="1" dirty="0"/>
              <a:t>use the pictures for clues </a:t>
            </a:r>
            <a:r>
              <a:rPr lang="en-US" sz="1800" dirty="0"/>
              <a:t>about what the words mean </a:t>
            </a:r>
            <a:r>
              <a:rPr lang="en-US" sz="1600" dirty="0"/>
              <a:t>(</a:t>
            </a:r>
            <a:r>
              <a:rPr lang="en-US" sz="1600" b="1" dirty="0"/>
              <a:t>context</a:t>
            </a:r>
            <a:r>
              <a:rPr lang="en-US" sz="1600" dirty="0"/>
              <a:t>).</a:t>
            </a:r>
          </a:p>
          <a:p>
            <a:pPr marL="404639" indent="-404639">
              <a:lnSpc>
                <a:spcPct val="90000"/>
              </a:lnSpc>
              <a:buClr>
                <a:schemeClr val="dk1"/>
              </a:buClr>
              <a:buSzPts val="2400"/>
              <a:buFont typeface="Arial"/>
              <a:buChar char="•"/>
            </a:pPr>
            <a:r>
              <a:rPr lang="en-US" sz="1800" b="1" dirty="0"/>
              <a:t>Use “retelling”:  </a:t>
            </a:r>
            <a:r>
              <a:rPr lang="en-US" sz="1800" dirty="0"/>
              <a:t>Have your child read a page or story to you and retell to you everything they can remember.</a:t>
            </a:r>
          </a:p>
          <a:p>
            <a:pPr marL="404639" indent="-404639">
              <a:lnSpc>
                <a:spcPct val="90000"/>
              </a:lnSpc>
              <a:buClr>
                <a:schemeClr val="dk1"/>
              </a:buClr>
              <a:buSzPts val="2400"/>
              <a:buFont typeface="Arial"/>
              <a:buChar char="•"/>
            </a:pPr>
            <a:r>
              <a:rPr lang="en-US" sz="1800" b="1" dirty="0"/>
              <a:t>Discuss what your child has read</a:t>
            </a:r>
            <a:r>
              <a:rPr lang="en-US" sz="1800" dirty="0"/>
              <a:t>. Ask your child questions about the book.</a:t>
            </a:r>
          </a:p>
          <a:p>
            <a:pPr marL="789690" lvl="1" indent="-173370">
              <a:buClr>
                <a:schemeClr val="dk1"/>
              </a:buClr>
              <a:buSzPts val="1200"/>
              <a:buFont typeface="Courier New" panose="02070309020205020404" pitchFamily="49" charset="0"/>
              <a:buChar char="o"/>
            </a:pPr>
            <a:r>
              <a:rPr lang="en-US" sz="1800" b="1" dirty="0">
                <a:solidFill>
                  <a:srgbClr val="2D2D8A"/>
                </a:solidFill>
                <a:latin typeface="Calibri" panose="020F0502020204030204" pitchFamily="34" charset="0"/>
                <a:ea typeface="Cambria"/>
                <a:cs typeface="Calibri" panose="020F0502020204030204" pitchFamily="34" charset="0"/>
                <a:sym typeface="Cambria"/>
              </a:rPr>
              <a:t>Who</a:t>
            </a:r>
            <a:r>
              <a:rPr lang="en-US" sz="1800" dirty="0">
                <a:latin typeface="Calibri" panose="020F0502020204030204" pitchFamily="34" charset="0"/>
                <a:ea typeface="Cambria"/>
                <a:cs typeface="Calibri" panose="020F0502020204030204" pitchFamily="34" charset="0"/>
                <a:sym typeface="Cambria"/>
              </a:rPr>
              <a:t> is the main character of the book? </a:t>
            </a:r>
            <a:r>
              <a:rPr lang="en-US" sz="1800" b="1" dirty="0">
                <a:latin typeface="Calibri" panose="020F0502020204030204" pitchFamily="34" charset="0"/>
                <a:ea typeface="Cambria"/>
                <a:cs typeface="Calibri" panose="020F0502020204030204" pitchFamily="34" charset="0"/>
                <a:sym typeface="Cambria"/>
              </a:rPr>
              <a:t> Where</a:t>
            </a:r>
            <a:r>
              <a:rPr lang="en-US" sz="1800" dirty="0">
                <a:latin typeface="Calibri" panose="020F0502020204030204" pitchFamily="34" charset="0"/>
                <a:ea typeface="Cambria"/>
                <a:cs typeface="Calibri" panose="020F0502020204030204" pitchFamily="34" charset="0"/>
                <a:sym typeface="Cambria"/>
              </a:rPr>
              <a:t> did the story take place ? </a:t>
            </a:r>
            <a:r>
              <a:rPr lang="en-US" sz="1800" b="1" dirty="0">
                <a:latin typeface="Calibri" panose="020F0502020204030204" pitchFamily="34" charset="0"/>
                <a:ea typeface="Cambria"/>
                <a:cs typeface="Calibri" panose="020F0502020204030204" pitchFamily="34" charset="0"/>
                <a:sym typeface="Cambria"/>
              </a:rPr>
              <a:t> When</a:t>
            </a:r>
            <a:r>
              <a:rPr lang="en-US" sz="1800" dirty="0">
                <a:latin typeface="Calibri" panose="020F0502020204030204" pitchFamily="34" charset="0"/>
                <a:ea typeface="Cambria"/>
                <a:cs typeface="Calibri" panose="020F0502020204030204" pitchFamily="34" charset="0"/>
                <a:sym typeface="Cambria"/>
              </a:rPr>
              <a:t> did the story happen? </a:t>
            </a:r>
            <a:r>
              <a:rPr lang="en-US" sz="1800" b="1" dirty="0">
                <a:latin typeface="Calibri" panose="020F0502020204030204" pitchFamily="34" charset="0"/>
                <a:ea typeface="Cambria"/>
                <a:cs typeface="Calibri" panose="020F0502020204030204" pitchFamily="34" charset="0"/>
                <a:sym typeface="Cambria"/>
              </a:rPr>
              <a:t> What</a:t>
            </a:r>
            <a:r>
              <a:rPr lang="en-US" sz="1800" dirty="0">
                <a:latin typeface="Calibri" panose="020F0502020204030204" pitchFamily="34" charset="0"/>
                <a:ea typeface="Cambria"/>
                <a:cs typeface="Calibri" panose="020F0502020204030204" pitchFamily="34" charset="0"/>
                <a:sym typeface="Cambria"/>
              </a:rPr>
              <a:t> part of the book / story did you like best?  </a:t>
            </a:r>
            <a:r>
              <a:rPr lang="en-US" sz="1800" b="1" dirty="0">
                <a:latin typeface="Calibri" panose="020F0502020204030204" pitchFamily="34" charset="0"/>
                <a:ea typeface="Cambria"/>
                <a:cs typeface="Calibri" panose="020F0502020204030204" pitchFamily="34" charset="0"/>
                <a:sym typeface="Cambria"/>
              </a:rPr>
              <a:t>What</a:t>
            </a:r>
            <a:r>
              <a:rPr lang="en-US" sz="1800" dirty="0">
                <a:latin typeface="Calibri" panose="020F0502020204030204" pitchFamily="34" charset="0"/>
                <a:ea typeface="Cambria"/>
                <a:cs typeface="Calibri" panose="020F0502020204030204" pitchFamily="34" charset="0"/>
                <a:sym typeface="Cambria"/>
              </a:rPr>
              <a:t> do you think will happen next?   </a:t>
            </a:r>
            <a:r>
              <a:rPr lang="en-US" sz="1800" b="1" dirty="0">
                <a:latin typeface="Calibri" panose="020F0502020204030204" pitchFamily="34" charset="0"/>
                <a:ea typeface="Cambria"/>
                <a:cs typeface="Calibri" panose="020F0502020204030204" pitchFamily="34" charset="0"/>
                <a:sym typeface="Cambria"/>
              </a:rPr>
              <a:t>How</a:t>
            </a:r>
            <a:r>
              <a:rPr lang="en-US" sz="1800" dirty="0">
                <a:latin typeface="Calibri" panose="020F0502020204030204" pitchFamily="34" charset="0"/>
                <a:ea typeface="Cambria"/>
                <a:cs typeface="Calibri" panose="020F0502020204030204" pitchFamily="34" charset="0"/>
                <a:sym typeface="Cambria"/>
              </a:rPr>
              <a:t> does this story compare to another one you have read? </a:t>
            </a:r>
            <a:r>
              <a:rPr lang="en-US" sz="1800" b="1" dirty="0">
                <a:latin typeface="Calibri" panose="020F0502020204030204" pitchFamily="34" charset="0"/>
                <a:ea typeface="Cambria"/>
                <a:cs typeface="Calibri" panose="020F0502020204030204" pitchFamily="34" charset="0"/>
                <a:sym typeface="Cambria"/>
              </a:rPr>
              <a:t>Why</a:t>
            </a:r>
            <a:r>
              <a:rPr lang="en-US" sz="1800" dirty="0">
                <a:latin typeface="Calibri" panose="020F0502020204030204" pitchFamily="34" charset="0"/>
                <a:ea typeface="Cambria"/>
                <a:cs typeface="Calibri" panose="020F0502020204030204" pitchFamily="34" charset="0"/>
                <a:sym typeface="Cambria"/>
              </a:rPr>
              <a:t> do you think the author wrote this book / story?</a:t>
            </a:r>
          </a:p>
          <a:p>
            <a:pPr marL="789690" lvl="1" indent="-173370">
              <a:buClr>
                <a:schemeClr val="dk1"/>
              </a:buClr>
              <a:buSzPts val="1200"/>
              <a:buFont typeface="Courier New" panose="02070309020205020404" pitchFamily="49" charset="0"/>
              <a:buChar char="o"/>
            </a:pPr>
            <a:endParaRPr lang="en-US" sz="1800" dirty="0">
              <a:latin typeface="Calibri" panose="020F0502020204030204" pitchFamily="34" charset="0"/>
              <a:ea typeface="Cambria"/>
              <a:cs typeface="Calibri" panose="020F0502020204030204" pitchFamily="34" charset="0"/>
              <a:sym typeface="Cambria"/>
            </a:endParaRPr>
          </a:p>
          <a:p>
            <a:pPr marL="789690" lvl="1" indent="-173370">
              <a:buClr>
                <a:schemeClr val="dk1"/>
              </a:buClr>
              <a:buSzPts val="1200"/>
              <a:buFont typeface="Courier New" panose="02070309020205020404" pitchFamily="49" charset="0"/>
              <a:buChar char="o"/>
            </a:pPr>
            <a:endParaRPr lang="en-US" sz="1800" dirty="0">
              <a:latin typeface="Calibri" panose="020F0502020204030204" pitchFamily="34" charset="0"/>
              <a:ea typeface="Cambria"/>
              <a:cs typeface="Calibri" panose="020F0502020204030204" pitchFamily="34" charset="0"/>
              <a:sym typeface="Cambria"/>
            </a:endParaRPr>
          </a:p>
          <a:p>
            <a:pPr marL="404639" indent="-404639" defTabSz="924641">
              <a:lnSpc>
                <a:spcPct val="90000"/>
              </a:lnSpc>
              <a:buClr>
                <a:schemeClr val="dk1"/>
              </a:buClr>
              <a:buSzPts val="2400"/>
              <a:buFont typeface="Arial"/>
              <a:buChar char="•"/>
              <a:defRPr/>
            </a:pPr>
            <a:r>
              <a:rPr lang="en-US" sz="1800" b="1" dirty="0">
                <a:solidFill>
                  <a:srgbClr val="FF0000"/>
                </a:solidFill>
              </a:rPr>
              <a:t>[CLICK] </a:t>
            </a:r>
            <a:r>
              <a:rPr lang="en-US" sz="1800" dirty="0"/>
              <a:t>Have your child use a graphic organizer (like on your screen) to outline what he/she just read.</a:t>
            </a:r>
          </a:p>
          <a:p>
            <a:pPr marL="404639" indent="-404639">
              <a:lnSpc>
                <a:spcPct val="90000"/>
              </a:lnSpc>
              <a:buClr>
                <a:schemeClr val="dk1"/>
              </a:buClr>
              <a:buSzPts val="2400"/>
              <a:buFont typeface="Arial"/>
              <a:buChar char="•"/>
            </a:pPr>
            <a:r>
              <a:rPr lang="en-US" sz="1800" dirty="0"/>
              <a:t>Ask your child to </a:t>
            </a:r>
            <a:r>
              <a:rPr lang="en-US" sz="1800" b="1" dirty="0"/>
              <a:t>connect the events in the book with an experience he/she had</a:t>
            </a:r>
            <a:r>
              <a:rPr lang="en-US" sz="1800" dirty="0"/>
              <a:t>. </a:t>
            </a:r>
          </a:p>
          <a:p>
            <a:pPr marL="866959" lvl="1" indent="-404639">
              <a:lnSpc>
                <a:spcPct val="90000"/>
              </a:lnSpc>
              <a:buClr>
                <a:schemeClr val="dk1"/>
              </a:buClr>
              <a:buSzPts val="2400"/>
              <a:buFont typeface="Arial"/>
              <a:buChar char="•"/>
            </a:pPr>
            <a:r>
              <a:rPr lang="en-US" sz="1800" dirty="0">
                <a:latin typeface="Calibri" panose="020F0502020204030204" pitchFamily="34" charset="0"/>
                <a:cs typeface="Calibri" panose="020F0502020204030204" pitchFamily="34" charset="0"/>
              </a:rPr>
              <a:t>For example, if you are reading a book about a school field trip, ask your child to share about a field trip they have been on and how their experience was similar or different</a:t>
            </a:r>
            <a:r>
              <a:rPr lang="en-US" sz="1800" dirty="0"/>
              <a:t> </a:t>
            </a:r>
          </a:p>
          <a:p>
            <a:pPr marL="866959" lvl="1" indent="-404639" defTabSz="924641">
              <a:lnSpc>
                <a:spcPct val="90000"/>
              </a:lnSpc>
              <a:buClr>
                <a:schemeClr val="dk1"/>
              </a:buClr>
              <a:buSzPts val="2400"/>
              <a:buFont typeface="Arial"/>
              <a:buChar char="•"/>
              <a:defRPr/>
            </a:pPr>
            <a:r>
              <a:rPr lang="en-US" sz="1800" dirty="0"/>
              <a:t>Give your child many background experiences -s</a:t>
            </a:r>
            <a:r>
              <a:rPr lang="en-US" sz="1800" dirty="0">
                <a:latin typeface="Calibri" panose="020F0502020204030204" pitchFamily="34" charset="0"/>
                <a:ea typeface="Cambria"/>
                <a:cs typeface="Calibri" panose="020F0502020204030204" pitchFamily="34" charset="0"/>
                <a:sym typeface="Cambria"/>
              </a:rPr>
              <a:t>uch as: visits to zoos and museums; and activities, such as camping, cooking, shopping, hiking, and trips to other places.  </a:t>
            </a:r>
          </a:p>
          <a:p>
            <a:pPr marL="866959" lvl="1" indent="-404639" defTabSz="924641">
              <a:lnSpc>
                <a:spcPct val="90000"/>
              </a:lnSpc>
              <a:buClr>
                <a:schemeClr val="dk1"/>
              </a:buClr>
              <a:buSzPts val="2400"/>
              <a:buFont typeface="Arial"/>
              <a:buChar char="•"/>
              <a:defRPr/>
            </a:pPr>
            <a:r>
              <a:rPr lang="en-US" sz="1800" dirty="0">
                <a:solidFill>
                  <a:srgbClr val="FF0000"/>
                </a:solidFill>
              </a:rPr>
              <a:t>Summer is a great opportunity for new experiences. </a:t>
            </a:r>
            <a:endParaRPr lang="en-US" sz="1800" dirty="0">
              <a:latin typeface="Calibri" panose="020F0502020204030204" pitchFamily="34" charset="0"/>
              <a:cs typeface="Calibri" panose="020F0502020204030204" pitchFamily="34" charset="0"/>
            </a:endParaRPr>
          </a:p>
          <a:p>
            <a:pPr marL="866959" lvl="1" indent="-404639">
              <a:lnSpc>
                <a:spcPct val="90000"/>
              </a:lnSpc>
              <a:buClr>
                <a:schemeClr val="dk1"/>
              </a:buClr>
              <a:buSzPts val="2400"/>
              <a:buFont typeface="Arial"/>
              <a:buChar char="•"/>
            </a:pPr>
            <a:r>
              <a:rPr lang="en-US" sz="1800" dirty="0"/>
              <a:t>The more experiences a child has had, the more he can connect what he is reading to what he knows.</a:t>
            </a:r>
          </a:p>
          <a:p>
            <a:pPr marL="0" indent="0">
              <a:lnSpc>
                <a:spcPct val="90000"/>
              </a:lnSpc>
              <a:buClr>
                <a:schemeClr val="dk1"/>
              </a:buClr>
              <a:buSzPts val="2400"/>
            </a:pPr>
            <a:r>
              <a:rPr lang="en-US" sz="1800" dirty="0"/>
              <a:t>Your </a:t>
            </a:r>
            <a:r>
              <a:rPr lang="en-US" sz="1800" b="1" dirty="0">
                <a:highlight>
                  <a:srgbClr val="FFFF00"/>
                </a:highlight>
              </a:rPr>
              <a:t>MORE RESOURCES handout </a:t>
            </a:r>
            <a:r>
              <a:rPr lang="en-US" sz="1800" dirty="0"/>
              <a:t>has some great resources, including some </a:t>
            </a:r>
            <a:r>
              <a:rPr lang="en-US" sz="1800" b="1" dirty="0"/>
              <a:t>short videos </a:t>
            </a:r>
            <a:r>
              <a:rPr lang="en-US" sz="1800" dirty="0"/>
              <a:t>about each on of the 5 components of literacy that we just reviewed. </a:t>
            </a:r>
          </a:p>
          <a:p>
            <a:pPr marL="0" indent="0">
              <a:lnSpc>
                <a:spcPct val="90000"/>
              </a:lnSpc>
              <a:buClr>
                <a:schemeClr val="dk1"/>
              </a:buClr>
              <a:buSzPts val="2400"/>
            </a:pPr>
            <a:r>
              <a:rPr lang="en-US" sz="1800" dirty="0"/>
              <a:t>The </a:t>
            </a:r>
            <a:r>
              <a:rPr lang="en-US" sz="1800" b="1" dirty="0"/>
              <a:t>MORE RESOURCES handout </a:t>
            </a:r>
            <a:r>
              <a:rPr lang="en-US" sz="1800" dirty="0"/>
              <a:t>also has 4 training modules about literacy on WI FACETS’ webpage - to help you better understand the 5 components of literacy that we just quickly reviewed.  </a:t>
            </a:r>
          </a:p>
        </p:txBody>
      </p:sp>
      <p:sp>
        <p:nvSpPr>
          <p:cNvPr id="641" name="Google Shape;641;p28:notes"/>
          <p:cNvSpPr txBox="1">
            <a:spLocks noGrp="1"/>
          </p:cNvSpPr>
          <p:nvPr>
            <p:ph type="sldNum" idx="12"/>
          </p:nvPr>
        </p:nvSpPr>
        <p:spPr>
          <a:xfrm>
            <a:off x="4061771" y="8980833"/>
            <a:ext cx="3106970" cy="475110"/>
          </a:xfrm>
          <a:prstGeom prst="rect">
            <a:avLst/>
          </a:prstGeom>
          <a:noFill/>
          <a:ln>
            <a:noFill/>
          </a:ln>
        </p:spPr>
        <p:txBody>
          <a:bodyPr spcFirstLastPara="1" wrap="square" lIns="94219" tIns="47097" rIns="94219" bIns="47097" anchor="b" anchorCtr="0">
            <a:noAutofit/>
          </a:bodyPr>
          <a:lstStyle/>
          <a:p>
            <a:pPr>
              <a:buSzPts val="1400"/>
            </a:pPr>
            <a:fld id="{00000000-1234-1234-1234-123412341234}" type="slidenum">
              <a:rPr lang="en-US"/>
              <a:pPr>
                <a:buSzPts val="1400"/>
              </a:p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32:notes"/>
          <p:cNvSpPr>
            <a:spLocks noGrp="1" noRot="1" noChangeAspect="1"/>
          </p:cNvSpPr>
          <p:nvPr>
            <p:ph type="sldImg" idx="2"/>
          </p:nvPr>
        </p:nvSpPr>
        <p:spPr>
          <a:xfrm>
            <a:off x="4359275" y="0"/>
            <a:ext cx="2740025" cy="2054225"/>
          </a:xfrm>
          <a:custGeom>
            <a:avLst/>
            <a:gdLst/>
            <a:ahLst/>
            <a:cxnLst/>
            <a:rect l="l" t="t" r="r" b="b"/>
            <a:pathLst>
              <a:path w="120000" h="120000" extrusionOk="0">
                <a:moveTo>
                  <a:pt x="0" y="0"/>
                </a:moveTo>
                <a:lnTo>
                  <a:pt x="120000" y="0"/>
                </a:lnTo>
                <a:lnTo>
                  <a:pt x="120000" y="120000"/>
                </a:lnTo>
                <a:lnTo>
                  <a:pt x="0" y="120000"/>
                </a:lnTo>
                <a:close/>
              </a:path>
            </a:pathLst>
          </a:custGeom>
          <a:noFill/>
          <a:ln>
            <a:solidFill>
              <a:schemeClr val="accent1"/>
            </a:solidFill>
          </a:ln>
        </p:spPr>
      </p:sp>
      <p:sp>
        <p:nvSpPr>
          <p:cNvPr id="668" name="Google Shape;668;p32:notes"/>
          <p:cNvSpPr txBox="1">
            <a:spLocks noGrp="1"/>
          </p:cNvSpPr>
          <p:nvPr>
            <p:ph type="body" idx="1"/>
          </p:nvPr>
        </p:nvSpPr>
        <p:spPr>
          <a:xfrm>
            <a:off x="163620" y="554334"/>
            <a:ext cx="6775235" cy="8616981"/>
          </a:xfrm>
          <a:prstGeom prst="rect">
            <a:avLst/>
          </a:prstGeom>
          <a:noFill/>
          <a:ln>
            <a:noFill/>
          </a:ln>
        </p:spPr>
        <p:txBody>
          <a:bodyPr spcFirstLastPara="1" wrap="square" lIns="94219" tIns="47097" rIns="94219" bIns="47097" anchor="t" anchorCtr="0">
            <a:noAutofit/>
          </a:bodyPr>
          <a:lstStyle/>
          <a:p>
            <a:pPr marL="0" indent="0"/>
            <a:r>
              <a:rPr lang="en-US" sz="1800" b="1" dirty="0">
                <a:latin typeface="Calibri" panose="020F0502020204030204" pitchFamily="34" charset="0"/>
                <a:ea typeface="Cambria"/>
                <a:cs typeface="Calibri" panose="020F0502020204030204" pitchFamily="34" charset="0"/>
                <a:sym typeface="Cambria"/>
              </a:rPr>
              <a:t>Slide #17:</a:t>
            </a:r>
          </a:p>
          <a:p>
            <a:pPr marL="0" indent="0"/>
            <a:r>
              <a:rPr lang="en-US" sz="1800" b="1" dirty="0">
                <a:latin typeface="Calibri" panose="020F0502020204030204" pitchFamily="34" charset="0"/>
                <a:ea typeface="Cambria"/>
                <a:cs typeface="Calibri" panose="020F0502020204030204" pitchFamily="34" charset="0"/>
                <a:sym typeface="Cambria"/>
              </a:rPr>
              <a:t>Procedural Directions: </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Read slide</a:t>
            </a:r>
          </a:p>
          <a:p>
            <a:pPr marL="173370" indent="-173370">
              <a:buFont typeface="Arial" panose="020B0604020202020204" pitchFamily="34" charset="0"/>
              <a:buChar char="•"/>
            </a:pPr>
            <a:r>
              <a:rPr lang="en-US" sz="1800" b="1" dirty="0">
                <a:solidFill>
                  <a:srgbClr val="FF0000"/>
                </a:solidFill>
                <a:latin typeface="Calibri" panose="020F0502020204030204" pitchFamily="34" charset="0"/>
                <a:ea typeface="Cambria"/>
                <a:cs typeface="Calibri" panose="020F0502020204030204" pitchFamily="34" charset="0"/>
                <a:sym typeface="Cambria"/>
              </a:rPr>
              <a:t>[CLICK] </a:t>
            </a:r>
            <a:r>
              <a:rPr lang="en-US" sz="1800" dirty="0">
                <a:latin typeface="Calibri" panose="020F0502020204030204" pitchFamily="34" charset="0"/>
                <a:ea typeface="Cambria"/>
                <a:cs typeface="Calibri" panose="020F0502020204030204" pitchFamily="34" charset="0"/>
                <a:sym typeface="Cambria"/>
              </a:rPr>
              <a:t>for animation.</a:t>
            </a:r>
          </a:p>
          <a:p>
            <a:pPr marL="0" indent="0"/>
            <a:endParaRPr sz="800" dirty="0">
              <a:latin typeface="Calibri" panose="020F0502020204030204" pitchFamily="34" charset="0"/>
              <a:ea typeface="Cambria"/>
              <a:cs typeface="Calibri" panose="020F0502020204030204" pitchFamily="34" charset="0"/>
              <a:sym typeface="Cambria"/>
            </a:endParaRPr>
          </a:p>
          <a:p>
            <a:pPr marL="0" indent="0"/>
            <a:r>
              <a:rPr lang="en-US" sz="1800" b="1" dirty="0">
                <a:latin typeface="Calibri" panose="020F0502020204030204" pitchFamily="34" charset="0"/>
                <a:ea typeface="Cambria"/>
                <a:cs typeface="Calibri" panose="020F0502020204030204" pitchFamily="34" charset="0"/>
                <a:sym typeface="Cambria"/>
              </a:rPr>
              <a:t>Presenter Notes:</a:t>
            </a:r>
            <a:endParaRPr sz="1800" dirty="0">
              <a:latin typeface="Calibri" panose="020F0502020204030204" pitchFamily="34" charset="0"/>
              <a:ea typeface="Cambria"/>
              <a:cs typeface="Calibri" panose="020F0502020204030204" pitchFamily="34" charset="0"/>
              <a:sym typeface="Cambria"/>
            </a:endParaRPr>
          </a:p>
          <a:p>
            <a:pPr marL="173370" indent="-173370" defTabSz="924641">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Finally, as we end this section, I just want to be sure to say that - Just because a student does not master all components of reading doesn’t mean they are not “literate.” </a:t>
            </a:r>
          </a:p>
          <a:p>
            <a:pPr marL="173370" indent="-173370" defTabSz="924641">
              <a:buFont typeface="Arial" panose="020B0604020202020204" pitchFamily="34" charset="0"/>
              <a:buChar char="•"/>
              <a:defRPr/>
            </a:pPr>
            <a:r>
              <a:rPr lang="en-US" sz="1800" u="sng" dirty="0">
                <a:latin typeface="Calibri" panose="020F0502020204030204" pitchFamily="34" charset="0"/>
                <a:ea typeface="Cambria"/>
                <a:cs typeface="Calibri" panose="020F0502020204030204" pitchFamily="34" charset="0"/>
                <a:sym typeface="Cambria"/>
              </a:rPr>
              <a:t>Some students may have difficulty with different components of literacy</a:t>
            </a:r>
            <a:r>
              <a:rPr lang="en-US" sz="1800" dirty="0">
                <a:latin typeface="Calibri" panose="020F0502020204030204" pitchFamily="34" charset="0"/>
                <a:ea typeface="Cambria"/>
                <a:cs typeface="Calibri" panose="020F0502020204030204" pitchFamily="34" charset="0"/>
                <a:sym typeface="Cambria"/>
              </a:rPr>
              <a:t>. Here are some examples:</a:t>
            </a:r>
          </a:p>
          <a:p>
            <a:pPr marL="853839" lvl="1" indent="-288950">
              <a:lnSpc>
                <a:spcPct val="90000"/>
              </a:lnSpc>
              <a:buClr>
                <a:schemeClr val="dk1"/>
              </a:buClr>
              <a:buSzPts val="2400"/>
              <a:buFont typeface="Arial" panose="020B0604020202020204" pitchFamily="34" charset="0"/>
              <a:buChar char="•"/>
            </a:pPr>
            <a:r>
              <a:rPr lang="en-US" sz="1800" dirty="0">
                <a:latin typeface="Calibri" panose="020F0502020204030204" pitchFamily="34" charset="0"/>
                <a:cs typeface="Calibri" panose="020F0502020204030204" pitchFamily="34" charset="0"/>
              </a:rPr>
              <a:t>A student with a language disability or ADD/ADHD may have difficulty with reading </a:t>
            </a:r>
            <a:r>
              <a:rPr lang="en-US" sz="1800" b="1" dirty="0">
                <a:latin typeface="Calibri" panose="020F0502020204030204" pitchFamily="34" charset="0"/>
                <a:cs typeface="Calibri" panose="020F0502020204030204" pitchFamily="34" charset="0"/>
              </a:rPr>
              <a:t>comprehension</a:t>
            </a:r>
            <a:r>
              <a:rPr lang="en-US" sz="1800" dirty="0">
                <a:latin typeface="Calibri" panose="020F0502020204030204" pitchFamily="34" charset="0"/>
                <a:cs typeface="Calibri" panose="020F0502020204030204" pitchFamily="34" charset="0"/>
              </a:rPr>
              <a:t>. </a:t>
            </a:r>
          </a:p>
          <a:p>
            <a:pPr marL="853839" lvl="1" indent="-288950">
              <a:lnSpc>
                <a:spcPct val="90000"/>
              </a:lnSpc>
              <a:buClr>
                <a:schemeClr val="dk1"/>
              </a:buClr>
              <a:buSzPts val="2400"/>
              <a:buFont typeface="Arial" panose="020B0604020202020204" pitchFamily="34" charset="0"/>
              <a:buChar char="•"/>
            </a:pPr>
            <a:r>
              <a:rPr lang="en-US" sz="1800" dirty="0">
                <a:latin typeface="Calibri" panose="020F0502020204030204" pitchFamily="34" charset="0"/>
                <a:cs typeface="Calibri" panose="020F0502020204030204" pitchFamily="34" charset="0"/>
              </a:rPr>
              <a:t>A student with significant Cerebral Palsy might not be a </a:t>
            </a:r>
            <a:r>
              <a:rPr lang="en-US" sz="1800" b="1" dirty="0">
                <a:latin typeface="Calibri" panose="020F0502020204030204" pitchFamily="34" charset="0"/>
                <a:cs typeface="Calibri" panose="020F0502020204030204" pitchFamily="34" charset="0"/>
              </a:rPr>
              <a:t>fluent</a:t>
            </a:r>
            <a:r>
              <a:rPr lang="en-US" sz="1800" dirty="0">
                <a:latin typeface="Calibri" panose="020F0502020204030204" pitchFamily="34" charset="0"/>
                <a:cs typeface="Calibri" panose="020F0502020204030204" pitchFamily="34" charset="0"/>
              </a:rPr>
              <a:t> oral reader.</a:t>
            </a:r>
          </a:p>
          <a:p>
            <a:pPr marL="853839" lvl="1" indent="-288950">
              <a:lnSpc>
                <a:spcPct val="90000"/>
              </a:lnSpc>
              <a:buClr>
                <a:schemeClr val="dk1"/>
              </a:buClr>
              <a:buSzPts val="2400"/>
              <a:buFont typeface="Arial" panose="020B0604020202020204" pitchFamily="34" charset="0"/>
              <a:buChar char="•"/>
            </a:pPr>
            <a:r>
              <a:rPr lang="en-US" sz="1800" dirty="0">
                <a:latin typeface="Calibri" panose="020F0502020204030204" pitchFamily="34" charset="0"/>
                <a:cs typeface="Calibri" panose="020F0502020204030204" pitchFamily="34" charset="0"/>
              </a:rPr>
              <a:t>A student with Autism, Central Auditory Processing Disorder, or other communication disorder may have difficulty with </a:t>
            </a:r>
            <a:r>
              <a:rPr lang="en-US" sz="1800" b="1" dirty="0">
                <a:latin typeface="Calibri" panose="020F0502020204030204" pitchFamily="34" charset="0"/>
                <a:cs typeface="Calibri" panose="020F0502020204030204" pitchFamily="34" charset="0"/>
              </a:rPr>
              <a:t>phonics. </a:t>
            </a:r>
          </a:p>
          <a:p>
            <a:pPr marL="853839" lvl="1" indent="-288950">
              <a:lnSpc>
                <a:spcPct val="90000"/>
              </a:lnSpc>
              <a:buClr>
                <a:schemeClr val="dk1"/>
              </a:buClr>
              <a:buSzPts val="2400"/>
              <a:buFont typeface="Arial" panose="020B0604020202020204" pitchFamily="34" charset="0"/>
              <a:buChar char="•"/>
            </a:pPr>
            <a:r>
              <a:rPr lang="en-US" sz="1800" dirty="0">
                <a:latin typeface="Calibri" panose="020F0502020204030204" pitchFamily="34" charset="0"/>
                <a:cs typeface="Calibri" panose="020F0502020204030204" pitchFamily="34" charset="0"/>
              </a:rPr>
              <a:t>Students with a reading disability,  such as dyslexia, may need “unique” instruction based on the effects of the disability</a:t>
            </a:r>
            <a:endParaRPr lang="en-US" sz="1800" b="1" dirty="0">
              <a:latin typeface="Calibri" panose="020F0502020204030204" pitchFamily="34" charset="0"/>
              <a:cs typeface="Calibri" panose="020F0502020204030204" pitchFamily="34" charset="0"/>
            </a:endParaRPr>
          </a:p>
          <a:p>
            <a:pPr marL="288950" indent="-288950">
              <a:buFont typeface="Arial" panose="020B0604020202020204" pitchFamily="34" charset="0"/>
              <a:buChar char="•"/>
            </a:pPr>
            <a:r>
              <a:rPr lang="en-US" sz="1800" dirty="0">
                <a:latin typeface="Calibri" panose="020F0502020204030204" pitchFamily="34" charset="0"/>
                <a:ea typeface="Cambria" panose="02040503050406030204" pitchFamily="18" charset="0"/>
                <a:cs typeface="Calibri" panose="020F0502020204030204" pitchFamily="34" charset="0"/>
                <a:sym typeface="Cambria"/>
              </a:rPr>
              <a:t>For some children with disabilities, we might be looking for very different skills related to literacy, other than knowing words and picking up a grade-level book and reading it. </a:t>
            </a:r>
            <a:r>
              <a:rPr lang="en-US" sz="1800" b="1" dirty="0">
                <a:solidFill>
                  <a:srgbClr val="FF0000"/>
                </a:solidFill>
                <a:latin typeface="Calibri" panose="020F0502020204030204" pitchFamily="34" charset="0"/>
                <a:ea typeface="Cambria"/>
                <a:cs typeface="Calibri" panose="020F0502020204030204" pitchFamily="34" charset="0"/>
                <a:sym typeface="Cambria"/>
              </a:rPr>
              <a:t>[CLICK] </a:t>
            </a:r>
            <a:r>
              <a:rPr lang="en-US" sz="1800" dirty="0">
                <a:latin typeface="Calibri" panose="020F0502020204030204" pitchFamily="34" charset="0"/>
                <a:ea typeface="Cambria" panose="02040503050406030204" pitchFamily="18" charset="0"/>
                <a:cs typeface="Calibri" panose="020F0502020204030204" pitchFamily="34" charset="0"/>
                <a:sym typeface="Cambria"/>
              </a:rPr>
              <a:t>For example, literacy for some kids might be - </a:t>
            </a:r>
          </a:p>
          <a:p>
            <a:pPr marL="988511" lvl="1" indent="-288950">
              <a:lnSpc>
                <a:spcPct val="90000"/>
              </a:lnSpc>
              <a:buClr>
                <a:schemeClr val="dk1"/>
              </a:buClr>
              <a:buSzPts val="1568"/>
              <a:buFont typeface="Wingdings" panose="05000000000000000000" pitchFamily="2" charset="2"/>
              <a:buChar char="v"/>
            </a:pPr>
            <a:r>
              <a:rPr lang="en-US" sz="1800" dirty="0">
                <a:latin typeface="Calibri" panose="020F0502020204030204" pitchFamily="34" charset="0"/>
                <a:ea typeface="Cambria" panose="02040503050406030204" pitchFamily="18" charset="0"/>
                <a:cs typeface="Calibri" panose="020F0502020204030204" pitchFamily="34" charset="0"/>
              </a:rPr>
              <a:t>Recognizing pictures or common words; </a:t>
            </a:r>
          </a:p>
          <a:p>
            <a:pPr marL="988511" lvl="1" indent="-288950">
              <a:lnSpc>
                <a:spcPct val="90000"/>
              </a:lnSpc>
              <a:buClr>
                <a:schemeClr val="dk1"/>
              </a:buClr>
              <a:buSzPts val="1568"/>
              <a:buFont typeface="Wingdings" panose="05000000000000000000" pitchFamily="2" charset="2"/>
              <a:buChar char="v"/>
            </a:pPr>
            <a:r>
              <a:rPr lang="en-US" sz="1800" dirty="0">
                <a:latin typeface="Calibri" panose="020F0502020204030204" pitchFamily="34" charset="0"/>
                <a:ea typeface="Cambria" panose="02040503050406030204" pitchFamily="18" charset="0"/>
                <a:cs typeface="Calibri" panose="020F0502020204030204" pitchFamily="34" charset="0"/>
              </a:rPr>
              <a:t>Choosing books to be read to them; (</a:t>
            </a:r>
            <a:r>
              <a:rPr lang="en-US" sz="1800" u="sng" dirty="0">
                <a:latin typeface="Calibri" panose="020F0502020204030204" pitchFamily="34" charset="0"/>
                <a:ea typeface="Cambria" panose="02040503050406030204" pitchFamily="18" charset="0"/>
                <a:cs typeface="Calibri" panose="020F0502020204030204" pitchFamily="34" charset="0"/>
              </a:rPr>
              <a:t>showing a preference shows an awareness and a level of literacy</a:t>
            </a:r>
            <a:r>
              <a:rPr lang="en-US" sz="1800" dirty="0">
                <a:latin typeface="Calibri" panose="020F0502020204030204" pitchFamily="34" charset="0"/>
                <a:ea typeface="Cambria" panose="02040503050406030204" pitchFamily="18" charset="0"/>
                <a:cs typeface="Calibri" panose="020F0502020204030204" pitchFamily="34" charset="0"/>
              </a:rPr>
              <a:t>)</a:t>
            </a:r>
          </a:p>
          <a:p>
            <a:pPr marL="988511" lvl="1" indent="-288950">
              <a:lnSpc>
                <a:spcPct val="90000"/>
              </a:lnSpc>
              <a:buClr>
                <a:schemeClr val="dk1"/>
              </a:buClr>
              <a:buSzPts val="1568"/>
              <a:buFont typeface="Wingdings" panose="05000000000000000000" pitchFamily="2" charset="2"/>
              <a:buChar char="v"/>
            </a:pPr>
            <a:r>
              <a:rPr lang="en-US" sz="1800" dirty="0">
                <a:latin typeface="Calibri" panose="020F0502020204030204" pitchFamily="34" charset="0"/>
                <a:ea typeface="Cambria" panose="02040503050406030204" pitchFamily="18" charset="0"/>
                <a:cs typeface="Calibri" panose="020F0502020204030204" pitchFamily="34" charset="0"/>
              </a:rPr>
              <a:t>Showing awareness of being read to; </a:t>
            </a:r>
          </a:p>
          <a:p>
            <a:pPr marL="988511" lvl="1" indent="-288950">
              <a:lnSpc>
                <a:spcPct val="90000"/>
              </a:lnSpc>
              <a:buClr>
                <a:schemeClr val="dk1"/>
              </a:buClr>
              <a:buSzPts val="1568"/>
              <a:buFont typeface="Wingdings" panose="05000000000000000000" pitchFamily="2" charset="2"/>
              <a:buChar char="v"/>
            </a:pPr>
            <a:r>
              <a:rPr lang="en-US" sz="1800" dirty="0">
                <a:latin typeface="Calibri" panose="020F0502020204030204" pitchFamily="34" charset="0"/>
                <a:ea typeface="Cambria" panose="02040503050406030204" pitchFamily="18" charset="0"/>
                <a:cs typeface="Calibri" panose="020F0502020204030204" pitchFamily="34" charset="0"/>
              </a:rPr>
              <a:t>Paying attention to the reader; </a:t>
            </a:r>
          </a:p>
          <a:p>
            <a:pPr marL="988511" lvl="1" indent="-288950">
              <a:lnSpc>
                <a:spcPct val="90000"/>
              </a:lnSpc>
              <a:buClr>
                <a:schemeClr val="dk1"/>
              </a:buClr>
              <a:buSzPts val="1568"/>
              <a:buFont typeface="Wingdings" panose="05000000000000000000" pitchFamily="2" charset="2"/>
              <a:buChar char="v"/>
            </a:pPr>
            <a:r>
              <a:rPr lang="en-US" sz="1800" dirty="0">
                <a:latin typeface="Calibri" panose="020F0502020204030204" pitchFamily="34" charset="0"/>
                <a:ea typeface="Cambria" panose="02040503050406030204" pitchFamily="18" charset="0"/>
                <a:cs typeface="Calibri" panose="020F0502020204030204" pitchFamily="34" charset="0"/>
              </a:rPr>
              <a:t>Print Awareness  - which might be getting the idea of what print is, learning </a:t>
            </a:r>
            <a:r>
              <a:rPr lang="en-US" sz="1800" dirty="0">
                <a:latin typeface="Calibri" panose="020F0502020204030204" pitchFamily="34" charset="0"/>
                <a:ea typeface="Cambria" panose="02040503050406030204" pitchFamily="18" charset="0"/>
                <a:cs typeface="Calibri" panose="020F0502020204030204" pitchFamily="34" charset="0"/>
                <a:sym typeface="Cambria"/>
              </a:rPr>
              <a:t>how to hold a book and turn the pages, or talking about the pictures they see.</a:t>
            </a:r>
          </a:p>
          <a:p>
            <a:pPr marL="988511" lvl="1" indent="-288950">
              <a:lnSpc>
                <a:spcPct val="90000"/>
              </a:lnSpc>
              <a:buClr>
                <a:schemeClr val="dk1"/>
              </a:buClr>
              <a:buSzPts val="1568"/>
              <a:buFont typeface="Wingdings" panose="05000000000000000000" pitchFamily="2" charset="2"/>
              <a:buChar char="v"/>
            </a:pPr>
            <a:endParaRPr lang="en-US" sz="1800" dirty="0">
              <a:latin typeface="Calibri" panose="020F0502020204030204" pitchFamily="34" charset="0"/>
              <a:ea typeface="Cambria" panose="02040503050406030204" pitchFamily="18" charset="0"/>
              <a:cs typeface="Calibri" panose="020F0502020204030204" pitchFamily="34" charset="0"/>
              <a:sym typeface="Cambria"/>
            </a:endParaRPr>
          </a:p>
          <a:p>
            <a:pPr marL="988511" lvl="1" indent="-288950">
              <a:lnSpc>
                <a:spcPct val="90000"/>
              </a:lnSpc>
              <a:buClr>
                <a:schemeClr val="dk1"/>
              </a:buClr>
              <a:buSzPts val="1568"/>
              <a:buFont typeface="Wingdings" panose="05000000000000000000" pitchFamily="2" charset="2"/>
              <a:buChar char="v"/>
            </a:pPr>
            <a:endParaRPr lang="en-US" sz="1800" dirty="0">
              <a:latin typeface="Calibri" panose="020F0502020204030204" pitchFamily="34" charset="0"/>
              <a:ea typeface="Cambria" panose="02040503050406030204" pitchFamily="18" charset="0"/>
              <a:cs typeface="Calibri" panose="020F0502020204030204" pitchFamily="34" charset="0"/>
              <a:sym typeface="Cambria"/>
            </a:endParaRPr>
          </a:p>
          <a:p>
            <a:pPr marL="391518" indent="-288950">
              <a:lnSpc>
                <a:spcPct val="90000"/>
              </a:lnSpc>
              <a:buClr>
                <a:schemeClr val="dk1"/>
              </a:buClr>
              <a:buSzPts val="2400"/>
              <a:buFont typeface="Arial" panose="020B0604020202020204" pitchFamily="34" charset="0"/>
              <a:buChar char="•"/>
            </a:pPr>
            <a:r>
              <a:rPr lang="en-US" sz="1800" dirty="0">
                <a:latin typeface="Calibri" panose="020F0502020204030204" pitchFamily="34" charset="0"/>
                <a:cs typeface="Calibri" panose="020F0502020204030204" pitchFamily="34" charset="0"/>
              </a:rPr>
              <a:t>Parents can check their child’s IEP to make sure that, if their child’s current evaluation information shows that he/she has some reading challenges</a:t>
            </a:r>
            <a:r>
              <a:rPr lang="en-US" sz="1800" b="1" dirty="0">
                <a:latin typeface="Calibri" panose="020F0502020204030204" pitchFamily="34" charset="0"/>
                <a:cs typeface="Calibri" panose="020F0502020204030204" pitchFamily="34" charset="0"/>
              </a:rPr>
              <a:t>, there should be some Annual Goals related to literacy in the IEP.  </a:t>
            </a:r>
          </a:p>
          <a:p>
            <a:pPr marL="391518" indent="-288950">
              <a:lnSpc>
                <a:spcPct val="90000"/>
              </a:lnSpc>
              <a:buClr>
                <a:schemeClr val="dk1"/>
              </a:buClr>
              <a:buSzPts val="2400"/>
              <a:buFont typeface="Arial" panose="020B0604020202020204" pitchFamily="34" charset="0"/>
              <a:buChar char="•"/>
            </a:pPr>
            <a:r>
              <a:rPr lang="en-US" sz="1800" dirty="0">
                <a:latin typeface="Calibri" panose="020F0502020204030204" pitchFamily="34" charset="0"/>
                <a:cs typeface="Calibri" panose="020F0502020204030204" pitchFamily="34" charset="0"/>
              </a:rPr>
              <a:t>During the summer, parents can especially focus on helping their child work on some of those IEP literacy areas.  The child’s teacher may be really helpful with some suggestions for how parents can help in those areas during the summer, or even provide some fun activities to engage your child at his/her individual literacy level.</a:t>
            </a:r>
          </a:p>
          <a:p>
            <a:pPr marL="391518" indent="-288950">
              <a:lnSpc>
                <a:spcPct val="90000"/>
              </a:lnSpc>
              <a:buClr>
                <a:schemeClr val="dk1"/>
              </a:buClr>
              <a:buSzPts val="240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102568" indent="0">
              <a:lnSpc>
                <a:spcPct val="90000"/>
              </a:lnSpc>
              <a:buClr>
                <a:schemeClr val="dk1"/>
              </a:buClr>
              <a:buSzPts val="2400"/>
            </a:pPr>
            <a:endParaRPr lang="en-US" sz="1600" dirty="0">
              <a:latin typeface="Calibri" panose="020F0502020204030204" pitchFamily="34" charset="0"/>
              <a:cs typeface="Calibri" panose="020F0502020204030204" pitchFamily="34" charset="0"/>
            </a:endParaRPr>
          </a:p>
          <a:p>
            <a:pPr marL="0" indent="0"/>
            <a:endParaRPr sz="800" dirty="0">
              <a:latin typeface="Calibri" panose="020F0502020204030204" pitchFamily="34" charset="0"/>
              <a:ea typeface="Cambria"/>
              <a:cs typeface="Calibri" panose="020F0502020204030204" pitchFamily="34" charset="0"/>
              <a:sym typeface="Cambria"/>
            </a:endParaRPr>
          </a:p>
          <a:p>
            <a:pPr marL="0" indent="0"/>
            <a:endParaRPr dirty="0">
              <a:latin typeface="Cambria"/>
              <a:ea typeface="Cambria"/>
              <a:cs typeface="Cambria"/>
              <a:sym typeface="Cambria"/>
            </a:endParaRPr>
          </a:p>
          <a:p>
            <a:pPr marL="0" indent="0"/>
            <a:endParaRPr dirty="0">
              <a:latin typeface="Cambria"/>
              <a:ea typeface="Cambria"/>
              <a:cs typeface="Cambria"/>
              <a:sym typeface="Cambria"/>
            </a:endParaRPr>
          </a:p>
          <a:p>
            <a:pPr marL="0" indent="0"/>
            <a:endParaRPr dirty="0">
              <a:latin typeface="Cambria"/>
              <a:ea typeface="Cambria"/>
              <a:cs typeface="Cambria"/>
              <a:sym typeface="Cambri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0" y="203200"/>
            <a:ext cx="3463925" cy="2598738"/>
          </a:xfrm>
        </p:spPr>
      </p:sp>
      <p:sp>
        <p:nvSpPr>
          <p:cNvPr id="3" name="Notes Placeholder 2"/>
          <p:cNvSpPr>
            <a:spLocks noGrp="1"/>
          </p:cNvSpPr>
          <p:nvPr>
            <p:ph type="body" idx="1"/>
          </p:nvPr>
        </p:nvSpPr>
        <p:spPr>
          <a:xfrm>
            <a:off x="380507" y="1810443"/>
            <a:ext cx="6496908" cy="4951137"/>
          </a:xfrm>
        </p:spPr>
        <p:txBody>
          <a:bodyPr/>
          <a:lstStyle/>
          <a:p>
            <a:pPr marL="0" indent="0"/>
            <a:r>
              <a:rPr lang="en-US" sz="1800" b="1" dirty="0">
                <a:latin typeface="Calibri" panose="020F0502020204030204" pitchFamily="34" charset="0"/>
                <a:ea typeface="Cambria"/>
                <a:cs typeface="Calibri" panose="020F0502020204030204" pitchFamily="34" charset="0"/>
                <a:sym typeface="Cambria"/>
              </a:rPr>
              <a:t>Slide #18:</a:t>
            </a:r>
          </a:p>
          <a:p>
            <a:pPr marL="0" indent="0"/>
            <a:endParaRPr lang="en-US" sz="1800" dirty="0">
              <a:latin typeface="Calibri" panose="020F0502020204030204" pitchFamily="34" charset="0"/>
              <a:ea typeface="Cambria"/>
              <a:cs typeface="Calibri" panose="020F0502020204030204" pitchFamily="34" charset="0"/>
              <a:sym typeface="Cambria"/>
            </a:endParaRPr>
          </a:p>
          <a:p>
            <a:pPr marL="0" indent="0"/>
            <a:r>
              <a:rPr lang="en-US" sz="1800" b="1" dirty="0">
                <a:latin typeface="Calibri" panose="020F0502020204030204" pitchFamily="34" charset="0"/>
                <a:ea typeface="Cambria"/>
                <a:cs typeface="Calibri" panose="020F0502020204030204" pitchFamily="34" charset="0"/>
                <a:sym typeface="Cambria"/>
              </a:rPr>
              <a:t>Procedural Directions: </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Read slide</a:t>
            </a:r>
          </a:p>
          <a:p>
            <a:pPr marL="0" indent="0"/>
            <a:endParaRPr lang="en-US" sz="800" dirty="0">
              <a:latin typeface="Calibri" panose="020F0502020204030204" pitchFamily="34" charset="0"/>
              <a:ea typeface="Cambria"/>
              <a:cs typeface="Calibri" panose="020F0502020204030204" pitchFamily="34" charset="0"/>
              <a:sym typeface="Cambria"/>
            </a:endParaRPr>
          </a:p>
          <a:p>
            <a:pPr marL="0" indent="0"/>
            <a:r>
              <a:rPr lang="en-US" sz="1800" b="1" dirty="0">
                <a:latin typeface="Calibri" panose="020F0502020204030204" pitchFamily="34" charset="0"/>
                <a:ea typeface="Cambria"/>
                <a:cs typeface="Calibri" panose="020F0502020204030204" pitchFamily="34" charset="0"/>
                <a:sym typeface="Cambria"/>
              </a:rPr>
              <a:t>Presenter Notes:</a:t>
            </a:r>
            <a:endParaRPr lang="en-US" sz="1800" dirty="0">
              <a:latin typeface="Calibri" panose="020F0502020204030204" pitchFamily="34" charset="0"/>
              <a:ea typeface="Cambria"/>
              <a:cs typeface="Calibri" panose="020F0502020204030204" pitchFamily="34" charset="0"/>
              <a:sym typeface="Cambria"/>
            </a:endParaRPr>
          </a:p>
          <a:p>
            <a:pPr marL="57790" indent="-288950">
              <a:buFont typeface="Arial" panose="020B0604020202020204" pitchFamily="34" charset="0"/>
              <a:buChar char="•"/>
            </a:pPr>
            <a:r>
              <a:rPr lang="en-US" sz="1800" dirty="0">
                <a:latin typeface="Calibri" panose="020F0502020204030204" pitchFamily="34" charset="0"/>
                <a:cs typeface="Calibri" panose="020F0502020204030204" pitchFamily="34" charset="0"/>
              </a:rPr>
              <a:t>I also don’t want to miss the opportunity to tell you all about a fabulous Wisconsin resource:</a:t>
            </a:r>
          </a:p>
          <a:p>
            <a:pPr marL="57790" indent="-288950" defTabSz="924641">
              <a:buFont typeface="Arial" panose="020B0604020202020204" pitchFamily="34" charset="0"/>
              <a:buChar char="•"/>
              <a:defRPr/>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US" sz="1800" b="1" i="1" dirty="0">
                <a:solidFill>
                  <a:srgbClr val="000000"/>
                </a:solidFill>
                <a:latin typeface="Calibri" panose="020F0502020204030204" pitchFamily="34" charset="0"/>
                <a:ea typeface="Calibri" panose="020F0502020204030204" pitchFamily="34" charset="0"/>
                <a:cs typeface="Calibri" panose="020F0502020204030204" pitchFamily="34" charset="0"/>
              </a:rPr>
              <a:t>WCASS Guide: How to Provide Students with IEPs Access to Their Grade Level Curriculum through Text To Speech</a:t>
            </a: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 was published in Sept. 2021 to help schools and parents understand why and how to support students with disabilities with access to their grade level curriculum.</a:t>
            </a:r>
            <a:r>
              <a:rPr lang="en-US" sz="1800" dirty="0"/>
              <a:t> </a:t>
            </a:r>
            <a:endParaRPr lang="en-US" sz="1800" u="sng" dirty="0"/>
          </a:p>
          <a:p>
            <a:pPr marL="57790" indent="-288950">
              <a:buFont typeface="Arial" panose="020B0604020202020204" pitchFamily="34" charset="0"/>
              <a:buChar char="•"/>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It is full of great ideas for children who struggle with reading! </a:t>
            </a:r>
          </a:p>
          <a:p>
            <a:pPr marL="0" indent="0"/>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dirty="0"/>
              <a:t>Reference: </a:t>
            </a:r>
            <a:r>
              <a:rPr lang="en-US" u="sng" dirty="0"/>
              <a:t>https://www.wcass.org/wcass-guide</a:t>
            </a:r>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9235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7675" y="76200"/>
            <a:ext cx="2608263" cy="1955800"/>
          </a:xfrm>
        </p:spPr>
      </p:sp>
      <p:sp>
        <p:nvSpPr>
          <p:cNvPr id="3" name="Notes Placeholder 2"/>
          <p:cNvSpPr>
            <a:spLocks noGrp="1"/>
          </p:cNvSpPr>
          <p:nvPr>
            <p:ph type="body" idx="1"/>
          </p:nvPr>
        </p:nvSpPr>
        <p:spPr>
          <a:xfrm>
            <a:off x="400569" y="592099"/>
            <a:ext cx="6700674" cy="8324781"/>
          </a:xfrm>
        </p:spPr>
        <p:txBody>
          <a:bodyPr/>
          <a:lstStyle/>
          <a:p>
            <a:pPr marL="0" indent="0"/>
            <a:r>
              <a:rPr lang="en-US" sz="1600" b="1" dirty="0">
                <a:solidFill>
                  <a:schemeClr val="tx1"/>
                </a:solidFill>
                <a:ea typeface="Cambria"/>
                <a:cs typeface="Cambria"/>
                <a:sym typeface="Cambria"/>
              </a:rPr>
              <a:t>Slide #2: </a:t>
            </a:r>
            <a:r>
              <a:rPr lang="en-US" sz="1600" dirty="0">
                <a:solidFill>
                  <a:schemeClr val="tx1"/>
                </a:solidFill>
                <a:ea typeface="Cambria"/>
                <a:cs typeface="Cambria"/>
                <a:sym typeface="Cambria"/>
              </a:rPr>
              <a:t> </a:t>
            </a:r>
          </a:p>
          <a:p>
            <a:pPr marL="0" indent="0"/>
            <a:endParaRPr lang="en-US" sz="800" dirty="0">
              <a:solidFill>
                <a:schemeClr val="tx1"/>
              </a:solidFill>
            </a:endParaRPr>
          </a:p>
          <a:p>
            <a:pPr marL="0" indent="0"/>
            <a:r>
              <a:rPr lang="en-US" sz="1600" b="1" dirty="0">
                <a:solidFill>
                  <a:schemeClr val="tx1"/>
                </a:solidFill>
                <a:ea typeface="Cambria"/>
                <a:cs typeface="Cambria"/>
                <a:sym typeface="Cambria"/>
              </a:rPr>
              <a:t>Procedural Directions:</a:t>
            </a:r>
            <a:endParaRPr lang="en-US" sz="1600" dirty="0">
              <a:solidFill>
                <a:schemeClr val="tx1"/>
              </a:solidFill>
              <a:ea typeface="Cambria"/>
              <a:cs typeface="Cambria"/>
              <a:sym typeface="Cambria"/>
            </a:endParaRPr>
          </a:p>
          <a:p>
            <a:pPr marL="176190" indent="-176190">
              <a:buFont typeface="Arial" panose="020B0604020202020204" pitchFamily="34" charset="0"/>
              <a:buChar char="•"/>
            </a:pPr>
            <a:r>
              <a:rPr lang="en-US" sz="1600" dirty="0">
                <a:solidFill>
                  <a:schemeClr val="tx1"/>
                </a:solidFill>
                <a:ea typeface="Cambria"/>
                <a:sym typeface="Cambria"/>
              </a:rPr>
              <a:t>Need </a:t>
            </a:r>
            <a:r>
              <a:rPr lang="en-US" sz="1600" b="1" dirty="0">
                <a:solidFill>
                  <a:schemeClr val="tx1"/>
                </a:solidFill>
                <a:ea typeface="Cambria"/>
                <a:sym typeface="Cambria"/>
              </a:rPr>
              <a:t>HO1 (3 per page PowerPoint slides) </a:t>
            </a:r>
          </a:p>
          <a:p>
            <a:pPr marL="176190" indent="-176190">
              <a:buFont typeface="Arial" panose="020B0604020202020204" pitchFamily="34" charset="0"/>
              <a:buChar char="•"/>
            </a:pPr>
            <a:r>
              <a:rPr lang="en-US" sz="1600" dirty="0">
                <a:solidFill>
                  <a:schemeClr val="tx1"/>
                </a:solidFill>
                <a:ea typeface="Cambria"/>
                <a:sym typeface="Cambria"/>
              </a:rPr>
              <a:t>Show slide.</a:t>
            </a:r>
          </a:p>
          <a:p>
            <a:pPr marL="0" indent="0"/>
            <a:endParaRPr lang="en-US" sz="800" b="1" dirty="0">
              <a:solidFill>
                <a:schemeClr val="tx1"/>
              </a:solidFill>
              <a:ea typeface="Cambria"/>
              <a:cs typeface="Cambria"/>
              <a:sym typeface="Cambria"/>
            </a:endParaRPr>
          </a:p>
          <a:p>
            <a:pPr marL="0" indent="0"/>
            <a:r>
              <a:rPr lang="en-US" sz="1800" b="1" dirty="0">
                <a:solidFill>
                  <a:schemeClr val="tx1"/>
                </a:solidFill>
                <a:ea typeface="Cambria"/>
                <a:cs typeface="Cambria"/>
                <a:sym typeface="Cambria"/>
              </a:rPr>
              <a:t>Presenter Notes:</a:t>
            </a:r>
            <a:endParaRPr lang="en-US" sz="1800" dirty="0">
              <a:solidFill>
                <a:schemeClr val="tx1"/>
              </a:solidFill>
              <a:ea typeface="Cambria"/>
              <a:cs typeface="Cambria"/>
              <a:sym typeface="Cambria"/>
            </a:endParaRPr>
          </a:p>
          <a:p>
            <a:pPr marL="176190" indent="-176190" defTabSz="924641">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Today’s webinar focuses on how important it is to keep children engaged in reading and literacy activities over the summer.</a:t>
            </a:r>
          </a:p>
          <a:p>
            <a:pPr marL="176190" indent="-176190" defTabSz="924641">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We are going to cover:</a:t>
            </a:r>
          </a:p>
          <a:p>
            <a:pPr marL="638511" lvl="1" indent="-176190" defTabSz="924641">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Some facts about the importance of summer reading</a:t>
            </a:r>
          </a:p>
          <a:p>
            <a:pPr marL="638511" lvl="1" indent="-176190" defTabSz="924641">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The definition of </a:t>
            </a:r>
            <a:r>
              <a:rPr lang="en-US" sz="1800" b="1" dirty="0">
                <a:latin typeface="Calibri" panose="020F0502020204030204" pitchFamily="34" charset="0"/>
                <a:ea typeface="Cambria"/>
                <a:cs typeface="Calibri" panose="020F0502020204030204" pitchFamily="34" charset="0"/>
                <a:sym typeface="Cambria"/>
              </a:rPr>
              <a:t>literacy</a:t>
            </a:r>
            <a:r>
              <a:rPr lang="en-US" sz="1800" dirty="0">
                <a:latin typeface="Calibri" panose="020F0502020204030204" pitchFamily="34" charset="0"/>
                <a:ea typeface="Cambria"/>
                <a:cs typeface="Calibri" panose="020F0502020204030204" pitchFamily="34" charset="0"/>
                <a:sym typeface="Cambria"/>
              </a:rPr>
              <a:t> &amp; </a:t>
            </a:r>
          </a:p>
          <a:p>
            <a:pPr marL="638511" lvl="1" indent="-176190" defTabSz="924641">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The </a:t>
            </a:r>
            <a:r>
              <a:rPr lang="en-US" sz="1800" b="1" dirty="0">
                <a:latin typeface="Calibri" panose="020F0502020204030204" pitchFamily="34" charset="0"/>
                <a:ea typeface="Cambria"/>
                <a:cs typeface="Calibri" panose="020F0502020204030204" pitchFamily="34" charset="0"/>
                <a:sym typeface="Cambria"/>
              </a:rPr>
              <a:t>5 components of literacy</a:t>
            </a:r>
            <a:r>
              <a:rPr lang="en-US" sz="1800" dirty="0">
                <a:latin typeface="Calibri" panose="020F0502020204030204" pitchFamily="34" charset="0"/>
                <a:ea typeface="Cambria"/>
                <a:cs typeface="Calibri" panose="020F0502020204030204" pitchFamily="34" charset="0"/>
                <a:sym typeface="Cambria"/>
              </a:rPr>
              <a:t> &amp; ideas for supporting these 5 areas of literacy in the summer</a:t>
            </a:r>
          </a:p>
          <a:p>
            <a:pPr marL="638511" lvl="1" indent="-176190" defTabSz="924641">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How to pick the right book</a:t>
            </a:r>
          </a:p>
          <a:p>
            <a:pPr marL="638511" lvl="1" indent="-176190" defTabSz="924641">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More ideas for parents to support literacy in the summer</a:t>
            </a:r>
          </a:p>
          <a:p>
            <a:pPr marL="176190" indent="-176190">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We will end with some Resources to check out for even more ideas.</a:t>
            </a:r>
            <a:endParaRPr lang="en-US" sz="1800" dirty="0">
              <a:solidFill>
                <a:schemeClr val="tx1"/>
              </a:solidFill>
              <a:latin typeface="Calibri" panose="020F0502020204030204" pitchFamily="34" charset="0"/>
              <a:ea typeface="Cambria"/>
              <a:cs typeface="Calibri" panose="020F0502020204030204" pitchFamily="34" charset="0"/>
              <a:sym typeface="Cambria"/>
            </a:endParaRPr>
          </a:p>
          <a:p>
            <a:pPr marL="176190" indent="-176190">
              <a:buFont typeface="Arial" panose="020B0604020202020204" pitchFamily="34" charset="0"/>
              <a:buChar char="•"/>
              <a:defRPr/>
            </a:pPr>
            <a:r>
              <a:rPr lang="en-US" sz="1800" dirty="0">
                <a:solidFill>
                  <a:schemeClr val="tx1"/>
                </a:solidFill>
                <a:ea typeface="Cambria"/>
                <a:cs typeface="Cambria"/>
                <a:sym typeface="Cambria"/>
              </a:rPr>
              <a:t>One of your HOs is of all the slides you’ll see on your screen today. (</a:t>
            </a:r>
            <a:r>
              <a:rPr lang="en-US" sz="1800" b="1" dirty="0">
                <a:solidFill>
                  <a:schemeClr val="tx1"/>
                </a:solidFill>
                <a:ea typeface="Cambria"/>
                <a:cs typeface="Cambria"/>
                <a:sym typeface="Cambria"/>
              </a:rPr>
              <a:t>HO1_3 per page </a:t>
            </a:r>
            <a:r>
              <a:rPr lang="en-US" sz="1800" b="1" dirty="0" err="1">
                <a:solidFill>
                  <a:schemeClr val="tx1"/>
                </a:solidFill>
                <a:ea typeface="Cambria"/>
                <a:cs typeface="Cambria"/>
                <a:sym typeface="Cambria"/>
              </a:rPr>
              <a:t>PPt</a:t>
            </a:r>
            <a:r>
              <a:rPr lang="en-US" sz="1800" b="1" dirty="0">
                <a:solidFill>
                  <a:schemeClr val="tx1"/>
                </a:solidFill>
                <a:ea typeface="Cambria"/>
                <a:cs typeface="Cambria"/>
                <a:sym typeface="Cambria"/>
              </a:rPr>
              <a:t> slides )</a:t>
            </a:r>
            <a:r>
              <a:rPr lang="en-US" sz="1800" dirty="0">
                <a:solidFill>
                  <a:schemeClr val="tx1"/>
                </a:solidFill>
                <a:ea typeface="Cambria"/>
                <a:cs typeface="Cambria"/>
                <a:sym typeface="Cambria"/>
              </a:rPr>
              <a:t>.</a:t>
            </a:r>
            <a:endParaRPr lang="en-US" sz="1600" dirty="0">
              <a:solidFill>
                <a:srgbClr val="FF0000"/>
              </a:solidFill>
            </a:endParaRPr>
          </a:p>
        </p:txBody>
      </p:sp>
      <p:sp>
        <p:nvSpPr>
          <p:cNvPr id="4" name="Slide Number Placeholder 3"/>
          <p:cNvSpPr>
            <a:spLocks noGrp="1"/>
          </p:cNvSpPr>
          <p:nvPr>
            <p:ph type="sldNum" sz="quarter" idx="10"/>
          </p:nvPr>
        </p:nvSpPr>
        <p:spPr/>
        <p:txBody>
          <a:bodyPr/>
          <a:lstStyle/>
          <a:p>
            <a:fld id="{D9FFAB82-D833-4DF8-90BF-1BD9DF0052B3}" type="slidenum">
              <a:rPr lang="en-US" smtClean="0"/>
              <a:pPr/>
              <a:t>2</a:t>
            </a:fld>
            <a:endParaRPr lang="en-US"/>
          </a:p>
        </p:txBody>
      </p:sp>
    </p:spTree>
    <p:extLst>
      <p:ext uri="{BB962C8B-B14F-4D97-AF65-F5344CB8AC3E}">
        <p14:creationId xmlns:p14="http://schemas.microsoft.com/office/powerpoint/2010/main" val="3048822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4813" y="250825"/>
            <a:ext cx="4222750" cy="3167063"/>
          </a:xfrm>
        </p:spPr>
      </p:sp>
      <p:sp>
        <p:nvSpPr>
          <p:cNvPr id="3" name="Notes Placeholder 2"/>
          <p:cNvSpPr>
            <a:spLocks noGrp="1"/>
          </p:cNvSpPr>
          <p:nvPr>
            <p:ph type="body" idx="1"/>
          </p:nvPr>
        </p:nvSpPr>
        <p:spPr>
          <a:xfrm>
            <a:off x="710248" y="3829526"/>
            <a:ext cx="5681980" cy="3696711"/>
          </a:xfrm>
        </p:spPr>
        <p:txBody>
          <a:bodyPr/>
          <a:lstStyle/>
          <a:p>
            <a:pPr marL="0" indent="0"/>
            <a:r>
              <a:rPr lang="en-US" sz="1800" b="1" dirty="0">
                <a:solidFill>
                  <a:schemeClr val="tx1"/>
                </a:solidFill>
                <a:ea typeface="Cambria"/>
                <a:cs typeface="Cambria"/>
                <a:sym typeface="Cambria"/>
              </a:rPr>
              <a:t>Slide #19: </a:t>
            </a:r>
            <a:r>
              <a:rPr lang="en-US" sz="1800" dirty="0">
                <a:solidFill>
                  <a:schemeClr val="tx1"/>
                </a:solidFill>
                <a:ea typeface="Cambria"/>
                <a:cs typeface="Cambria"/>
                <a:sym typeface="Cambria"/>
              </a:rPr>
              <a:t> </a:t>
            </a:r>
          </a:p>
          <a:p>
            <a:pPr marL="0" indent="0"/>
            <a:endParaRPr lang="en-US" sz="1800" dirty="0">
              <a:solidFill>
                <a:schemeClr val="tx1"/>
              </a:solidFill>
            </a:endParaRPr>
          </a:p>
          <a:p>
            <a:pPr marL="0" indent="0"/>
            <a:r>
              <a:rPr lang="en-US" sz="1800" b="1" dirty="0">
                <a:solidFill>
                  <a:schemeClr val="tx1"/>
                </a:solidFill>
                <a:ea typeface="Cambria"/>
                <a:cs typeface="Cambria"/>
                <a:sym typeface="Cambria"/>
              </a:rPr>
              <a:t>Procedural Directions:</a:t>
            </a:r>
            <a:endParaRPr lang="en-US" sz="1800" dirty="0">
              <a:solidFill>
                <a:schemeClr val="tx1"/>
              </a:solidFill>
              <a:ea typeface="Cambria"/>
              <a:cs typeface="Cambria"/>
              <a:sym typeface="Cambria"/>
            </a:endParaRPr>
          </a:p>
          <a:p>
            <a:pPr marL="176190" indent="-176190">
              <a:buFont typeface="Arial" panose="020B0604020202020204" pitchFamily="34" charset="0"/>
              <a:buChar char="•"/>
            </a:pPr>
            <a:r>
              <a:rPr lang="en-US" sz="1800" dirty="0">
                <a:solidFill>
                  <a:schemeClr val="tx1"/>
                </a:solidFill>
                <a:ea typeface="Cambria"/>
                <a:sym typeface="Cambria"/>
              </a:rPr>
              <a:t>Show slide.</a:t>
            </a:r>
          </a:p>
          <a:p>
            <a:pPr marL="0" indent="0"/>
            <a:endParaRPr lang="en-US" sz="1800" b="1" dirty="0">
              <a:solidFill>
                <a:schemeClr val="tx1"/>
              </a:solidFill>
              <a:ea typeface="Cambria"/>
              <a:cs typeface="Cambria"/>
              <a:sym typeface="Cambria"/>
            </a:endParaRPr>
          </a:p>
          <a:p>
            <a:pPr marL="0" indent="0"/>
            <a:r>
              <a:rPr lang="en-US" sz="1800" b="1" dirty="0">
                <a:solidFill>
                  <a:schemeClr val="tx1"/>
                </a:solidFill>
                <a:ea typeface="Cambria"/>
                <a:cs typeface="Cambria"/>
                <a:sym typeface="Cambria"/>
              </a:rPr>
              <a:t>Presenter Notes:</a:t>
            </a:r>
            <a:endParaRPr lang="en-US" sz="1800" dirty="0">
              <a:solidFill>
                <a:schemeClr val="tx1"/>
              </a:solidFill>
              <a:ea typeface="Cambria"/>
              <a:cs typeface="Cambria"/>
              <a:sym typeface="Cambria"/>
            </a:endParaRPr>
          </a:p>
          <a:p>
            <a:pPr marL="176190" indent="-176190" defTabSz="924641">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In this next section, we are going to look at some different ways parents can help their child find the </a:t>
            </a:r>
            <a:r>
              <a:rPr lang="en-US" sz="1800" b="1" dirty="0">
                <a:latin typeface="Calibri" panose="020F0502020204030204" pitchFamily="34" charset="0"/>
                <a:ea typeface="Cambria"/>
                <a:cs typeface="Calibri" panose="020F0502020204030204" pitchFamily="34" charset="0"/>
                <a:sym typeface="Cambria"/>
              </a:rPr>
              <a:t>“right” </a:t>
            </a:r>
            <a:r>
              <a:rPr lang="en-US" sz="1800" dirty="0">
                <a:latin typeface="Calibri" panose="020F0502020204030204" pitchFamily="34" charset="0"/>
                <a:ea typeface="Cambria"/>
                <a:cs typeface="Calibri" panose="020F0502020204030204" pitchFamily="34" charset="0"/>
                <a:sym typeface="Cambria"/>
              </a:rPr>
              <a:t>books – books that are </a:t>
            </a:r>
            <a:r>
              <a:rPr lang="en-US" sz="1800" b="1" dirty="0">
                <a:latin typeface="Calibri" panose="020F0502020204030204" pitchFamily="34" charset="0"/>
                <a:ea typeface="Cambria"/>
                <a:cs typeface="Calibri" panose="020F0502020204030204" pitchFamily="34" charset="0"/>
                <a:sym typeface="Cambria"/>
              </a:rPr>
              <a:t>appropriate for their child’s reading interest and ability</a:t>
            </a:r>
            <a:r>
              <a:rPr lang="en-US" sz="1800" dirty="0">
                <a:latin typeface="Calibri" panose="020F0502020204030204" pitchFamily="34" charset="0"/>
                <a:ea typeface="Cambria"/>
                <a:cs typeface="Calibri" panose="020F0502020204030204" pitchFamily="34" charset="0"/>
                <a:sym typeface="Cambria"/>
              </a:rPr>
              <a:t>.</a:t>
            </a:r>
          </a:p>
          <a:p>
            <a:pPr marL="176190" indent="-176190" defTabSz="924641">
              <a:buFont typeface="Arial" panose="020B0604020202020204" pitchFamily="34" charset="0"/>
              <a:buChar char="•"/>
              <a:defRPr/>
            </a:pPr>
            <a:endParaRPr lang="en-US" dirty="0">
              <a:latin typeface="Calibri" panose="020F0502020204030204" pitchFamily="34" charset="0"/>
              <a:cs typeface="Calibri" panose="020F0502020204030204" pitchFamily="34" charset="0"/>
            </a:endParaRPr>
          </a:p>
          <a:p>
            <a:pPr marL="176190" indent="-176190" defTabSz="924641">
              <a:buFont typeface="Arial" panose="020B0604020202020204" pitchFamily="34" charset="0"/>
              <a:buChar char="•"/>
              <a:defRPr/>
            </a:pPr>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9469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5:notes"/>
          <p:cNvSpPr>
            <a:spLocks noGrp="1" noRot="1" noChangeAspect="1"/>
          </p:cNvSpPr>
          <p:nvPr>
            <p:ph type="sldImg" idx="2"/>
          </p:nvPr>
        </p:nvSpPr>
        <p:spPr>
          <a:xfrm>
            <a:off x="4065588" y="0"/>
            <a:ext cx="2898775" cy="2174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25:notes"/>
          <p:cNvSpPr txBox="1">
            <a:spLocks noGrp="1"/>
          </p:cNvSpPr>
          <p:nvPr>
            <p:ph type="body" idx="1"/>
          </p:nvPr>
        </p:nvSpPr>
        <p:spPr>
          <a:xfrm>
            <a:off x="266985" y="136766"/>
            <a:ext cx="6835490" cy="9007234"/>
          </a:xfrm>
          <a:prstGeom prst="rect">
            <a:avLst/>
          </a:prstGeom>
          <a:noFill/>
          <a:ln>
            <a:noFill/>
          </a:ln>
        </p:spPr>
        <p:txBody>
          <a:bodyPr spcFirstLastPara="1" wrap="square" lIns="92449" tIns="46212" rIns="92449" bIns="46212" anchor="t" anchorCtr="0">
            <a:noAutofit/>
          </a:bodyPr>
          <a:lstStyle/>
          <a:p>
            <a:pPr marL="0" indent="0"/>
            <a:r>
              <a:rPr lang="en-US" sz="1600" b="1" dirty="0">
                <a:latin typeface="Calibri" panose="020F0502020204030204" pitchFamily="34" charset="0"/>
                <a:ea typeface="Cambria"/>
                <a:cs typeface="Calibri" panose="020F0502020204030204" pitchFamily="34" charset="0"/>
                <a:sym typeface="Cambria"/>
              </a:rPr>
              <a:t>Slide # 20:</a:t>
            </a:r>
          </a:p>
          <a:p>
            <a:pPr marL="0" indent="0"/>
            <a:endParaRPr sz="800" b="1" dirty="0">
              <a:latin typeface="Calibri" panose="020F0502020204030204" pitchFamily="34" charset="0"/>
              <a:ea typeface="Cambria"/>
              <a:cs typeface="Calibri" panose="020F0502020204030204" pitchFamily="34" charset="0"/>
              <a:sym typeface="Cambria"/>
            </a:endParaRPr>
          </a:p>
          <a:p>
            <a:pPr marL="0" indent="0"/>
            <a:r>
              <a:rPr lang="en-US" sz="1600" b="1" dirty="0">
                <a:latin typeface="Calibri" panose="020F0502020204030204" pitchFamily="34" charset="0"/>
                <a:ea typeface="Cambria"/>
                <a:cs typeface="Calibri" panose="020F0502020204030204" pitchFamily="34" charset="0"/>
                <a:sym typeface="Cambria"/>
              </a:rPr>
              <a:t>Procedural Directions:</a:t>
            </a:r>
          </a:p>
          <a:p>
            <a:pPr marL="231160" indent="-231160">
              <a:buFont typeface="Arial" panose="020B0604020202020204" pitchFamily="34" charset="0"/>
              <a:buChar char="•"/>
            </a:pPr>
            <a:r>
              <a:rPr lang="en-US" sz="1600" dirty="0">
                <a:latin typeface="Calibri" panose="020F0502020204030204" pitchFamily="34" charset="0"/>
                <a:ea typeface="Cambria"/>
                <a:cs typeface="Calibri" panose="020F0502020204030204" pitchFamily="34" charset="0"/>
                <a:sym typeface="Cambria"/>
              </a:rPr>
              <a:t>Show slide.</a:t>
            </a:r>
          </a:p>
          <a:p>
            <a:pPr marL="231160" indent="-231160">
              <a:buFont typeface="Arial" panose="020B0604020202020204" pitchFamily="34" charset="0"/>
              <a:buChar char="•"/>
            </a:pPr>
            <a:r>
              <a:rPr lang="en-US" sz="1600" dirty="0">
                <a:solidFill>
                  <a:srgbClr val="FF0000"/>
                </a:solidFill>
                <a:latin typeface="Calibri" panose="020F0502020204030204" pitchFamily="34" charset="0"/>
                <a:ea typeface="Cambria"/>
                <a:cs typeface="Calibri" panose="020F0502020204030204" pitchFamily="34" charset="0"/>
                <a:sym typeface="Cambria"/>
              </a:rPr>
              <a:t>Animation </a:t>
            </a:r>
          </a:p>
          <a:p>
            <a:pPr marL="0" indent="0"/>
            <a:endParaRPr lang="en-US" sz="800" dirty="0">
              <a:latin typeface="Calibri" panose="020F0502020204030204" pitchFamily="34" charset="0"/>
              <a:ea typeface="Cambria"/>
              <a:cs typeface="Calibri" panose="020F0502020204030204" pitchFamily="34" charset="0"/>
              <a:sym typeface="Cambria"/>
            </a:endParaRPr>
          </a:p>
          <a:p>
            <a:pPr marL="0" indent="0"/>
            <a:r>
              <a:rPr lang="en-US" sz="1800" b="1" dirty="0">
                <a:latin typeface="Calibri" panose="020F0502020204030204" pitchFamily="34" charset="0"/>
                <a:ea typeface="Cambria"/>
                <a:cs typeface="Calibri" panose="020F0502020204030204" pitchFamily="34" charset="0"/>
                <a:sym typeface="Cambria"/>
              </a:rPr>
              <a:t>Presenter Notes:</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One of the secrets to helping children find the just right books is to determine </a:t>
            </a:r>
            <a:r>
              <a:rPr lang="en-US" sz="1800" b="1" dirty="0">
                <a:latin typeface="Calibri" panose="020F0502020204030204" pitchFamily="34" charset="0"/>
                <a:ea typeface="Cambria"/>
                <a:cs typeface="Calibri" panose="020F0502020204030204" pitchFamily="34" charset="0"/>
                <a:sym typeface="Cambria"/>
              </a:rPr>
              <a:t>the purpose </a:t>
            </a:r>
            <a:r>
              <a:rPr lang="en-US" sz="1800" dirty="0">
                <a:latin typeface="Calibri" panose="020F0502020204030204" pitchFamily="34" charset="0"/>
                <a:ea typeface="Cambria"/>
                <a:cs typeface="Calibri" panose="020F0502020204030204" pitchFamily="34" charset="0"/>
                <a:sym typeface="Cambria"/>
              </a:rPr>
              <a:t>for reading.  </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Our young literacy learners need to experience </a:t>
            </a:r>
            <a:r>
              <a:rPr lang="en-US" sz="1800" b="1" dirty="0">
                <a:latin typeface="Calibri" panose="020F0502020204030204" pitchFamily="34" charset="0"/>
                <a:ea typeface="Cambria"/>
                <a:cs typeface="Calibri" panose="020F0502020204030204" pitchFamily="34" charset="0"/>
                <a:sym typeface="Cambria"/>
              </a:rPr>
              <a:t>HOW </a:t>
            </a:r>
            <a:r>
              <a:rPr lang="en-US" sz="1800" dirty="0">
                <a:latin typeface="Calibri" panose="020F0502020204030204" pitchFamily="34" charset="0"/>
                <a:ea typeface="Cambria"/>
                <a:cs typeface="Calibri" panose="020F0502020204030204" pitchFamily="34" charset="0"/>
                <a:sym typeface="Cambria"/>
              </a:rPr>
              <a:t>to choose a book </a:t>
            </a:r>
            <a:r>
              <a:rPr lang="en-US" sz="1800" b="1" dirty="0">
                <a:latin typeface="Calibri" panose="020F0502020204030204" pitchFamily="34" charset="0"/>
                <a:ea typeface="Cambria"/>
                <a:cs typeface="Calibri" panose="020F0502020204030204" pitchFamily="34" charset="0"/>
                <a:sym typeface="Cambria"/>
              </a:rPr>
              <a:t>based on a purpose.  </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So, you need to decide - </a:t>
            </a:r>
          </a:p>
          <a:p>
            <a:pPr marL="635691" lvl="1"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If the purpose for enjoyment?</a:t>
            </a:r>
          </a:p>
          <a:p>
            <a:pPr marL="635691" lvl="1"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Is it to learn something? </a:t>
            </a:r>
          </a:p>
          <a:p>
            <a:pPr marL="635691" lvl="1" indent="-173370">
              <a:buFont typeface="Arial" panose="020B0604020202020204" pitchFamily="34" charset="0"/>
              <a:buChar char="•"/>
            </a:pPr>
            <a:r>
              <a:rPr lang="en-US" sz="1800" dirty="0">
                <a:latin typeface="Calibri" panose="020F0502020204030204" pitchFamily="34" charset="0"/>
                <a:cs typeface="Calibri" panose="020F0502020204030204" pitchFamily="34" charset="0"/>
              </a:rPr>
              <a:t>I</a:t>
            </a:r>
            <a:r>
              <a:rPr lang="en-US" sz="1800" dirty="0">
                <a:latin typeface="Calibri" panose="020F0502020204030204" pitchFamily="34" charset="0"/>
                <a:ea typeface="Cambria"/>
                <a:cs typeface="Calibri" panose="020F0502020204030204" pitchFamily="34" charset="0"/>
                <a:sym typeface="Cambria"/>
              </a:rPr>
              <a:t>s it to listen to someone else read the book?</a:t>
            </a:r>
            <a:r>
              <a:rPr lang="en-US" sz="1800" dirty="0">
                <a:latin typeface="Calibri" panose="020F0502020204030204" pitchFamily="34" charset="0"/>
                <a:cs typeface="Calibri" panose="020F0502020204030204" pitchFamily="34" charset="0"/>
              </a:rPr>
              <a:t> </a:t>
            </a:r>
            <a:endParaRPr lang="en-US" sz="1800" dirty="0">
              <a:latin typeface="Calibri" panose="020F0502020204030204" pitchFamily="34" charset="0"/>
              <a:ea typeface="Cambria"/>
              <a:cs typeface="Calibri" panose="020F0502020204030204" pitchFamily="34" charset="0"/>
              <a:sym typeface="Cambria"/>
            </a:endParaRPr>
          </a:p>
          <a:p>
            <a:pPr marL="635691" lvl="1" indent="-173370" defTabSz="924641">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Or, is the purpose to read it by themselves?</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By the way, for a lot of books, you can go on </a:t>
            </a:r>
            <a:r>
              <a:rPr lang="en-US" sz="1800" b="1" dirty="0">
                <a:latin typeface="Calibri" panose="020F0502020204030204" pitchFamily="34" charset="0"/>
                <a:ea typeface="Cambria"/>
                <a:cs typeface="Calibri" panose="020F0502020204030204" pitchFamily="34" charset="0"/>
                <a:sym typeface="Cambria"/>
              </a:rPr>
              <a:t>YouTube, </a:t>
            </a:r>
            <a:r>
              <a:rPr lang="en-US" sz="1800" dirty="0">
                <a:latin typeface="Calibri" panose="020F0502020204030204" pitchFamily="34" charset="0"/>
                <a:ea typeface="Cambria"/>
                <a:cs typeface="Calibri" panose="020F0502020204030204" pitchFamily="34" charset="0"/>
                <a:sym typeface="Cambria"/>
              </a:rPr>
              <a:t>put in the </a:t>
            </a:r>
            <a:r>
              <a:rPr lang="en-US" sz="1800" b="1" dirty="0">
                <a:latin typeface="Calibri" panose="020F0502020204030204" pitchFamily="34" charset="0"/>
                <a:ea typeface="Cambria"/>
                <a:cs typeface="Calibri" panose="020F0502020204030204" pitchFamily="34" charset="0"/>
                <a:sym typeface="Cambria"/>
              </a:rPr>
              <a:t>Title of a book </a:t>
            </a:r>
            <a:r>
              <a:rPr lang="en-US" sz="1800" dirty="0">
                <a:latin typeface="Calibri" panose="020F0502020204030204" pitchFamily="34" charset="0"/>
                <a:ea typeface="Cambria"/>
                <a:cs typeface="Calibri" panose="020F0502020204030204" pitchFamily="34" charset="0"/>
                <a:sym typeface="Cambria"/>
              </a:rPr>
              <a:t>&amp; the words </a:t>
            </a:r>
            <a:r>
              <a:rPr lang="en-US" sz="1800" b="1" dirty="0">
                <a:latin typeface="Calibri" panose="020F0502020204030204" pitchFamily="34" charset="0"/>
                <a:ea typeface="Cambria"/>
                <a:cs typeface="Calibri" panose="020F0502020204030204" pitchFamily="34" charset="0"/>
                <a:sym typeface="Cambria"/>
              </a:rPr>
              <a:t>Read Aloud </a:t>
            </a:r>
            <a:r>
              <a:rPr lang="en-US" sz="1800" dirty="0">
                <a:latin typeface="Calibri" panose="020F0502020204030204" pitchFamily="34" charset="0"/>
                <a:ea typeface="Cambria"/>
                <a:cs typeface="Calibri" panose="020F0502020204030204" pitchFamily="34" charset="0"/>
                <a:sym typeface="Cambria"/>
              </a:rPr>
              <a:t>to see if you can find  someone reading a book that your child has or might be interested to hear online.  </a:t>
            </a:r>
          </a:p>
          <a:p>
            <a:pPr marL="635691" lvl="1" indent="-173370">
              <a:buFont typeface="Arial" panose="020B0604020202020204" pitchFamily="34" charset="0"/>
              <a:buChar char="•"/>
            </a:pPr>
            <a:r>
              <a:rPr lang="en-US" sz="1800" b="1" dirty="0">
                <a:solidFill>
                  <a:srgbClr val="FF0000"/>
                </a:solidFill>
                <a:latin typeface="Calibri" panose="020F0502020204030204" pitchFamily="34" charset="0"/>
                <a:ea typeface="Cambria"/>
                <a:cs typeface="Calibri" panose="020F0502020204030204" pitchFamily="34" charset="0"/>
                <a:sym typeface="Cambria"/>
              </a:rPr>
              <a:t>[CLICK] </a:t>
            </a:r>
            <a:r>
              <a:rPr lang="en-US" sz="1800" dirty="0">
                <a:solidFill>
                  <a:schemeClr val="tx1"/>
                </a:solidFill>
                <a:latin typeface="Calibri" panose="020F0502020204030204" pitchFamily="34" charset="0"/>
                <a:ea typeface="Cambria"/>
                <a:cs typeface="Calibri" panose="020F0502020204030204" pitchFamily="34" charset="0"/>
                <a:sym typeface="Cambria"/>
              </a:rPr>
              <a:t>on the link to hear someone read </a:t>
            </a:r>
            <a:r>
              <a:rPr lang="en-US" sz="1800" i="1" dirty="0">
                <a:latin typeface="Calibri" panose="020F0502020204030204" pitchFamily="34" charset="0"/>
                <a:ea typeface="Cambria"/>
                <a:cs typeface="Calibri" panose="020F0502020204030204" pitchFamily="34" charset="0"/>
                <a:sym typeface="Cambria"/>
              </a:rPr>
              <a:t>The Very Busy Spider </a:t>
            </a:r>
            <a:r>
              <a:rPr lang="en-US" sz="1800" dirty="0">
                <a:latin typeface="Calibri" panose="020F0502020204030204" pitchFamily="34" charset="0"/>
                <a:ea typeface="Cambria"/>
                <a:cs typeface="Calibri" panose="020F0502020204030204" pitchFamily="34" charset="0"/>
                <a:sym typeface="Cambria"/>
              </a:rPr>
              <a:t>book. (</a:t>
            </a:r>
            <a:r>
              <a:rPr lang="en-US" sz="1800" u="sng" dirty="0">
                <a:latin typeface="Calibri" panose="020F0502020204030204" pitchFamily="34" charset="0"/>
                <a:ea typeface="Cambria"/>
                <a:cs typeface="Calibri" panose="020F0502020204030204" pitchFamily="34" charset="0"/>
                <a:sym typeface="Cambria"/>
              </a:rPr>
              <a:t>https://www.youtube.com/watch?v=TfL0g-XRxnA</a:t>
            </a:r>
            <a:r>
              <a:rPr lang="en-US" sz="1800" dirty="0">
                <a:latin typeface="Calibri" panose="020F0502020204030204" pitchFamily="34" charset="0"/>
                <a:ea typeface="Cambria"/>
                <a:cs typeface="Calibri" panose="020F0502020204030204" pitchFamily="34" charset="0"/>
                <a:sym typeface="Cambria"/>
              </a:rPr>
              <a:t>)  </a:t>
            </a:r>
          </a:p>
          <a:p>
            <a:pPr marL="173370" indent="-173370" defTabSz="924641">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Sometimes, a child might be motivated to read a book </a:t>
            </a:r>
            <a:r>
              <a:rPr lang="en-US" sz="1800" b="1" dirty="0">
                <a:latin typeface="Calibri" panose="020F0502020204030204" pitchFamily="34" charset="0"/>
                <a:ea typeface="Cambria"/>
                <a:cs typeface="Calibri" panose="020F0502020204030204" pitchFamily="34" charset="0"/>
                <a:sym typeface="Cambria"/>
              </a:rPr>
              <a:t>by the title or by a friend’s recommendation</a:t>
            </a:r>
            <a:r>
              <a:rPr lang="en-US" sz="1800" dirty="0">
                <a:latin typeface="Calibri" panose="020F0502020204030204" pitchFamily="34" charset="0"/>
                <a:ea typeface="Cambria"/>
                <a:cs typeface="Calibri" panose="020F0502020204030204" pitchFamily="34" charset="0"/>
                <a:sym typeface="Cambria"/>
              </a:rPr>
              <a:t>. </a:t>
            </a:r>
          </a:p>
          <a:p>
            <a:pPr marL="635691" lvl="1" indent="-173370" defTabSz="924641">
              <a:buFont typeface="Arial" panose="020B0604020202020204" pitchFamily="34" charset="0"/>
              <a:buChar char="•"/>
              <a:defRPr/>
            </a:pPr>
            <a:r>
              <a:rPr lang="en-US" sz="1800" dirty="0">
                <a:solidFill>
                  <a:srgbClr val="7030A0"/>
                </a:solidFill>
                <a:latin typeface="Calibri" panose="020F0502020204030204" pitchFamily="34" charset="0"/>
                <a:ea typeface="Cambria"/>
                <a:cs typeface="Calibri" panose="020F0502020204030204" pitchFamily="34" charset="0"/>
                <a:sym typeface="Cambria"/>
              </a:rPr>
              <a:t>My granddaughter found out that her friends were reading Junie B. Jones books when she was in 1</a:t>
            </a:r>
            <a:r>
              <a:rPr lang="en-US" sz="1800" baseline="30000" dirty="0">
                <a:solidFill>
                  <a:srgbClr val="7030A0"/>
                </a:solidFill>
                <a:latin typeface="Calibri" panose="020F0502020204030204" pitchFamily="34" charset="0"/>
                <a:ea typeface="Cambria"/>
                <a:cs typeface="Calibri" panose="020F0502020204030204" pitchFamily="34" charset="0"/>
                <a:sym typeface="Cambria"/>
              </a:rPr>
              <a:t>st</a:t>
            </a:r>
            <a:r>
              <a:rPr lang="en-US" sz="1800" dirty="0">
                <a:solidFill>
                  <a:srgbClr val="7030A0"/>
                </a:solidFill>
                <a:latin typeface="Calibri" panose="020F0502020204030204" pitchFamily="34" charset="0"/>
                <a:ea typeface="Cambria"/>
                <a:cs typeface="Calibri" panose="020F0502020204030204" pitchFamily="34" charset="0"/>
                <a:sym typeface="Cambria"/>
              </a:rPr>
              <a:t> grade. So, she was highly motivated to start reading those. </a:t>
            </a:r>
          </a:p>
          <a:p>
            <a:pPr marL="635691" lvl="1" indent="-173370" defTabSz="924641">
              <a:buFont typeface="Arial" panose="020B0604020202020204" pitchFamily="34" charset="0"/>
              <a:buChar char="•"/>
              <a:defRPr/>
            </a:pPr>
            <a:r>
              <a:rPr lang="en-US" sz="1800" dirty="0">
                <a:solidFill>
                  <a:srgbClr val="7030A0"/>
                </a:solidFill>
                <a:latin typeface="Calibri" panose="020F0502020204030204" pitchFamily="34" charset="0"/>
                <a:ea typeface="Cambria"/>
                <a:cs typeface="Calibri" panose="020F0502020204030204" pitchFamily="34" charset="0"/>
                <a:sym typeface="Cambria"/>
              </a:rPr>
              <a:t>When she was in 2</a:t>
            </a:r>
            <a:r>
              <a:rPr lang="en-US" sz="1800" baseline="30000" dirty="0">
                <a:solidFill>
                  <a:srgbClr val="7030A0"/>
                </a:solidFill>
                <a:latin typeface="Calibri" panose="020F0502020204030204" pitchFamily="34" charset="0"/>
                <a:ea typeface="Cambria"/>
                <a:cs typeface="Calibri" panose="020F0502020204030204" pitchFamily="34" charset="0"/>
                <a:sym typeface="Cambria"/>
              </a:rPr>
              <a:t>nd</a:t>
            </a:r>
            <a:r>
              <a:rPr lang="en-US" sz="1800" dirty="0">
                <a:solidFill>
                  <a:srgbClr val="7030A0"/>
                </a:solidFill>
                <a:latin typeface="Calibri" panose="020F0502020204030204" pitchFamily="34" charset="0"/>
                <a:ea typeface="Cambria"/>
                <a:cs typeface="Calibri" panose="020F0502020204030204" pitchFamily="34" charset="0"/>
                <a:sym typeface="Cambria"/>
              </a:rPr>
              <a:t> grade, she was reading Babysitter Club books because her friends were reading them. </a:t>
            </a:r>
          </a:p>
          <a:p>
            <a:pPr marL="635691" lvl="1" indent="-173370" defTabSz="924641">
              <a:buFont typeface="Arial" panose="020B0604020202020204" pitchFamily="34" charset="0"/>
              <a:buChar char="•"/>
              <a:defRPr/>
            </a:pPr>
            <a:r>
              <a:rPr lang="en-US" sz="1800" dirty="0">
                <a:solidFill>
                  <a:srgbClr val="7030A0"/>
                </a:solidFill>
                <a:latin typeface="Calibri" panose="020F0502020204030204" pitchFamily="34" charset="0"/>
                <a:ea typeface="Cambria"/>
                <a:cs typeface="Calibri" panose="020F0502020204030204" pitchFamily="34" charset="0"/>
                <a:sym typeface="Cambria"/>
              </a:rPr>
              <a:t>Now that she is in 5</a:t>
            </a:r>
            <a:r>
              <a:rPr lang="en-US" sz="1800" baseline="30000" dirty="0">
                <a:solidFill>
                  <a:srgbClr val="7030A0"/>
                </a:solidFill>
                <a:latin typeface="Calibri" panose="020F0502020204030204" pitchFamily="34" charset="0"/>
                <a:ea typeface="Cambria"/>
                <a:cs typeface="Calibri" panose="020F0502020204030204" pitchFamily="34" charset="0"/>
                <a:sym typeface="Cambria"/>
              </a:rPr>
              <a:t>th</a:t>
            </a:r>
            <a:r>
              <a:rPr lang="en-US" sz="1800" dirty="0">
                <a:solidFill>
                  <a:srgbClr val="7030A0"/>
                </a:solidFill>
                <a:latin typeface="Calibri" panose="020F0502020204030204" pitchFamily="34" charset="0"/>
                <a:ea typeface="Cambria"/>
                <a:cs typeface="Calibri" panose="020F0502020204030204" pitchFamily="34" charset="0"/>
                <a:sym typeface="Cambria"/>
              </a:rPr>
              <a:t> grade, she loves to read scary, mystery books.</a:t>
            </a:r>
          </a:p>
          <a:p>
            <a:pPr marL="173370" indent="-173370" defTabSz="924641">
              <a:buFont typeface="Arial" panose="020B0604020202020204" pitchFamily="34" charset="0"/>
              <a:buChar char="•"/>
              <a:defRPr/>
            </a:pPr>
            <a:r>
              <a:rPr lang="en-US" sz="1800" dirty="0">
                <a:solidFill>
                  <a:schemeClr val="tx1"/>
                </a:solidFill>
              </a:rPr>
              <a:t>Exposure to reading all different types of books  - poetry, picture books, fiction, nonfiction - helps children to find books they will enjoy, inspire them, and make them want to read more!</a:t>
            </a:r>
          </a:p>
        </p:txBody>
      </p:sp>
      <p:sp>
        <p:nvSpPr>
          <p:cNvPr id="497" name="Google Shape;497;p25:notes"/>
          <p:cNvSpPr txBox="1">
            <a:spLocks noGrp="1"/>
          </p:cNvSpPr>
          <p:nvPr>
            <p:ph type="sldNum" idx="12"/>
          </p:nvPr>
        </p:nvSpPr>
        <p:spPr>
          <a:xfrm>
            <a:off x="4061770" y="8172284"/>
            <a:ext cx="3107012" cy="432201"/>
          </a:xfrm>
          <a:prstGeom prst="rect">
            <a:avLst/>
          </a:prstGeom>
          <a:noFill/>
          <a:ln>
            <a:noFill/>
          </a:ln>
        </p:spPr>
        <p:txBody>
          <a:bodyPr spcFirstLastPara="1" wrap="square" lIns="92449" tIns="46212" rIns="92449" bIns="46212" anchor="b" anchorCtr="0">
            <a:noAutofit/>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21</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26:notes"/>
          <p:cNvSpPr>
            <a:spLocks noGrp="1" noRot="1" noChangeAspect="1"/>
          </p:cNvSpPr>
          <p:nvPr>
            <p:ph type="sldImg" idx="2"/>
          </p:nvPr>
        </p:nvSpPr>
        <p:spPr>
          <a:xfrm>
            <a:off x="2873375" y="177800"/>
            <a:ext cx="3871913" cy="29035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26:notes"/>
          <p:cNvSpPr txBox="1">
            <a:spLocks noGrp="1"/>
          </p:cNvSpPr>
          <p:nvPr>
            <p:ph type="body" idx="1"/>
          </p:nvPr>
        </p:nvSpPr>
        <p:spPr>
          <a:xfrm>
            <a:off x="350621" y="1847985"/>
            <a:ext cx="6590531" cy="6173682"/>
          </a:xfrm>
          <a:prstGeom prst="rect">
            <a:avLst/>
          </a:prstGeom>
          <a:noFill/>
          <a:ln>
            <a:noFill/>
          </a:ln>
        </p:spPr>
        <p:txBody>
          <a:bodyPr spcFirstLastPara="1" wrap="square" lIns="92449" tIns="46212" rIns="92449" bIns="46212" anchor="t" anchorCtr="0">
            <a:noAutofit/>
          </a:bodyPr>
          <a:lstStyle/>
          <a:p>
            <a:pPr marL="0" indent="0"/>
            <a:r>
              <a:rPr lang="en-US" sz="1800" b="1" dirty="0">
                <a:latin typeface="Calibri" panose="020F0502020204030204" pitchFamily="34" charset="0"/>
                <a:ea typeface="Cambria"/>
                <a:cs typeface="Calibri" panose="020F0502020204030204" pitchFamily="34" charset="0"/>
                <a:sym typeface="Cambria"/>
              </a:rPr>
              <a:t>Slide #21:</a:t>
            </a:r>
            <a:endParaRPr sz="1800" b="1" dirty="0">
              <a:latin typeface="Calibri" panose="020F0502020204030204" pitchFamily="34" charset="0"/>
              <a:ea typeface="Cambria"/>
              <a:cs typeface="Calibri" panose="020F0502020204030204" pitchFamily="34" charset="0"/>
              <a:sym typeface="Cambria"/>
            </a:endParaRPr>
          </a:p>
          <a:p>
            <a:pPr marL="0" indent="0"/>
            <a:endParaRPr lang="en-US" sz="1800" b="1" dirty="0">
              <a:latin typeface="Calibri" panose="020F0502020204030204" pitchFamily="34" charset="0"/>
              <a:ea typeface="Cambria"/>
              <a:cs typeface="Calibri" panose="020F0502020204030204" pitchFamily="34" charset="0"/>
              <a:sym typeface="Cambria"/>
            </a:endParaRPr>
          </a:p>
          <a:p>
            <a:pPr marL="0" indent="0"/>
            <a:r>
              <a:rPr lang="en-US" sz="1800" b="1" dirty="0">
                <a:latin typeface="Calibri" panose="020F0502020204030204" pitchFamily="34" charset="0"/>
                <a:ea typeface="Cambria"/>
                <a:cs typeface="Calibri" panose="020F0502020204030204" pitchFamily="34" charset="0"/>
                <a:sym typeface="Cambria"/>
              </a:rPr>
              <a:t>Procedural Directions:</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Show slide.</a:t>
            </a:r>
          </a:p>
          <a:p>
            <a:pPr marL="0" indent="0"/>
            <a:endParaRPr lang="en-US" sz="800" b="1" dirty="0">
              <a:latin typeface="Calibri" panose="020F0502020204030204" pitchFamily="34" charset="0"/>
              <a:ea typeface="Cambria"/>
              <a:cs typeface="Calibri" panose="020F0502020204030204" pitchFamily="34" charset="0"/>
              <a:sym typeface="Cambria"/>
            </a:endParaRPr>
          </a:p>
          <a:p>
            <a:pPr marL="0" indent="0"/>
            <a:r>
              <a:rPr lang="en-US" sz="1800" b="1" dirty="0">
                <a:latin typeface="Calibri" panose="020F0502020204030204" pitchFamily="34" charset="0"/>
                <a:ea typeface="Cambria"/>
                <a:cs typeface="Calibri" panose="020F0502020204030204" pitchFamily="34" charset="0"/>
                <a:sym typeface="Cambria"/>
              </a:rPr>
              <a:t>Presenter  Notes:</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Finding the right kind of books to read can sometimes be overwhelming. There are so many books to choose from at the library, bookstore, online, and probably on your shelves at home! </a:t>
            </a:r>
            <a:r>
              <a:rPr lang="en-US" sz="1800" b="1" dirty="0">
                <a:latin typeface="Calibri" panose="020F0502020204030204" pitchFamily="34" charset="0"/>
                <a:ea typeface="Cambria"/>
                <a:cs typeface="Calibri" panose="020F0502020204030204" pitchFamily="34" charset="0"/>
                <a:sym typeface="Cambria"/>
              </a:rPr>
              <a:t> </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Our goal is for our young readers to develop a love of reading!  </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This is done through many experiences with books such as: </a:t>
            </a:r>
          </a:p>
          <a:p>
            <a:pPr marL="462321" indent="-321056">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listening to books read aloud</a:t>
            </a:r>
          </a:p>
          <a:p>
            <a:pPr marL="462321" indent="-321056">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interacting with an adult by talking about what is being read, and </a:t>
            </a:r>
          </a:p>
          <a:p>
            <a:pPr marL="462321" indent="-321056">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children trying to read some books on their own , too.  </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When we think about finding the right kinds of books for younger children, we can put them into 2 categories: </a:t>
            </a:r>
          </a:p>
          <a:p>
            <a:pPr marL="693481" lvl="1" indent="-231160">
              <a:buFont typeface="+mj-lt"/>
              <a:buAutoNum type="arabicPeriod"/>
            </a:pPr>
            <a:r>
              <a:rPr lang="en-US" sz="1800" b="1" dirty="0">
                <a:latin typeface="Calibri" panose="020F0502020204030204" pitchFamily="34" charset="0"/>
                <a:ea typeface="Cambria"/>
                <a:cs typeface="Calibri" panose="020F0502020204030204" pitchFamily="34" charset="0"/>
                <a:sym typeface="Cambria"/>
              </a:rPr>
              <a:t>Read Aloud Books</a:t>
            </a:r>
            <a:r>
              <a:rPr lang="en-US" sz="1800" dirty="0">
                <a:latin typeface="Calibri" panose="020F0502020204030204" pitchFamily="34" charset="0"/>
                <a:ea typeface="Cambria"/>
                <a:cs typeface="Calibri" panose="020F0502020204030204" pitchFamily="34" charset="0"/>
                <a:sym typeface="Cambria"/>
              </a:rPr>
              <a:t>, which are books that are </a:t>
            </a:r>
            <a:r>
              <a:rPr lang="en-US" sz="1800" b="1" dirty="0">
                <a:latin typeface="Calibri" panose="020F0502020204030204" pitchFamily="34" charset="0"/>
                <a:ea typeface="Cambria"/>
                <a:cs typeface="Calibri" panose="020F0502020204030204" pitchFamily="34" charset="0"/>
                <a:sym typeface="Cambria"/>
              </a:rPr>
              <a:t>read TO the child </a:t>
            </a:r>
            <a:r>
              <a:rPr lang="en-US" sz="1800" dirty="0">
                <a:latin typeface="Calibri" panose="020F0502020204030204" pitchFamily="34" charset="0"/>
                <a:ea typeface="Cambria"/>
                <a:cs typeface="Calibri" panose="020F0502020204030204" pitchFamily="34" charset="0"/>
                <a:sym typeface="Cambria"/>
              </a:rPr>
              <a:t>by an adult/older sibling  and </a:t>
            </a:r>
          </a:p>
          <a:p>
            <a:pPr marL="693481" lvl="1" indent="-231160" defTabSz="924641">
              <a:buFont typeface="+mj-lt"/>
              <a:buAutoNum type="arabicPeriod"/>
              <a:defRPr/>
            </a:pPr>
            <a:r>
              <a:rPr lang="en-US" sz="1800" b="1" dirty="0">
                <a:latin typeface="Calibri" panose="020F0502020204030204" pitchFamily="34" charset="0"/>
                <a:ea typeface="Cambria"/>
                <a:cs typeface="Calibri" panose="020F0502020204030204" pitchFamily="34" charset="0"/>
                <a:sym typeface="Cambria"/>
              </a:rPr>
              <a:t>Early Reading Books, </a:t>
            </a:r>
            <a:r>
              <a:rPr lang="en-US" sz="1800" dirty="0">
                <a:latin typeface="Calibri" panose="020F0502020204030204" pitchFamily="34" charset="0"/>
                <a:ea typeface="Cambria"/>
                <a:cs typeface="Calibri" panose="020F0502020204030204" pitchFamily="34" charset="0"/>
                <a:sym typeface="Cambria"/>
              </a:rPr>
              <a:t>which are books that the </a:t>
            </a:r>
            <a:r>
              <a:rPr lang="en-US" sz="1800" b="1" dirty="0">
                <a:latin typeface="Calibri" panose="020F0502020204030204" pitchFamily="34" charset="0"/>
                <a:ea typeface="Cambria"/>
                <a:cs typeface="Calibri" panose="020F0502020204030204" pitchFamily="34" charset="0"/>
                <a:sym typeface="Cambria"/>
              </a:rPr>
              <a:t>child is beginning to read on his/her own</a:t>
            </a:r>
            <a:r>
              <a:rPr lang="en-US" sz="1800" dirty="0">
                <a:latin typeface="Calibri" panose="020F0502020204030204" pitchFamily="34" charset="0"/>
                <a:ea typeface="Cambria"/>
                <a:cs typeface="Calibri" panose="020F0502020204030204" pitchFamily="34" charset="0"/>
                <a:sym typeface="Cambria"/>
              </a:rPr>
              <a:t>.</a:t>
            </a:r>
          </a:p>
          <a:p>
            <a:pPr marL="0" indent="0"/>
            <a:endParaRPr lang="en-US" sz="800" b="1" dirty="0">
              <a:latin typeface="Calibri" panose="020F0502020204030204" pitchFamily="34" charset="0"/>
              <a:ea typeface="Cambria"/>
              <a:cs typeface="Calibri" panose="020F0502020204030204" pitchFamily="34" charset="0"/>
              <a:sym typeface="Cambria"/>
            </a:endParaRPr>
          </a:p>
        </p:txBody>
      </p:sp>
      <p:sp>
        <p:nvSpPr>
          <p:cNvPr id="507" name="Google Shape;507;p26:notes"/>
          <p:cNvSpPr txBox="1">
            <a:spLocks noGrp="1"/>
          </p:cNvSpPr>
          <p:nvPr>
            <p:ph type="sldNum" idx="12"/>
          </p:nvPr>
        </p:nvSpPr>
        <p:spPr>
          <a:xfrm>
            <a:off x="4061770" y="8172284"/>
            <a:ext cx="3107012" cy="432201"/>
          </a:xfrm>
          <a:prstGeom prst="rect">
            <a:avLst/>
          </a:prstGeom>
          <a:noFill/>
          <a:ln>
            <a:noFill/>
          </a:ln>
        </p:spPr>
        <p:txBody>
          <a:bodyPr spcFirstLastPara="1" wrap="square" lIns="92449" tIns="46212" rIns="92449" bIns="46212" anchor="b" anchorCtr="0">
            <a:noAutofit/>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22</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27:notes"/>
          <p:cNvSpPr>
            <a:spLocks noGrp="1" noRot="1" noChangeAspect="1"/>
          </p:cNvSpPr>
          <p:nvPr>
            <p:ph type="sldImg" idx="2"/>
          </p:nvPr>
        </p:nvSpPr>
        <p:spPr>
          <a:xfrm>
            <a:off x="4186238" y="0"/>
            <a:ext cx="2797175" cy="2098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27:notes"/>
          <p:cNvSpPr txBox="1">
            <a:spLocks noGrp="1"/>
          </p:cNvSpPr>
          <p:nvPr>
            <p:ph type="body" idx="1"/>
          </p:nvPr>
        </p:nvSpPr>
        <p:spPr>
          <a:xfrm>
            <a:off x="224870" y="410425"/>
            <a:ext cx="6652736" cy="8978050"/>
          </a:xfrm>
          <a:prstGeom prst="rect">
            <a:avLst/>
          </a:prstGeom>
          <a:noFill/>
          <a:ln>
            <a:noFill/>
          </a:ln>
        </p:spPr>
        <p:txBody>
          <a:bodyPr spcFirstLastPara="1" wrap="square" lIns="92449" tIns="92449" rIns="92449" bIns="92449" anchor="t" anchorCtr="0">
            <a:noAutofit/>
          </a:bodyPr>
          <a:lstStyle/>
          <a:p>
            <a:pPr marL="0" indent="0"/>
            <a:r>
              <a:rPr lang="en-US" sz="1600" b="1" dirty="0">
                <a:latin typeface="Calibri" panose="020F0502020204030204" pitchFamily="34" charset="0"/>
                <a:ea typeface="Cambria"/>
                <a:cs typeface="Calibri" panose="020F0502020204030204" pitchFamily="34" charset="0"/>
                <a:sym typeface="Cambria"/>
              </a:rPr>
              <a:t>Slide #22:</a:t>
            </a:r>
          </a:p>
          <a:p>
            <a:pPr marL="0" indent="0"/>
            <a:r>
              <a:rPr lang="en-US" sz="1600" b="1" dirty="0">
                <a:latin typeface="Calibri" panose="020F0502020204030204" pitchFamily="34" charset="0"/>
                <a:ea typeface="Cambria"/>
                <a:cs typeface="Calibri" panose="020F0502020204030204" pitchFamily="34" charset="0"/>
                <a:sym typeface="Cambria"/>
              </a:rPr>
              <a:t>Procedural Directions:</a:t>
            </a:r>
          </a:p>
          <a:p>
            <a:pPr marL="173370" indent="-173370" defTabSz="924641">
              <a:buFont typeface="Arial" panose="020B0604020202020204" pitchFamily="34" charset="0"/>
              <a:buChar char="•"/>
              <a:defRPr/>
            </a:pPr>
            <a:r>
              <a:rPr lang="en-US" sz="1600" dirty="0">
                <a:latin typeface="Calibri" panose="020F0502020204030204" pitchFamily="34" charset="0"/>
                <a:ea typeface="Cambria"/>
                <a:cs typeface="Calibri" panose="020F0502020204030204" pitchFamily="34" charset="0"/>
                <a:sym typeface="Cambria"/>
              </a:rPr>
              <a:t>Show slide.</a:t>
            </a:r>
          </a:p>
          <a:p>
            <a:pPr marL="173370" indent="-173370" defTabSz="924641">
              <a:buFont typeface="Arial" panose="020B0604020202020204" pitchFamily="34" charset="0"/>
              <a:buChar char="•"/>
              <a:defRPr/>
            </a:pPr>
            <a:endParaRPr lang="en-US" sz="800" dirty="0">
              <a:latin typeface="Calibri" panose="020F0502020204030204" pitchFamily="34" charset="0"/>
              <a:ea typeface="Cambria"/>
              <a:cs typeface="Calibri" panose="020F0502020204030204" pitchFamily="34" charset="0"/>
              <a:sym typeface="Cambria"/>
            </a:endParaRPr>
          </a:p>
          <a:p>
            <a:pPr marL="0" indent="0"/>
            <a:r>
              <a:rPr lang="en-US" sz="1600" b="1" dirty="0">
                <a:latin typeface="Calibri" panose="020F0502020204030204" pitchFamily="34" charset="0"/>
                <a:ea typeface="Cambria"/>
                <a:cs typeface="Calibri" panose="020F0502020204030204" pitchFamily="34" charset="0"/>
                <a:sym typeface="Cambria"/>
              </a:rPr>
              <a:t>Presenter Notes:</a:t>
            </a:r>
            <a:endParaRPr sz="1600" b="1" dirty="0">
              <a:latin typeface="Calibri" panose="020F0502020204030204" pitchFamily="34" charset="0"/>
              <a:ea typeface="Cambria"/>
              <a:cs typeface="Calibri" panose="020F0502020204030204" pitchFamily="34" charset="0"/>
              <a:sym typeface="Cambria"/>
            </a:endParaRP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Read Aloud books are read </a:t>
            </a:r>
            <a:r>
              <a:rPr lang="en-US" sz="1800" b="1" dirty="0">
                <a:latin typeface="Calibri" panose="020F0502020204030204" pitchFamily="34" charset="0"/>
                <a:ea typeface="Cambria"/>
                <a:cs typeface="Calibri" panose="020F0502020204030204" pitchFamily="34" charset="0"/>
                <a:sym typeface="Cambria"/>
              </a:rPr>
              <a:t>TO                                                                          or with </a:t>
            </a:r>
            <a:r>
              <a:rPr lang="en-US" sz="1800" dirty="0">
                <a:latin typeface="Calibri" panose="020F0502020204030204" pitchFamily="34" charset="0"/>
                <a:ea typeface="Cambria"/>
                <a:cs typeface="Calibri" panose="020F0502020204030204" pitchFamily="34" charset="0"/>
                <a:sym typeface="Cambria"/>
              </a:rPr>
              <a:t>children. </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To help your child pick out books, it is a good idea to </a:t>
            </a:r>
            <a:r>
              <a:rPr lang="en-US" sz="1800" b="1" dirty="0">
                <a:latin typeface="Calibri" panose="020F0502020204030204" pitchFamily="34" charset="0"/>
                <a:ea typeface="Cambria"/>
                <a:cs typeface="Calibri" panose="020F0502020204030204" pitchFamily="34" charset="0"/>
                <a:sym typeface="Cambria"/>
              </a:rPr>
              <a:t>pull 3 or 4 books to narrow the choice</a:t>
            </a:r>
            <a:r>
              <a:rPr lang="en-US" sz="1800" dirty="0">
                <a:latin typeface="Calibri" panose="020F0502020204030204" pitchFamily="34" charset="0"/>
                <a:ea typeface="Cambria"/>
                <a:cs typeface="Calibri" panose="020F0502020204030204" pitchFamily="34" charset="0"/>
                <a:sym typeface="Cambria"/>
              </a:rPr>
              <a:t> for your child.  Then choosing a book is not so overwhelming. </a:t>
            </a:r>
          </a:p>
          <a:p>
            <a:pPr marL="173370" indent="-173370">
              <a:buFont typeface="Arial" panose="020B0604020202020204" pitchFamily="34" charset="0"/>
              <a:buChar char="•"/>
            </a:pPr>
            <a:r>
              <a:rPr lang="en-US" sz="1800" b="1" dirty="0">
                <a:latin typeface="Calibri" panose="020F0502020204030204" pitchFamily="34" charset="0"/>
                <a:ea typeface="Cambria"/>
                <a:cs typeface="Calibri" panose="020F0502020204030204" pitchFamily="34" charset="0"/>
                <a:sym typeface="Cambria"/>
              </a:rPr>
              <a:t>Show your child how a book is chosen</a:t>
            </a:r>
            <a:r>
              <a:rPr lang="en-US" sz="1800" dirty="0">
                <a:latin typeface="Calibri" panose="020F0502020204030204" pitchFamily="34" charset="0"/>
                <a:ea typeface="Cambria"/>
                <a:cs typeface="Calibri" panose="020F0502020204030204" pitchFamily="34" charset="0"/>
                <a:sym typeface="Cambria"/>
              </a:rPr>
              <a:t>: have them look through the books  – have them look at the cover, open the book to see the pages and the pictures, read the back cover, see if the topic of the book looks interesting. </a:t>
            </a:r>
          </a:p>
          <a:p>
            <a:pPr marL="288950" indent="-288950" defTabSz="924641">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Then, have your child choose from the books you pulled to see which one he/she wants to read.</a:t>
            </a:r>
          </a:p>
          <a:p>
            <a:pPr marL="288950" indent="-288950">
              <a:buFont typeface="Arial" panose="020B0604020202020204" pitchFamily="34" charset="0"/>
              <a:buChar char="•"/>
            </a:pPr>
            <a:r>
              <a:rPr lang="en-US" sz="1800" dirty="0">
                <a:solidFill>
                  <a:srgbClr val="CC00FF"/>
                </a:solidFill>
                <a:latin typeface="Calibri" panose="020F0502020204030204" pitchFamily="34" charset="0"/>
                <a:ea typeface="Cambria"/>
                <a:cs typeface="Calibri" panose="020F0502020204030204" pitchFamily="34" charset="0"/>
                <a:sym typeface="Cambria"/>
              </a:rPr>
              <a:t>When my grandson was in 4K, he was  into dinosaurs, so all the books he was picking to read were dino-related!  Now he is in 4</a:t>
            </a:r>
            <a:r>
              <a:rPr lang="en-US" sz="1800" baseline="30000" dirty="0">
                <a:solidFill>
                  <a:srgbClr val="CC00FF"/>
                </a:solidFill>
                <a:latin typeface="Calibri" panose="020F0502020204030204" pitchFamily="34" charset="0"/>
                <a:ea typeface="Cambria"/>
                <a:cs typeface="Calibri" panose="020F0502020204030204" pitchFamily="34" charset="0"/>
                <a:sym typeface="Cambria"/>
              </a:rPr>
              <a:t>th</a:t>
            </a:r>
            <a:r>
              <a:rPr lang="en-US" sz="1800" dirty="0">
                <a:solidFill>
                  <a:srgbClr val="CC00FF"/>
                </a:solidFill>
                <a:latin typeface="Calibri" panose="020F0502020204030204" pitchFamily="34" charset="0"/>
                <a:ea typeface="Cambria"/>
                <a:cs typeface="Calibri" panose="020F0502020204030204" pitchFamily="34" charset="0"/>
                <a:sym typeface="Cambria"/>
              </a:rPr>
              <a:t> grade &amp; is reading books from a series called Dog Man and a series called Trapped in a Video Game.</a:t>
            </a:r>
          </a:p>
          <a:p>
            <a:pPr marL="173370" indent="-173370">
              <a:buClr>
                <a:schemeClr val="dk1"/>
              </a:buClr>
              <a:buSzPts val="110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Many times, children have a favorite book at home that they like to read over and over again.  </a:t>
            </a:r>
          </a:p>
          <a:p>
            <a:pPr marL="635691" lvl="1" indent="-173370">
              <a:buClr>
                <a:schemeClr val="dk1"/>
              </a:buClr>
              <a:buSzPts val="110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This is great because your child can help you read the book.  </a:t>
            </a:r>
          </a:p>
          <a:p>
            <a:pPr marL="635691" lvl="1" indent="-173370">
              <a:buClr>
                <a:schemeClr val="dk1"/>
              </a:buClr>
              <a:buSzPts val="110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This helps them develop a sense of story and start thinking of themselves as a “reader.”</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You can help your child not only</a:t>
            </a:r>
          </a:p>
          <a:p>
            <a:pPr marL="635691" lvl="1"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 develop a love for reading, but also to </a:t>
            </a:r>
          </a:p>
          <a:p>
            <a:pPr marL="635691" lvl="1"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develop some concepts about print/reading skills and get a good understanding of the story. </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This is an interactive process.  </a:t>
            </a:r>
          </a:p>
          <a:p>
            <a:pPr marL="635691" lvl="1"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While you are reading, you can stop to talk about the pictures and words. You and your child can both ask/answer questions - this helps with comprehension.  </a:t>
            </a:r>
          </a:p>
          <a:p>
            <a:pPr marL="635691" lvl="1" indent="-173370">
              <a:buFont typeface="Arial" panose="020B0604020202020204" pitchFamily="34" charset="0"/>
              <a:buChar char="•"/>
            </a:pPr>
            <a:endParaRPr lang="en-US" sz="1800" dirty="0">
              <a:latin typeface="Calibri" panose="020F0502020204030204" pitchFamily="34" charset="0"/>
              <a:ea typeface="Cambria"/>
              <a:cs typeface="Calibri" panose="020F0502020204030204" pitchFamily="34" charset="0"/>
              <a:sym typeface="Cambria"/>
            </a:endParaRPr>
          </a:p>
          <a:p>
            <a:pPr marL="635691" lvl="1" indent="-173370">
              <a:buClr>
                <a:schemeClr val="dk1"/>
              </a:buClr>
              <a:buSzPts val="110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When you are done reading the book, you can both talk about the characters, you can retell what happened (from beginning to end) in the book, and you can talk about your favorite part of the book and your child’s favorite part of the book.</a:t>
            </a:r>
          </a:p>
          <a:p>
            <a:pPr marL="173370" indent="-173370" defTabSz="924641">
              <a:buClr>
                <a:schemeClr val="dk1"/>
              </a:buClr>
              <a:buSzPts val="1100"/>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Here’s another </a:t>
            </a:r>
            <a:r>
              <a:rPr lang="en-US" sz="1800" b="1" dirty="0">
                <a:latin typeface="Calibri" panose="020F0502020204030204" pitchFamily="34" charset="0"/>
                <a:ea typeface="Cambria"/>
                <a:cs typeface="Calibri" panose="020F0502020204030204" pitchFamily="34" charset="0"/>
                <a:sym typeface="Cambria"/>
              </a:rPr>
              <a:t>YouTube link, at the bottom of the screen</a:t>
            </a:r>
            <a:r>
              <a:rPr lang="en-US" sz="1800" dirty="0">
                <a:latin typeface="Calibri" panose="020F0502020204030204" pitchFamily="34" charset="0"/>
                <a:ea typeface="Cambria"/>
                <a:cs typeface="Calibri" panose="020F0502020204030204" pitchFamily="34" charset="0"/>
                <a:sym typeface="Cambria"/>
              </a:rPr>
              <a:t>, to click on </a:t>
            </a:r>
            <a:r>
              <a:rPr lang="en-US" sz="1400" u="sng" dirty="0">
                <a:latin typeface="Calibri" panose="020F0502020204030204" pitchFamily="34" charset="0"/>
                <a:ea typeface="Cambria"/>
                <a:cs typeface="Calibri" panose="020F0502020204030204" pitchFamily="34" charset="0"/>
                <a:sym typeface="Cambria"/>
              </a:rPr>
              <a:t>https://www.youtube.com/watch?v=uU1sX_Yg3JU</a:t>
            </a:r>
            <a:r>
              <a:rPr lang="en-US" sz="1400" dirty="0">
                <a:latin typeface="Calibri" panose="020F0502020204030204" pitchFamily="34" charset="0"/>
                <a:ea typeface="Cambria"/>
                <a:cs typeface="Calibri" panose="020F0502020204030204" pitchFamily="34" charset="0"/>
                <a:sym typeface="Cambria"/>
              </a:rPr>
              <a:t>to hear someone reading </a:t>
            </a:r>
            <a:r>
              <a:rPr lang="en-US" sz="1400" i="1" dirty="0">
                <a:latin typeface="Calibri" panose="020F0502020204030204" pitchFamily="34" charset="0"/>
                <a:ea typeface="Cambria"/>
                <a:cs typeface="Calibri" panose="020F0502020204030204" pitchFamily="34" charset="0"/>
                <a:sym typeface="Cambria"/>
              </a:rPr>
              <a:t>Goodnight Moon</a:t>
            </a:r>
            <a:r>
              <a:rPr lang="en-US" sz="1400" dirty="0">
                <a:latin typeface="Calibri" panose="020F0502020204030204" pitchFamily="34" charset="0"/>
                <a:ea typeface="Cambria"/>
                <a:cs typeface="Calibri" panose="020F0502020204030204" pitchFamily="34" charset="0"/>
                <a:sym typeface="Cambria"/>
              </a:rPr>
              <a:t>. (4 min long).</a:t>
            </a:r>
          </a:p>
          <a:p>
            <a:pPr marL="173370" indent="-173370" defTabSz="924641">
              <a:buClr>
                <a:schemeClr val="dk1"/>
              </a:buClr>
              <a:buSzPts val="1100"/>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The links for these short videos are on your </a:t>
            </a:r>
            <a:r>
              <a:rPr lang="en-US" sz="1800" b="1" dirty="0">
                <a:latin typeface="Calibri" panose="020F0502020204030204" pitchFamily="34" charset="0"/>
                <a:ea typeface="Cambria"/>
                <a:cs typeface="Calibri" panose="020F0502020204030204" pitchFamily="34" charset="0"/>
                <a:sym typeface="Cambria"/>
              </a:rPr>
              <a:t>MORE RESOURCES handout.</a:t>
            </a:r>
          </a:p>
          <a:p>
            <a:pPr marL="173370" indent="-173370">
              <a:buClr>
                <a:schemeClr val="dk1"/>
              </a:buClr>
              <a:buSzPts val="1100"/>
              <a:buFont typeface="Arial" panose="020B0604020202020204" pitchFamily="34" charset="0"/>
              <a:buChar char="•"/>
            </a:pPr>
            <a:endParaRPr lang="en-US" sz="1600" dirty="0">
              <a:latin typeface="Calibri" panose="020F0502020204030204" pitchFamily="34" charset="0"/>
              <a:ea typeface="Cambria"/>
              <a:cs typeface="Calibri" panose="020F0502020204030204" pitchFamily="34" charset="0"/>
              <a:sym typeface="Cambria"/>
            </a:endParaRPr>
          </a:p>
        </p:txBody>
      </p:sp>
      <p:sp>
        <p:nvSpPr>
          <p:cNvPr id="521" name="Google Shape;521;p27:notes"/>
          <p:cNvSpPr txBox="1">
            <a:spLocks noGrp="1"/>
          </p:cNvSpPr>
          <p:nvPr>
            <p:ph type="sldNum" idx="12"/>
          </p:nvPr>
        </p:nvSpPr>
        <p:spPr>
          <a:xfrm>
            <a:off x="6761409" y="8172285"/>
            <a:ext cx="407373" cy="345568"/>
          </a:xfrm>
          <a:prstGeom prst="rect">
            <a:avLst/>
          </a:prstGeom>
          <a:noFill/>
          <a:ln>
            <a:noFill/>
          </a:ln>
        </p:spPr>
        <p:txBody>
          <a:bodyPr spcFirstLastPara="1" wrap="square" lIns="92449" tIns="46212" rIns="92449" bIns="46212" anchor="b" anchorCtr="0">
            <a:noAutofit/>
          </a:bodyPr>
          <a:lstStyle/>
          <a:p>
            <a:pPr>
              <a:buSzPts val="1400"/>
            </a:pPr>
            <a:fld id="{00000000-1234-1234-1234-123412341234}" type="slidenum">
              <a:rPr lang="en-US"/>
              <a:pPr>
                <a:buSzPts val="1400"/>
              </a:pPr>
              <a:t>23</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29:notes"/>
          <p:cNvSpPr>
            <a:spLocks noGrp="1" noRot="1" noChangeAspect="1"/>
          </p:cNvSpPr>
          <p:nvPr>
            <p:ph type="sldImg" idx="2"/>
          </p:nvPr>
        </p:nvSpPr>
        <p:spPr>
          <a:xfrm>
            <a:off x="2755900" y="309563"/>
            <a:ext cx="3641725" cy="27320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29:notes"/>
          <p:cNvSpPr txBox="1">
            <a:spLocks noGrp="1"/>
          </p:cNvSpPr>
          <p:nvPr>
            <p:ph type="body" idx="1"/>
          </p:nvPr>
        </p:nvSpPr>
        <p:spPr>
          <a:xfrm>
            <a:off x="455085" y="2903284"/>
            <a:ext cx="6145267" cy="4840767"/>
          </a:xfrm>
          <a:prstGeom prst="rect">
            <a:avLst/>
          </a:prstGeom>
          <a:noFill/>
          <a:ln>
            <a:noFill/>
          </a:ln>
        </p:spPr>
        <p:txBody>
          <a:bodyPr spcFirstLastPara="1" wrap="square" lIns="92449" tIns="92449" rIns="92449" bIns="92449" anchor="t" anchorCtr="0">
            <a:noAutofit/>
          </a:bodyPr>
          <a:lstStyle/>
          <a:p>
            <a:pPr marL="0" indent="0"/>
            <a:r>
              <a:rPr lang="en-US" sz="1800" b="1" dirty="0">
                <a:latin typeface="Calibri" panose="020F0502020204030204" pitchFamily="34" charset="0"/>
                <a:ea typeface="Cambria"/>
                <a:cs typeface="Calibri" panose="020F0502020204030204" pitchFamily="34" charset="0"/>
                <a:sym typeface="Cambria"/>
              </a:rPr>
              <a:t>Slide # 23:</a:t>
            </a:r>
          </a:p>
          <a:p>
            <a:pPr marL="0" indent="0"/>
            <a:endParaRPr sz="800" b="1" dirty="0">
              <a:latin typeface="Calibri" panose="020F0502020204030204" pitchFamily="34" charset="0"/>
              <a:ea typeface="Cambria"/>
              <a:cs typeface="Calibri" panose="020F0502020204030204" pitchFamily="34" charset="0"/>
              <a:sym typeface="Cambria"/>
            </a:endParaRPr>
          </a:p>
          <a:p>
            <a:pPr marL="0" indent="0"/>
            <a:r>
              <a:rPr lang="en-US" sz="1800" b="1" dirty="0">
                <a:latin typeface="Calibri" panose="020F0502020204030204" pitchFamily="34" charset="0"/>
                <a:ea typeface="Cambria"/>
                <a:cs typeface="Calibri" panose="020F0502020204030204" pitchFamily="34" charset="0"/>
                <a:sym typeface="Cambria"/>
              </a:rPr>
              <a:t>Procedural Directions:</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Show slide.</a:t>
            </a:r>
          </a:p>
          <a:p>
            <a:pPr marL="0" indent="0"/>
            <a:endParaRPr sz="800" b="1" dirty="0">
              <a:latin typeface="Calibri" panose="020F0502020204030204" pitchFamily="34" charset="0"/>
              <a:ea typeface="Cambria"/>
              <a:cs typeface="Calibri" panose="020F0502020204030204" pitchFamily="34" charset="0"/>
              <a:sym typeface="Cambria"/>
            </a:endParaRPr>
          </a:p>
          <a:p>
            <a:pPr marL="0" indent="0"/>
            <a:r>
              <a:rPr lang="en-US" sz="1800" b="1" dirty="0">
                <a:latin typeface="Calibri" panose="020F0502020204030204" pitchFamily="34" charset="0"/>
                <a:ea typeface="Cambria"/>
                <a:cs typeface="Calibri" panose="020F0502020204030204" pitchFamily="34" charset="0"/>
                <a:sym typeface="Cambria"/>
              </a:rPr>
              <a:t>Presenter Notes:</a:t>
            </a:r>
            <a:endParaRPr sz="1800" b="1" dirty="0">
              <a:latin typeface="Calibri" panose="020F0502020204030204" pitchFamily="34" charset="0"/>
              <a:ea typeface="Cambria"/>
              <a:cs typeface="Calibri" panose="020F0502020204030204" pitchFamily="34" charset="0"/>
              <a:sym typeface="Cambria"/>
            </a:endParaRP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Here are some ideas for possible </a:t>
            </a:r>
            <a:r>
              <a:rPr lang="en-US" sz="1800" b="1" dirty="0">
                <a:latin typeface="Calibri" panose="020F0502020204030204" pitchFamily="34" charset="0"/>
                <a:ea typeface="Cambria"/>
                <a:cs typeface="Calibri" panose="020F0502020204030204" pitchFamily="34" charset="0"/>
                <a:sym typeface="Cambria"/>
              </a:rPr>
              <a:t>read aloud </a:t>
            </a:r>
            <a:r>
              <a:rPr lang="en-US" sz="1800" dirty="0">
                <a:latin typeface="Calibri" panose="020F0502020204030204" pitchFamily="34" charset="0"/>
                <a:ea typeface="Cambria"/>
                <a:cs typeface="Calibri" panose="020F0502020204030204" pitchFamily="34" charset="0"/>
                <a:sym typeface="Cambria"/>
              </a:rPr>
              <a:t>books for little kids.  </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And, again, at the bottom is the YouTube link for someone reading the </a:t>
            </a:r>
            <a:r>
              <a:rPr lang="en-US" sz="1800" i="1" dirty="0">
                <a:latin typeface="Calibri" panose="020F0502020204030204" pitchFamily="34" charset="0"/>
                <a:ea typeface="Cambria"/>
                <a:cs typeface="Calibri" panose="020F0502020204030204" pitchFamily="34" charset="0"/>
                <a:sym typeface="Cambria"/>
              </a:rPr>
              <a:t>Wheels on the Bus.   https://www.youtube.com/watch?v=lf0vdOhYbo</a:t>
            </a:r>
            <a:endParaRPr lang="en-US" sz="1800" dirty="0">
              <a:latin typeface="Cambria"/>
              <a:ea typeface="Cambria"/>
              <a:cs typeface="Calibri" panose="020F0502020204030204" pitchFamily="34" charset="0"/>
              <a:sym typeface="Cambria"/>
            </a:endParaRPr>
          </a:p>
          <a:p>
            <a:pPr marL="0" indent="0"/>
            <a:endParaRPr sz="1800" i="1" dirty="0">
              <a:latin typeface="Calibri" panose="020F0502020204030204" pitchFamily="34" charset="0"/>
              <a:ea typeface="Cambria"/>
              <a:cs typeface="Calibri" panose="020F0502020204030204" pitchFamily="34" charset="0"/>
              <a:sym typeface="Cambria"/>
            </a:endParaRPr>
          </a:p>
        </p:txBody>
      </p:sp>
      <p:sp>
        <p:nvSpPr>
          <p:cNvPr id="537" name="Google Shape;537;p29:notes"/>
          <p:cNvSpPr txBox="1">
            <a:spLocks noGrp="1"/>
          </p:cNvSpPr>
          <p:nvPr>
            <p:ph type="sldNum" idx="12"/>
          </p:nvPr>
        </p:nvSpPr>
        <p:spPr>
          <a:xfrm>
            <a:off x="4061770" y="8172284"/>
            <a:ext cx="3107012" cy="432201"/>
          </a:xfrm>
          <a:prstGeom prst="rect">
            <a:avLst/>
          </a:prstGeom>
          <a:noFill/>
          <a:ln>
            <a:noFill/>
          </a:ln>
        </p:spPr>
        <p:txBody>
          <a:bodyPr spcFirstLastPara="1" wrap="square" lIns="92449" tIns="46212" rIns="92449" bIns="46212" anchor="b" anchorCtr="0">
            <a:noAutofit/>
          </a:bodyPr>
          <a:lstStyle/>
          <a:p>
            <a:pPr>
              <a:buSzPts val="1400"/>
            </a:pPr>
            <a:fld id="{00000000-1234-1234-1234-123412341234}" type="slidenum">
              <a:rPr lang="en-US"/>
              <a:pPr>
                <a:buSzPts val="1400"/>
              </a:p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37:notes"/>
          <p:cNvSpPr>
            <a:spLocks noGrp="1" noRot="1" noChangeAspect="1"/>
          </p:cNvSpPr>
          <p:nvPr>
            <p:ph type="sldImg" idx="2"/>
          </p:nvPr>
        </p:nvSpPr>
        <p:spPr>
          <a:xfrm>
            <a:off x="2251075" y="344488"/>
            <a:ext cx="3754438" cy="28146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37:notes"/>
          <p:cNvSpPr txBox="1">
            <a:spLocks noGrp="1"/>
          </p:cNvSpPr>
          <p:nvPr>
            <p:ph type="body" idx="1"/>
          </p:nvPr>
        </p:nvSpPr>
        <p:spPr>
          <a:xfrm>
            <a:off x="476757" y="2867922"/>
            <a:ext cx="5736021" cy="5304361"/>
          </a:xfrm>
          <a:prstGeom prst="rect">
            <a:avLst/>
          </a:prstGeom>
          <a:noFill/>
          <a:ln>
            <a:noFill/>
          </a:ln>
        </p:spPr>
        <p:txBody>
          <a:bodyPr spcFirstLastPara="1" wrap="square" lIns="92449" tIns="92449" rIns="92449" bIns="92449" anchor="t" anchorCtr="0">
            <a:noAutofit/>
          </a:bodyPr>
          <a:lstStyle/>
          <a:p>
            <a:pPr marL="0" indent="0"/>
            <a:r>
              <a:rPr lang="en-US" sz="1800" b="1" dirty="0">
                <a:latin typeface="Calibri" panose="020F0502020204030204" pitchFamily="34" charset="0"/>
                <a:ea typeface="Cambria"/>
                <a:cs typeface="Calibri" panose="020F0502020204030204" pitchFamily="34" charset="0"/>
                <a:sym typeface="Cambria"/>
              </a:rPr>
              <a:t>Slide #24</a:t>
            </a:r>
          </a:p>
          <a:p>
            <a:pPr marL="0" indent="0"/>
            <a:endParaRPr lang="en-US" sz="800" b="1" dirty="0">
              <a:latin typeface="Calibri" panose="020F0502020204030204" pitchFamily="34" charset="0"/>
              <a:ea typeface="Cambria"/>
              <a:cs typeface="Calibri" panose="020F0502020204030204" pitchFamily="34" charset="0"/>
              <a:sym typeface="Cambria"/>
            </a:endParaRPr>
          </a:p>
          <a:p>
            <a:pPr marL="0" indent="0"/>
            <a:r>
              <a:rPr lang="en-US" sz="1800" b="1" dirty="0">
                <a:latin typeface="Calibri" panose="020F0502020204030204" pitchFamily="34" charset="0"/>
                <a:ea typeface="Cambria"/>
                <a:cs typeface="Calibri" panose="020F0502020204030204" pitchFamily="34" charset="0"/>
                <a:sym typeface="Cambria"/>
              </a:rPr>
              <a:t>Procedural Directions:</a:t>
            </a:r>
          </a:p>
          <a:p>
            <a:pPr marL="288950" indent="-288950" defTabSz="924641">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Show slide.</a:t>
            </a:r>
          </a:p>
          <a:p>
            <a:pPr marL="0" indent="0"/>
            <a:endParaRPr lang="en-US" sz="800" b="1" dirty="0">
              <a:latin typeface="Calibri" panose="020F0502020204030204" pitchFamily="34" charset="0"/>
              <a:ea typeface="Cambria"/>
              <a:cs typeface="Calibri" panose="020F0502020204030204" pitchFamily="34" charset="0"/>
              <a:sym typeface="Cambria"/>
            </a:endParaRPr>
          </a:p>
          <a:p>
            <a:pPr marL="0" indent="0"/>
            <a:r>
              <a:rPr lang="en-US" sz="1800" b="1" dirty="0">
                <a:latin typeface="Calibri" panose="020F0502020204030204" pitchFamily="34" charset="0"/>
                <a:ea typeface="Cambria"/>
                <a:cs typeface="Calibri" panose="020F0502020204030204" pitchFamily="34" charset="0"/>
                <a:sym typeface="Cambria"/>
              </a:rPr>
              <a:t>Presenter Notes:</a:t>
            </a:r>
          </a:p>
          <a:p>
            <a:pPr marL="173370" indent="-173370">
              <a:buFont typeface="Arial" panose="020B0604020202020204" pitchFamily="34" charset="0"/>
              <a:buChar char="•"/>
            </a:pPr>
            <a:r>
              <a:rPr lang="en-US" sz="1800" b="1" dirty="0">
                <a:latin typeface="Calibri" panose="020F0502020204030204" pitchFamily="34" charset="0"/>
                <a:ea typeface="Cambria"/>
                <a:cs typeface="Calibri" panose="020F0502020204030204" pitchFamily="34" charset="0"/>
                <a:sym typeface="Cambria"/>
              </a:rPr>
              <a:t>Early Reading books </a:t>
            </a:r>
            <a:r>
              <a:rPr lang="en-US" sz="1800" dirty="0">
                <a:latin typeface="Calibri" panose="020F0502020204030204" pitchFamily="34" charset="0"/>
                <a:ea typeface="Cambria"/>
                <a:cs typeface="Calibri" panose="020F0502020204030204" pitchFamily="34" charset="0"/>
                <a:sym typeface="Cambria"/>
              </a:rPr>
              <a:t>are books that are read </a:t>
            </a:r>
            <a:r>
              <a:rPr lang="en-US" sz="1800" b="1" dirty="0">
                <a:latin typeface="Calibri" panose="020F0502020204030204" pitchFamily="34" charset="0"/>
                <a:ea typeface="Cambria"/>
                <a:cs typeface="Calibri" panose="020F0502020204030204" pitchFamily="34" charset="0"/>
                <a:sym typeface="Cambria"/>
              </a:rPr>
              <a:t>by</a:t>
            </a:r>
            <a:r>
              <a:rPr lang="en-US" sz="1800" dirty="0">
                <a:latin typeface="Calibri" panose="020F0502020204030204" pitchFamily="34" charset="0"/>
                <a:ea typeface="Cambria"/>
                <a:cs typeface="Calibri" panose="020F0502020204030204" pitchFamily="34" charset="0"/>
                <a:sym typeface="Cambria"/>
              </a:rPr>
              <a:t> children.  </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To select early reading books, encourage your child to go on a “picture walk” – to explore the pictures in the book and talk about things they notice.  </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You can have your child look for new or tricky words.  </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Encourage your child to talk about the book  - to make predictions (what do they think is going to happen in the book), to ask &amp; answer questions about things in the book, and to identify story elements - such as, who are the characters, what is the setting (where is it taking place), and the events of the story (what is happening).</a:t>
            </a:r>
          </a:p>
        </p:txBody>
      </p:sp>
      <p:sp>
        <p:nvSpPr>
          <p:cNvPr id="549" name="Google Shape;549;p37:notes"/>
          <p:cNvSpPr txBox="1">
            <a:spLocks noGrp="1"/>
          </p:cNvSpPr>
          <p:nvPr>
            <p:ph type="sldNum" idx="12"/>
          </p:nvPr>
        </p:nvSpPr>
        <p:spPr>
          <a:xfrm>
            <a:off x="4061770" y="8172284"/>
            <a:ext cx="3107012" cy="432201"/>
          </a:xfrm>
          <a:prstGeom prst="rect">
            <a:avLst/>
          </a:prstGeom>
          <a:noFill/>
          <a:ln>
            <a:noFill/>
          </a:ln>
        </p:spPr>
        <p:txBody>
          <a:bodyPr spcFirstLastPara="1" wrap="square" lIns="92449" tIns="46212" rIns="92449" bIns="46212" anchor="b" anchorCtr="0">
            <a:noAutofit/>
          </a:bodyPr>
          <a:lstStyle/>
          <a:p>
            <a:pPr>
              <a:buSzPts val="1400"/>
            </a:pPr>
            <a:fld id="{00000000-1234-1234-1234-123412341234}" type="slidenum">
              <a:rPr lang="en-US"/>
              <a:pPr>
                <a:buSzPts val="1400"/>
              </a:p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38:notes"/>
          <p:cNvSpPr>
            <a:spLocks noGrp="1" noRot="1" noChangeAspect="1"/>
          </p:cNvSpPr>
          <p:nvPr>
            <p:ph type="sldImg" idx="2"/>
          </p:nvPr>
        </p:nvSpPr>
        <p:spPr>
          <a:xfrm>
            <a:off x="2365375" y="263525"/>
            <a:ext cx="3871913" cy="29035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38:notes"/>
          <p:cNvSpPr txBox="1">
            <a:spLocks noGrp="1"/>
          </p:cNvSpPr>
          <p:nvPr>
            <p:ph type="body" idx="1"/>
          </p:nvPr>
        </p:nvSpPr>
        <p:spPr>
          <a:xfrm>
            <a:off x="284835" y="3080089"/>
            <a:ext cx="6367900" cy="4392861"/>
          </a:xfrm>
          <a:prstGeom prst="rect">
            <a:avLst/>
          </a:prstGeom>
          <a:noFill/>
          <a:ln>
            <a:noFill/>
          </a:ln>
        </p:spPr>
        <p:txBody>
          <a:bodyPr spcFirstLastPara="1" wrap="square" lIns="92449" tIns="92449" rIns="92449" bIns="92449" anchor="t" anchorCtr="0">
            <a:noAutofit/>
          </a:bodyPr>
          <a:lstStyle/>
          <a:p>
            <a:pPr marL="0" indent="0"/>
            <a:r>
              <a:rPr lang="en-US" sz="1800" b="1" dirty="0">
                <a:latin typeface="Calibri" panose="020F0502020204030204" pitchFamily="34" charset="0"/>
                <a:ea typeface="Cambria"/>
                <a:cs typeface="Calibri" panose="020F0502020204030204" pitchFamily="34" charset="0"/>
                <a:sym typeface="Cambria"/>
              </a:rPr>
              <a:t>Slide # 25:</a:t>
            </a:r>
          </a:p>
          <a:p>
            <a:pPr marL="0" indent="0"/>
            <a:endParaRPr lang="en-US" sz="800" b="1" dirty="0">
              <a:latin typeface="Calibri" panose="020F0502020204030204" pitchFamily="34" charset="0"/>
              <a:ea typeface="Cambria"/>
              <a:cs typeface="Calibri" panose="020F0502020204030204" pitchFamily="34" charset="0"/>
              <a:sym typeface="Cambria"/>
            </a:endParaRPr>
          </a:p>
          <a:p>
            <a:pPr marL="0" indent="0"/>
            <a:r>
              <a:rPr lang="en-US" sz="1800" b="1" dirty="0">
                <a:latin typeface="Calibri" panose="020F0502020204030204" pitchFamily="34" charset="0"/>
                <a:ea typeface="Cambria"/>
                <a:cs typeface="Calibri" panose="020F0502020204030204" pitchFamily="34" charset="0"/>
                <a:sym typeface="Cambria"/>
              </a:rPr>
              <a:t>Procedural Directions: </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Show slide</a:t>
            </a:r>
          </a:p>
          <a:p>
            <a:pPr marL="0" indent="0"/>
            <a:r>
              <a:rPr lang="en-US" sz="1800" b="1" dirty="0">
                <a:latin typeface="Calibri" panose="020F0502020204030204" pitchFamily="34" charset="0"/>
                <a:ea typeface="Cambria"/>
                <a:cs typeface="Calibri" panose="020F0502020204030204" pitchFamily="34" charset="0"/>
                <a:sym typeface="Cambria"/>
              </a:rPr>
              <a:t> </a:t>
            </a:r>
            <a:endParaRPr sz="1800" dirty="0">
              <a:latin typeface="Calibri" panose="020F0502020204030204" pitchFamily="34" charset="0"/>
              <a:ea typeface="Cambria"/>
              <a:cs typeface="Calibri" panose="020F0502020204030204" pitchFamily="34" charset="0"/>
              <a:sym typeface="Cambria"/>
            </a:endParaRPr>
          </a:p>
          <a:p>
            <a:pPr marL="0" indent="0"/>
            <a:r>
              <a:rPr lang="en-US" sz="1800" b="1" dirty="0">
                <a:latin typeface="Calibri" panose="020F0502020204030204" pitchFamily="34" charset="0"/>
                <a:ea typeface="Cambria"/>
                <a:cs typeface="Calibri" panose="020F0502020204030204" pitchFamily="34" charset="0"/>
                <a:sym typeface="Cambria"/>
              </a:rPr>
              <a:t>Presenter Notes:</a:t>
            </a:r>
          </a:p>
          <a:p>
            <a:pPr marL="173370" indent="-173370" defTabSz="924641">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Here are some examples of books for children to read themselves- </a:t>
            </a:r>
          </a:p>
          <a:p>
            <a:pPr marL="173370" indent="-173370" defTabSz="924641">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Books that have a lot of rhyming words are a great choice.  </a:t>
            </a:r>
          </a:p>
          <a:p>
            <a:pPr marL="635691" lvl="1" indent="-173370" defTabSz="924641">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They not only help the reader with decoding (or figuring out words they don’t know),</a:t>
            </a:r>
          </a:p>
          <a:p>
            <a:pPr marL="635691" lvl="1" indent="-173370" defTabSz="924641">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 but they’re usually are also a LOT of fun </a:t>
            </a:r>
            <a:r>
              <a:rPr lang="en-US" sz="1800" u="sng" dirty="0">
                <a:latin typeface="Calibri" panose="020F0502020204030204" pitchFamily="34" charset="0"/>
                <a:ea typeface="Cambria"/>
                <a:cs typeface="Calibri" panose="020F0502020204030204" pitchFamily="34" charset="0"/>
                <a:sym typeface="Cambria"/>
              </a:rPr>
              <a:t>to read</a:t>
            </a:r>
            <a:r>
              <a:rPr lang="en-US" sz="1800" dirty="0">
                <a:latin typeface="Calibri" panose="020F0502020204030204" pitchFamily="34" charset="0"/>
                <a:ea typeface="Cambria"/>
                <a:cs typeface="Calibri" panose="020F0502020204030204" pitchFamily="34" charset="0"/>
                <a:sym typeface="Cambria"/>
              </a:rPr>
              <a:t>!</a:t>
            </a:r>
          </a:p>
        </p:txBody>
      </p:sp>
      <p:sp>
        <p:nvSpPr>
          <p:cNvPr id="557" name="Google Shape;557;p38:notes"/>
          <p:cNvSpPr txBox="1">
            <a:spLocks noGrp="1"/>
          </p:cNvSpPr>
          <p:nvPr>
            <p:ph type="sldNum" idx="12"/>
          </p:nvPr>
        </p:nvSpPr>
        <p:spPr>
          <a:xfrm>
            <a:off x="4061770" y="8172284"/>
            <a:ext cx="3107012" cy="432201"/>
          </a:xfrm>
          <a:prstGeom prst="rect">
            <a:avLst/>
          </a:prstGeom>
          <a:noFill/>
          <a:ln>
            <a:noFill/>
          </a:ln>
        </p:spPr>
        <p:txBody>
          <a:bodyPr spcFirstLastPara="1" wrap="square" lIns="92449" tIns="46212" rIns="92449" bIns="46212" anchor="b" anchorCtr="0">
            <a:noAutofit/>
          </a:bodyPr>
          <a:lstStyle/>
          <a:p>
            <a:pPr>
              <a:buSzPts val="1400"/>
            </a:pPr>
            <a:fld id="{00000000-1234-1234-1234-123412341234}" type="slidenum">
              <a:rPr lang="en-US"/>
              <a:pPr>
                <a:buSzPts val="1400"/>
              </a:p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0:notes"/>
          <p:cNvSpPr>
            <a:spLocks noGrp="1" noRot="1" noChangeAspect="1"/>
          </p:cNvSpPr>
          <p:nvPr>
            <p:ph type="sldImg" idx="2"/>
          </p:nvPr>
        </p:nvSpPr>
        <p:spPr>
          <a:xfrm>
            <a:off x="2271713" y="155575"/>
            <a:ext cx="4373562" cy="32797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20:notes"/>
          <p:cNvSpPr txBox="1">
            <a:spLocks noGrp="1"/>
          </p:cNvSpPr>
          <p:nvPr>
            <p:ph type="body" idx="1"/>
          </p:nvPr>
        </p:nvSpPr>
        <p:spPr>
          <a:xfrm>
            <a:off x="448729" y="2567251"/>
            <a:ext cx="6205017" cy="6401234"/>
          </a:xfrm>
          <a:prstGeom prst="rect">
            <a:avLst/>
          </a:prstGeom>
          <a:noFill/>
          <a:ln>
            <a:noFill/>
          </a:ln>
        </p:spPr>
        <p:txBody>
          <a:bodyPr spcFirstLastPara="1" wrap="square" lIns="92449" tIns="46212" rIns="92449" bIns="46212" anchor="t" anchorCtr="0">
            <a:noAutofit/>
          </a:bodyPr>
          <a:lstStyle/>
          <a:p>
            <a:pPr marL="0" indent="0"/>
            <a:r>
              <a:rPr lang="en-US" sz="1800" b="1" dirty="0">
                <a:latin typeface="Calibri" panose="020F0502020204030204" pitchFamily="34" charset="0"/>
                <a:ea typeface="Cambria"/>
                <a:cs typeface="Calibri" panose="020F0502020204030204" pitchFamily="34" charset="0"/>
                <a:sym typeface="Cambria"/>
              </a:rPr>
              <a:t>Slide #26:</a:t>
            </a:r>
          </a:p>
          <a:p>
            <a:pPr marL="0" indent="0"/>
            <a:endParaRPr lang="en-US" sz="1800" dirty="0">
              <a:latin typeface="Calibri" panose="020F0502020204030204" pitchFamily="34" charset="0"/>
              <a:cs typeface="Calibri" panose="020F0502020204030204" pitchFamily="34" charset="0"/>
            </a:endParaRPr>
          </a:p>
          <a:p>
            <a:pPr marL="0" indent="0"/>
            <a:r>
              <a:rPr lang="en-US" sz="1800" b="1" dirty="0">
                <a:latin typeface="Calibri" panose="020F0502020204030204" pitchFamily="34" charset="0"/>
                <a:ea typeface="Cambria"/>
                <a:cs typeface="Calibri" panose="020F0502020204030204" pitchFamily="34" charset="0"/>
                <a:sym typeface="Cambria"/>
              </a:rPr>
              <a:t>Procedural Directions:</a:t>
            </a:r>
            <a:endParaRPr lang="en-US" sz="1800" dirty="0">
              <a:latin typeface="Calibri" panose="020F0502020204030204" pitchFamily="34" charset="0"/>
              <a:ea typeface="Cambria"/>
              <a:cs typeface="Calibri" panose="020F0502020204030204" pitchFamily="34" charset="0"/>
              <a:sym typeface="Cambria"/>
            </a:endParaRPr>
          </a:p>
          <a:p>
            <a:pPr marL="173370" indent="-173370">
              <a:buFont typeface="Arial" panose="020B0604020202020204" pitchFamily="34" charset="0"/>
              <a:buChar char="•"/>
            </a:pPr>
            <a:r>
              <a:rPr lang="en-US" sz="1800" dirty="0">
                <a:latin typeface="Calibri" panose="020F0502020204030204" pitchFamily="34" charset="0"/>
                <a:cs typeface="Calibri" panose="020F0502020204030204" pitchFamily="34" charset="0"/>
              </a:rPr>
              <a:t>Show slide.</a:t>
            </a:r>
          </a:p>
          <a:p>
            <a:pPr marL="173370" indent="-173370">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p>
            <a:pPr marL="0" indent="0"/>
            <a:r>
              <a:rPr lang="en-US" sz="1800" b="1" dirty="0">
                <a:latin typeface="Calibri" panose="020F0502020204030204" pitchFamily="34" charset="0"/>
                <a:ea typeface="Cambria"/>
                <a:cs typeface="Calibri" panose="020F0502020204030204" pitchFamily="34" charset="0"/>
                <a:sym typeface="Cambria"/>
              </a:rPr>
              <a:t>Presenter Notes:</a:t>
            </a:r>
            <a:endParaRPr lang="en-US" sz="1800" dirty="0">
              <a:latin typeface="Calibri" panose="020F0502020204030204" pitchFamily="34" charset="0"/>
              <a:ea typeface="Cambria"/>
              <a:cs typeface="Calibri" panose="020F0502020204030204" pitchFamily="34" charset="0"/>
              <a:sym typeface="Cambria"/>
            </a:endParaRP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One simple way to help your child choose books that are at an appropriate reading level for him/her is by teaching </a:t>
            </a:r>
            <a:r>
              <a:rPr lang="en-US" sz="1800" b="1" dirty="0">
                <a:latin typeface="Calibri" panose="020F0502020204030204" pitchFamily="34" charset="0"/>
                <a:cs typeface="Calibri" panose="020F0502020204030204" pitchFamily="34" charset="0"/>
              </a:rPr>
              <a:t>The Five Finger Rule. </a:t>
            </a:r>
          </a:p>
          <a:p>
            <a:pPr marL="173370" indent="-173370">
              <a:buFont typeface="Arial" panose="020B0604020202020204" pitchFamily="34" charset="0"/>
              <a:buChar char="•"/>
            </a:pPr>
            <a:r>
              <a:rPr lang="en-US" sz="1800" dirty="0">
                <a:latin typeface="Calibri" panose="020F0502020204030204" pitchFamily="34" charset="0"/>
                <a:cs typeface="Calibri" panose="020F0502020204030204" pitchFamily="34" charset="0"/>
              </a:rPr>
              <a:t>This is the way it works:</a:t>
            </a:r>
          </a:p>
          <a:p>
            <a:pPr marL="635691" lvl="1" indent="-173370" defTabSz="924641">
              <a:buFont typeface="Arial" panose="020B0604020202020204" pitchFamily="34" charset="0"/>
              <a:buChar char="•"/>
              <a:defRPr/>
            </a:pPr>
            <a:r>
              <a:rPr lang="es-ES" sz="1800" dirty="0">
                <a:latin typeface="Calibri" panose="020F0502020204030204" pitchFamily="34" charset="0"/>
                <a:cs typeface="Calibri" panose="020F0502020204030204" pitchFamily="34" charset="0"/>
              </a:rPr>
              <a:t>Ask your child to open </a:t>
            </a:r>
            <a:r>
              <a:rPr lang="es-ES" sz="1800" dirty="0" err="1">
                <a:latin typeface="Calibri" panose="020F0502020204030204" pitchFamily="34" charset="0"/>
                <a:cs typeface="Calibri" panose="020F0502020204030204" pitchFamily="34" charset="0"/>
              </a:rPr>
              <a:t>the</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book</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to</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any</a:t>
            </a:r>
            <a:r>
              <a:rPr lang="es-ES" sz="1800" dirty="0">
                <a:latin typeface="Calibri" panose="020F0502020204030204" pitchFamily="34" charset="0"/>
                <a:cs typeface="Calibri" panose="020F0502020204030204" pitchFamily="34" charset="0"/>
              </a:rPr>
              <a:t> page and start reading.</a:t>
            </a:r>
          </a:p>
          <a:p>
            <a:pPr marL="635691" lvl="1" indent="-173370">
              <a:buFont typeface="Arial" panose="020B0604020202020204" pitchFamily="34" charset="0"/>
              <a:buChar char="•"/>
            </a:pPr>
            <a:r>
              <a:rPr lang="es-ES" sz="1800" dirty="0">
                <a:latin typeface="Calibri" panose="020F0502020204030204" pitchFamily="34" charset="0"/>
                <a:cs typeface="Calibri" panose="020F0502020204030204" pitchFamily="34" charset="0"/>
              </a:rPr>
              <a:t>Your child should hold up a finger every time he/she does not know a word.</a:t>
            </a:r>
            <a:r>
              <a:rPr lang="es-ES" sz="1800" b="1" dirty="0">
                <a:latin typeface="Calibri" panose="020F0502020204030204" pitchFamily="34" charset="0"/>
                <a:cs typeface="Calibri" panose="020F0502020204030204" pitchFamily="34" charset="0"/>
              </a:rPr>
              <a:t> </a:t>
            </a:r>
          </a:p>
          <a:p>
            <a:pPr marL="635691" lvl="1" indent="-173370" defTabSz="924641">
              <a:buFont typeface="Arial" panose="020B0604020202020204" pitchFamily="34" charset="0"/>
              <a:buChar char="•"/>
              <a:defRPr/>
            </a:pPr>
            <a:r>
              <a:rPr lang="es-ES" sz="1800" dirty="0">
                <a:solidFill>
                  <a:srgbClr val="364EA2"/>
                </a:solidFill>
                <a:latin typeface="Calibri" panose="020F0502020204030204" pitchFamily="34" charset="0"/>
                <a:cs typeface="Calibri" panose="020F0502020204030204" pitchFamily="34" charset="0"/>
              </a:rPr>
              <a:t>I</a:t>
            </a:r>
            <a:r>
              <a:rPr lang="es-ES" sz="1800" dirty="0">
                <a:latin typeface="Calibri" panose="020F0502020204030204" pitchFamily="34" charset="0"/>
                <a:cs typeface="Calibri" panose="020F0502020204030204" pitchFamily="34" charset="0"/>
              </a:rPr>
              <a:t>f s/he cannot read 5 or more words on a page, the book is a difficult challenge. </a:t>
            </a:r>
          </a:p>
          <a:p>
            <a:pPr marL="635691" lvl="1" indent="-173370" defTabSz="924641">
              <a:buFont typeface="Arial" panose="020B0604020202020204" pitchFamily="34" charset="0"/>
              <a:buChar char="•"/>
              <a:defRPr/>
            </a:pPr>
            <a:r>
              <a:rPr lang="es-ES" sz="1800" dirty="0">
                <a:latin typeface="Calibri" panose="020F0502020204030204" pitchFamily="34" charset="0"/>
                <a:cs typeface="Calibri" panose="020F0502020204030204" pitchFamily="34" charset="0"/>
              </a:rPr>
              <a:t>If s/he can read </a:t>
            </a:r>
            <a:r>
              <a:rPr lang="es-ES" sz="1800" b="1" dirty="0">
                <a:latin typeface="Calibri" panose="020F0502020204030204" pitchFamily="34" charset="0"/>
                <a:cs typeface="Calibri" panose="020F0502020204030204" pitchFamily="34" charset="0"/>
              </a:rPr>
              <a:t>all the words</a:t>
            </a:r>
            <a:r>
              <a:rPr lang="es-ES" sz="1800" dirty="0">
                <a:latin typeface="Calibri" panose="020F0502020204030204" pitchFamily="34" charset="0"/>
                <a:cs typeface="Calibri" panose="020F0502020204030204" pitchFamily="34" charset="0"/>
              </a:rPr>
              <a:t>, the book is too easy.</a:t>
            </a:r>
          </a:p>
          <a:p>
            <a:pPr marL="635691" lvl="1" indent="-173370" defTabSz="924641">
              <a:buFont typeface="Arial" panose="020B0604020202020204" pitchFamily="34" charset="0"/>
              <a:buChar char="•"/>
              <a:defRPr/>
            </a:pPr>
            <a:r>
              <a:rPr lang="es-ES" sz="1800" dirty="0">
                <a:latin typeface="Calibri" panose="020F0502020204030204" pitchFamily="34" charset="0"/>
                <a:cs typeface="Calibri" panose="020F0502020204030204" pitchFamily="34" charset="0"/>
              </a:rPr>
              <a:t>If s/he struggles with </a:t>
            </a:r>
            <a:r>
              <a:rPr lang="es-ES" sz="1800" b="1" dirty="0">
                <a:latin typeface="Calibri" panose="020F0502020204030204" pitchFamily="34" charset="0"/>
                <a:cs typeface="Calibri" panose="020F0502020204030204" pitchFamily="34" charset="0"/>
              </a:rPr>
              <a:t>3 words</a:t>
            </a:r>
            <a:r>
              <a:rPr lang="es-ES" sz="1800" dirty="0">
                <a:latin typeface="Calibri" panose="020F0502020204030204" pitchFamily="34" charset="0"/>
                <a:cs typeface="Calibri" panose="020F0502020204030204" pitchFamily="34" charset="0"/>
              </a:rPr>
              <a:t>, the book is appropriate.</a:t>
            </a:r>
          </a:p>
          <a:p>
            <a:pPr marL="173370" indent="-173370">
              <a:buFont typeface="Arial" panose="020B0604020202020204" pitchFamily="34" charset="0"/>
              <a:buChar char="•"/>
            </a:pPr>
            <a:r>
              <a:rPr lang="en-US" sz="1800" dirty="0">
                <a:solidFill>
                  <a:schemeClr val="tx1"/>
                </a:solidFill>
              </a:rPr>
              <a:t>But…don’t underestimate the willingness of a child to read a difficult book!</a:t>
            </a:r>
            <a:endParaRPr lang="en-US" sz="1800" dirty="0">
              <a:solidFill>
                <a:schemeClr val="tx1"/>
              </a:solidFill>
              <a:latin typeface="Calibri" panose="020F0502020204030204" pitchFamily="34" charset="0"/>
              <a:ea typeface="Cambria"/>
              <a:cs typeface="Calibri" panose="020F0502020204030204" pitchFamily="34" charset="0"/>
              <a:sym typeface="Cambria"/>
            </a:endParaRPr>
          </a:p>
          <a:p>
            <a:pPr marL="0" indent="0"/>
            <a:endParaRPr lang="en-US" sz="1800" b="1" dirty="0">
              <a:latin typeface="Calibri" panose="020F0502020204030204" pitchFamily="34" charset="0"/>
              <a:ea typeface="Cambria"/>
              <a:cs typeface="Calibri" panose="020F0502020204030204" pitchFamily="34" charset="0"/>
              <a:sym typeface="Cambria"/>
            </a:endParaRPr>
          </a:p>
        </p:txBody>
      </p:sp>
      <p:sp>
        <p:nvSpPr>
          <p:cNvPr id="460" name="Google Shape;460;p20:notes"/>
          <p:cNvSpPr txBox="1">
            <a:spLocks noGrp="1"/>
          </p:cNvSpPr>
          <p:nvPr>
            <p:ph type="sldNum" idx="12"/>
          </p:nvPr>
        </p:nvSpPr>
        <p:spPr>
          <a:xfrm>
            <a:off x="4061770" y="8172285"/>
            <a:ext cx="3107012" cy="432216"/>
          </a:xfrm>
          <a:prstGeom prst="rect">
            <a:avLst/>
          </a:prstGeom>
          <a:noFill/>
          <a:ln>
            <a:noFill/>
          </a:ln>
        </p:spPr>
        <p:txBody>
          <a:bodyPr spcFirstLastPara="1" wrap="square" lIns="92449" tIns="46212" rIns="92449" bIns="46212" anchor="b" anchorCtr="0">
            <a:noAutofit/>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27</a:t>
            </a:fld>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3:notes"/>
          <p:cNvSpPr>
            <a:spLocks noGrp="1" noRot="1" noChangeAspect="1"/>
          </p:cNvSpPr>
          <p:nvPr>
            <p:ph type="sldImg" idx="2"/>
          </p:nvPr>
        </p:nvSpPr>
        <p:spPr>
          <a:xfrm>
            <a:off x="4019550" y="141288"/>
            <a:ext cx="2698750" cy="2024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23:notes"/>
          <p:cNvSpPr txBox="1">
            <a:spLocks noGrp="1"/>
          </p:cNvSpPr>
          <p:nvPr>
            <p:ph type="body" idx="1"/>
          </p:nvPr>
        </p:nvSpPr>
        <p:spPr>
          <a:xfrm>
            <a:off x="237503" y="559657"/>
            <a:ext cx="6749893" cy="8523958"/>
          </a:xfrm>
          <a:prstGeom prst="rect">
            <a:avLst/>
          </a:prstGeom>
          <a:noFill/>
          <a:ln>
            <a:noFill/>
          </a:ln>
        </p:spPr>
        <p:txBody>
          <a:bodyPr spcFirstLastPara="1" wrap="square" lIns="92449" tIns="46212" rIns="92449" bIns="46212" anchor="t" anchorCtr="0">
            <a:noAutofit/>
          </a:bodyPr>
          <a:lstStyle/>
          <a:p>
            <a:pPr marL="0" indent="0"/>
            <a:r>
              <a:rPr lang="en-US" sz="1600" b="1" dirty="0">
                <a:latin typeface="Calibri" panose="020F0502020204030204" pitchFamily="34" charset="0"/>
                <a:ea typeface="Cambria"/>
                <a:cs typeface="Calibri" panose="020F0502020204030204" pitchFamily="34" charset="0"/>
                <a:sym typeface="Cambria"/>
              </a:rPr>
              <a:t>Slide # 27</a:t>
            </a:r>
          </a:p>
          <a:p>
            <a:pPr marL="288950" indent="-288950">
              <a:buFont typeface="Arial" panose="020B0604020202020204" pitchFamily="34" charset="0"/>
              <a:buChar char="•"/>
            </a:pPr>
            <a:endParaRPr lang="en-US" sz="1600" b="1" dirty="0">
              <a:latin typeface="Calibri" panose="020F0502020204030204" pitchFamily="34" charset="0"/>
              <a:ea typeface="Cambria"/>
              <a:cs typeface="Calibri" panose="020F0502020204030204" pitchFamily="34" charset="0"/>
              <a:sym typeface="Cambria"/>
            </a:endParaRPr>
          </a:p>
          <a:p>
            <a:pPr marL="0" indent="0"/>
            <a:r>
              <a:rPr lang="en-US" sz="1600" b="1" dirty="0">
                <a:latin typeface="Calibri" panose="020F0502020204030204" pitchFamily="34" charset="0"/>
                <a:ea typeface="Cambria"/>
                <a:cs typeface="Calibri" panose="020F0502020204030204" pitchFamily="34" charset="0"/>
                <a:sym typeface="Cambria"/>
              </a:rPr>
              <a:t>Procedural Directions:</a:t>
            </a:r>
          </a:p>
          <a:p>
            <a:pPr marL="173370" indent="-173370" defTabSz="924641">
              <a:buFont typeface="Arial" panose="020B0604020202020204" pitchFamily="34" charset="0"/>
              <a:buChar char="•"/>
              <a:defRPr/>
            </a:pPr>
            <a:r>
              <a:rPr lang="en-US" sz="1600" b="1" dirty="0">
                <a:solidFill>
                  <a:srgbClr val="FF0000"/>
                </a:solidFill>
                <a:latin typeface="Calibri" panose="020F0502020204030204" pitchFamily="34" charset="0"/>
                <a:ea typeface="Cambria"/>
                <a:cs typeface="Calibri" panose="020F0502020204030204" pitchFamily="34" charset="0"/>
                <a:sym typeface="Cambria"/>
              </a:rPr>
              <a:t>[CLICK] </a:t>
            </a:r>
            <a:r>
              <a:rPr lang="en-US" sz="1600" dirty="0">
                <a:solidFill>
                  <a:schemeClr val="tx1"/>
                </a:solidFill>
                <a:latin typeface="Calibri" panose="020F0502020204030204" pitchFamily="34" charset="0"/>
                <a:ea typeface="Cambria"/>
                <a:cs typeface="Calibri" panose="020F0502020204030204" pitchFamily="34" charset="0"/>
                <a:sym typeface="Cambria"/>
              </a:rPr>
              <a:t>for animation.</a:t>
            </a:r>
          </a:p>
          <a:p>
            <a:pPr marL="173370" indent="-173370" defTabSz="924641">
              <a:buFont typeface="Arial" panose="020B0604020202020204" pitchFamily="34" charset="0"/>
              <a:buChar char="•"/>
              <a:defRPr/>
            </a:pPr>
            <a:r>
              <a:rPr lang="en-US" sz="1600" dirty="0">
                <a:solidFill>
                  <a:schemeClr val="tx1"/>
                </a:solidFill>
                <a:latin typeface="Calibri" panose="020F0502020204030204" pitchFamily="34" charset="0"/>
                <a:ea typeface="Cambria"/>
                <a:cs typeface="Calibri" panose="020F0502020204030204" pitchFamily="34" charset="0"/>
                <a:sym typeface="Cambria"/>
              </a:rPr>
              <a:t>Show slide.</a:t>
            </a:r>
          </a:p>
          <a:p>
            <a:pPr marL="0" indent="0"/>
            <a:endParaRPr lang="en-US" sz="800" b="1" dirty="0">
              <a:latin typeface="Calibri" panose="020F0502020204030204" pitchFamily="34" charset="0"/>
              <a:ea typeface="Cambria"/>
              <a:cs typeface="Calibri" panose="020F0502020204030204" pitchFamily="34" charset="0"/>
              <a:sym typeface="Cambria"/>
            </a:endParaRPr>
          </a:p>
          <a:p>
            <a:pPr marL="0" indent="0"/>
            <a:r>
              <a:rPr lang="en-US" sz="1600" b="1" dirty="0">
                <a:latin typeface="Calibri" panose="020F0502020204030204" pitchFamily="34" charset="0"/>
                <a:ea typeface="Cambria"/>
                <a:cs typeface="Calibri" panose="020F0502020204030204" pitchFamily="34" charset="0"/>
                <a:sym typeface="Cambria"/>
              </a:rPr>
              <a:t>Presenter Notes:</a:t>
            </a:r>
            <a:endParaRPr lang="en-US" sz="1600" dirty="0">
              <a:latin typeface="Calibri" panose="020F0502020204030204" pitchFamily="34" charset="0"/>
              <a:ea typeface="Cambria"/>
              <a:cs typeface="Calibri" panose="020F0502020204030204" pitchFamily="34" charset="0"/>
              <a:sym typeface="Cambria"/>
            </a:endParaRP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Another way to match a child, especially older children, with  ideal reading level materials is to use the </a:t>
            </a:r>
            <a:r>
              <a:rPr lang="en-US" sz="1800" b="1" dirty="0">
                <a:latin typeface="Calibri" panose="020F0502020204030204" pitchFamily="34" charset="0"/>
                <a:ea typeface="Cambria"/>
                <a:cs typeface="Calibri" panose="020F0502020204030204" pitchFamily="34" charset="0"/>
                <a:sym typeface="Cambria"/>
              </a:rPr>
              <a:t>Lexile Reading System</a:t>
            </a:r>
            <a:r>
              <a:rPr lang="en-US" sz="1800" dirty="0">
                <a:latin typeface="Calibri" panose="020F0502020204030204" pitchFamily="34" charset="0"/>
                <a:ea typeface="Cambria"/>
                <a:cs typeface="Calibri" panose="020F0502020204030204" pitchFamily="34" charset="0"/>
                <a:sym typeface="Cambria"/>
              </a:rPr>
              <a:t>. </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A </a:t>
            </a:r>
            <a:r>
              <a:rPr lang="en-US" sz="1800" b="1" dirty="0">
                <a:latin typeface="Calibri" panose="020F0502020204030204" pitchFamily="34" charset="0"/>
                <a:ea typeface="Cambria"/>
                <a:cs typeface="Calibri" panose="020F0502020204030204" pitchFamily="34" charset="0"/>
                <a:sym typeface="Cambria"/>
              </a:rPr>
              <a:t>Lexile Level </a:t>
            </a:r>
            <a:r>
              <a:rPr lang="en-US" sz="1800" dirty="0">
                <a:latin typeface="Calibri" panose="020F0502020204030204" pitchFamily="34" charset="0"/>
                <a:ea typeface="Cambria"/>
                <a:cs typeface="Calibri" panose="020F0502020204030204" pitchFamily="34" charset="0"/>
                <a:sym typeface="Cambria"/>
              </a:rPr>
              <a:t>is one way to measure the reading level of a book. </a:t>
            </a:r>
          </a:p>
          <a:p>
            <a:pPr marL="635691" lvl="1"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It doesn’t measure the level of the child; just the reading level of the </a:t>
            </a:r>
            <a:r>
              <a:rPr lang="en-US" sz="1800" b="1" dirty="0">
                <a:latin typeface="Calibri" panose="020F0502020204030204" pitchFamily="34" charset="0"/>
                <a:ea typeface="Cambria"/>
                <a:cs typeface="Calibri" panose="020F0502020204030204" pitchFamily="34" charset="0"/>
                <a:sym typeface="Cambria"/>
              </a:rPr>
              <a:t>book!</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Lexile measures start at </a:t>
            </a:r>
            <a:r>
              <a:rPr lang="en-US" sz="1800" b="1" dirty="0">
                <a:latin typeface="Calibri" panose="020F0502020204030204" pitchFamily="34" charset="0"/>
                <a:ea typeface="Cambria"/>
                <a:cs typeface="Calibri" panose="020F0502020204030204" pitchFamily="34" charset="0"/>
                <a:sym typeface="Cambria"/>
              </a:rPr>
              <a:t>5L. </a:t>
            </a:r>
          </a:p>
          <a:p>
            <a:pPr marL="635691" lvl="1" indent="-173370" defTabSz="924641">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The higher the number, the more difficult the text will be. </a:t>
            </a:r>
          </a:p>
          <a:p>
            <a:pPr marL="635691" lvl="1"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Anything </a:t>
            </a:r>
            <a:r>
              <a:rPr lang="en-US" sz="1800" b="1" dirty="0">
                <a:latin typeface="Calibri" panose="020F0502020204030204" pitchFamily="34" charset="0"/>
                <a:ea typeface="Cambria"/>
                <a:cs typeface="Calibri" panose="020F0502020204030204" pitchFamily="34" charset="0"/>
                <a:sym typeface="Cambria"/>
              </a:rPr>
              <a:t>below 10L </a:t>
            </a:r>
            <a:r>
              <a:rPr lang="en-US" sz="1800" dirty="0">
                <a:latin typeface="Calibri" panose="020F0502020204030204" pitchFamily="34" charset="0"/>
                <a:ea typeface="Cambria"/>
                <a:cs typeface="Calibri" panose="020F0502020204030204" pitchFamily="34" charset="0"/>
                <a:sym typeface="Cambria"/>
              </a:rPr>
              <a:t>is considered a “Beginning Reader.” The highest Lexile level is 2000L. </a:t>
            </a:r>
          </a:p>
          <a:p>
            <a:pPr marL="173370" indent="-173370" defTabSz="924641">
              <a:buFont typeface="Arial" panose="020B0604020202020204" pitchFamily="34" charset="0"/>
              <a:buChar char="•"/>
              <a:defRPr/>
            </a:pPr>
            <a:r>
              <a:rPr lang="en-US" sz="1800" b="1" dirty="0">
                <a:solidFill>
                  <a:srgbClr val="FF0000"/>
                </a:solidFill>
                <a:latin typeface="Calibri" panose="020F0502020204030204" pitchFamily="34" charset="0"/>
                <a:ea typeface="Cambria"/>
                <a:cs typeface="Calibri" panose="020F0502020204030204" pitchFamily="34" charset="0"/>
                <a:sym typeface="Cambria"/>
              </a:rPr>
              <a:t>CLICK </a:t>
            </a:r>
            <a:r>
              <a:rPr lang="en-US" sz="1800" dirty="0">
                <a:solidFill>
                  <a:schemeClr val="tx1"/>
                </a:solidFill>
                <a:latin typeface="Calibri" panose="020F0502020204030204" pitchFamily="34" charset="0"/>
                <a:ea typeface="Cambria"/>
                <a:cs typeface="Calibri" panose="020F0502020204030204" pitchFamily="34" charset="0"/>
                <a:sym typeface="Cambria"/>
              </a:rPr>
              <a:t>on</a:t>
            </a:r>
            <a:r>
              <a:rPr lang="en-US" sz="1800" b="1" dirty="0">
                <a:solidFill>
                  <a:srgbClr val="FF0000"/>
                </a:solidFill>
                <a:latin typeface="Calibri" panose="020F0502020204030204" pitchFamily="34" charset="0"/>
                <a:ea typeface="Cambria"/>
                <a:cs typeface="Calibri" panose="020F0502020204030204" pitchFamily="34" charset="0"/>
                <a:sym typeface="Cambria"/>
              </a:rPr>
              <a:t> </a:t>
            </a:r>
            <a:r>
              <a:rPr lang="en-US" sz="1800" u="sng" dirty="0">
                <a:solidFill>
                  <a:schemeClr val="hlink"/>
                </a:solidFill>
                <a:latin typeface="Calibri" panose="020F0502020204030204" pitchFamily="34" charset="0"/>
                <a:ea typeface="Cambria"/>
                <a:cs typeface="Calibri" panose="020F0502020204030204" pitchFamily="34" charset="0"/>
                <a:sym typeface="Cambria"/>
              </a:rPr>
              <a:t>https://hub.lexile.com/find-a-a-book/</a:t>
            </a:r>
            <a:r>
              <a:rPr lang="en-US" sz="1800" b="1" dirty="0">
                <a:solidFill>
                  <a:schemeClr val="hlink"/>
                </a:solidFill>
                <a:latin typeface="Calibri" panose="020F0502020204030204" pitchFamily="34" charset="0"/>
                <a:ea typeface="Cambria"/>
                <a:cs typeface="Calibri" panose="020F0502020204030204" pitchFamily="34" charset="0"/>
                <a:sym typeface="Cambria"/>
              </a:rPr>
              <a:t> </a:t>
            </a:r>
            <a:r>
              <a:rPr lang="en-US" sz="1800" dirty="0">
                <a:latin typeface="Calibri" panose="020F0502020204030204" pitchFamily="34" charset="0"/>
                <a:ea typeface="Cambria"/>
                <a:cs typeface="Calibri" panose="020F0502020204030204" pitchFamily="34" charset="0"/>
                <a:sym typeface="Cambria"/>
              </a:rPr>
              <a:t>If you go to the Lexile Reading System website, you can get an approximate range of Lexile scores for your child.  (The Lexile link is also on your MORE RESOURCES handout.)</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I tried this out for my granddaughter.</a:t>
            </a:r>
          </a:p>
          <a:p>
            <a:pPr marL="635691" lvl="1" indent="-173370">
              <a:buFont typeface="Arial" panose="020B0604020202020204" pitchFamily="34" charset="0"/>
              <a:buChar char="•"/>
            </a:pPr>
            <a:r>
              <a:rPr lang="en-US" sz="1800" b="1" dirty="0">
                <a:solidFill>
                  <a:srgbClr val="FF0000"/>
                </a:solidFill>
                <a:latin typeface="Calibri" panose="020F0502020204030204" pitchFamily="34" charset="0"/>
                <a:ea typeface="Cambria"/>
                <a:cs typeface="Calibri" panose="020F0502020204030204" pitchFamily="34" charset="0"/>
                <a:sym typeface="Cambria"/>
              </a:rPr>
              <a:t>[CLICK] </a:t>
            </a:r>
            <a:r>
              <a:rPr lang="en-US" sz="1800" dirty="0">
                <a:latin typeface="Calibri" panose="020F0502020204030204" pitchFamily="34" charset="0"/>
                <a:ea typeface="Cambria"/>
                <a:cs typeface="Calibri" panose="020F0502020204030204" pitchFamily="34" charset="0"/>
                <a:sym typeface="Cambria"/>
              </a:rPr>
              <a:t>I put in “</a:t>
            </a:r>
            <a:r>
              <a:rPr lang="en-US" sz="1800" b="1" dirty="0">
                <a:latin typeface="Calibri" panose="020F0502020204030204" pitchFamily="34" charset="0"/>
                <a:ea typeface="Cambria"/>
                <a:cs typeface="Calibri" panose="020F0502020204030204" pitchFamily="34" charset="0"/>
                <a:sym typeface="Cambria"/>
              </a:rPr>
              <a:t>2</a:t>
            </a:r>
            <a:r>
              <a:rPr lang="en-US" sz="1800" b="1" baseline="30000" dirty="0">
                <a:latin typeface="Calibri" panose="020F0502020204030204" pitchFamily="34" charset="0"/>
                <a:ea typeface="Cambria"/>
                <a:cs typeface="Calibri" panose="020F0502020204030204" pitchFamily="34" charset="0"/>
                <a:sym typeface="Cambria"/>
              </a:rPr>
              <a:t>nd</a:t>
            </a:r>
            <a:r>
              <a:rPr lang="en-US" sz="1800" dirty="0">
                <a:latin typeface="Calibri" panose="020F0502020204030204" pitchFamily="34" charset="0"/>
                <a:ea typeface="Cambria"/>
                <a:cs typeface="Calibri" panose="020F0502020204030204" pitchFamily="34" charset="0"/>
                <a:sym typeface="Cambria"/>
              </a:rPr>
              <a:t> “ when she was in 2</a:t>
            </a:r>
            <a:r>
              <a:rPr lang="en-US" sz="1800" baseline="30000" dirty="0">
                <a:latin typeface="Calibri" panose="020F0502020204030204" pitchFamily="34" charset="0"/>
                <a:ea typeface="Cambria"/>
                <a:cs typeface="Calibri" panose="020F0502020204030204" pitchFamily="34" charset="0"/>
                <a:sym typeface="Cambria"/>
              </a:rPr>
              <a:t>nd</a:t>
            </a:r>
            <a:r>
              <a:rPr lang="en-US" sz="1800" dirty="0">
                <a:latin typeface="Calibri" panose="020F0502020204030204" pitchFamily="34" charset="0"/>
                <a:ea typeface="Cambria"/>
                <a:cs typeface="Calibri" panose="020F0502020204030204" pitchFamily="34" charset="0"/>
                <a:sym typeface="Cambria"/>
              </a:rPr>
              <a:t> grade for her grade level. You can pick grades all the way up to 12</a:t>
            </a:r>
            <a:r>
              <a:rPr lang="en-US" sz="1800" baseline="30000" dirty="0">
                <a:latin typeface="Calibri" panose="020F0502020204030204" pitchFamily="34" charset="0"/>
                <a:ea typeface="Cambria"/>
                <a:cs typeface="Calibri" panose="020F0502020204030204" pitchFamily="34" charset="0"/>
                <a:sym typeface="Cambria"/>
              </a:rPr>
              <a:t>th</a:t>
            </a:r>
            <a:r>
              <a:rPr lang="en-US" sz="1800" dirty="0">
                <a:latin typeface="Calibri" panose="020F0502020204030204" pitchFamily="34" charset="0"/>
                <a:ea typeface="Cambria"/>
                <a:cs typeface="Calibri" panose="020F0502020204030204" pitchFamily="34" charset="0"/>
                <a:sym typeface="Cambria"/>
              </a:rPr>
              <a:t>.</a:t>
            </a:r>
          </a:p>
          <a:p>
            <a:pPr marL="635691" lvl="1" indent="-173370">
              <a:buFont typeface="Arial" panose="020B0604020202020204" pitchFamily="34" charset="0"/>
              <a:buChar char="•"/>
            </a:pPr>
            <a:r>
              <a:rPr lang="en-US" sz="1800" b="1" dirty="0">
                <a:solidFill>
                  <a:srgbClr val="FF0000"/>
                </a:solidFill>
                <a:latin typeface="Calibri" panose="020F0502020204030204" pitchFamily="34" charset="0"/>
                <a:ea typeface="Cambria"/>
                <a:cs typeface="Calibri" panose="020F0502020204030204" pitchFamily="34" charset="0"/>
                <a:sym typeface="Cambria"/>
              </a:rPr>
              <a:t>[CLICK] </a:t>
            </a:r>
            <a:r>
              <a:rPr lang="en-US" sz="1800" dirty="0">
                <a:solidFill>
                  <a:srgbClr val="FF0000"/>
                </a:solidFill>
                <a:latin typeface="Calibri" panose="020F0502020204030204" pitchFamily="34" charset="0"/>
                <a:ea typeface="Cambria"/>
                <a:cs typeface="Calibri" panose="020F0502020204030204" pitchFamily="34" charset="0"/>
                <a:sym typeface="Cambria"/>
              </a:rPr>
              <a:t>I checked </a:t>
            </a:r>
            <a:r>
              <a:rPr lang="en-US" sz="1800" b="1" dirty="0">
                <a:latin typeface="Calibri" panose="020F0502020204030204" pitchFamily="34" charset="0"/>
                <a:ea typeface="Cambria"/>
                <a:cs typeface="Calibri" panose="020F0502020204030204" pitchFamily="34" charset="0"/>
                <a:sym typeface="Cambria"/>
              </a:rPr>
              <a:t>“Easy” </a:t>
            </a:r>
            <a:r>
              <a:rPr lang="en-US" sz="1800" dirty="0">
                <a:latin typeface="Calibri" panose="020F0502020204030204" pitchFamily="34" charset="0"/>
                <a:ea typeface="Cambria"/>
                <a:cs typeface="Calibri" panose="020F0502020204030204" pitchFamily="34" charset="0"/>
                <a:sym typeface="Cambria"/>
              </a:rPr>
              <a:t>because she said that the books she usually was reading were </a:t>
            </a:r>
            <a:r>
              <a:rPr lang="en-US" sz="1800" b="1" dirty="0">
                <a:latin typeface="Calibri" panose="020F0502020204030204" pitchFamily="34" charset="0"/>
                <a:ea typeface="Cambria"/>
                <a:cs typeface="Calibri" panose="020F0502020204030204" pitchFamily="34" charset="0"/>
                <a:sym typeface="Cambria"/>
              </a:rPr>
              <a:t>easy</a:t>
            </a:r>
            <a:r>
              <a:rPr lang="en-US" sz="1800" dirty="0">
                <a:latin typeface="Calibri" panose="020F0502020204030204" pitchFamily="34" charset="0"/>
                <a:ea typeface="Cambria"/>
                <a:cs typeface="Calibri" panose="020F0502020204030204" pitchFamily="34" charset="0"/>
                <a:sym typeface="Cambria"/>
              </a:rPr>
              <a:t>. </a:t>
            </a:r>
          </a:p>
          <a:p>
            <a:pPr marL="1098012" lvl="2"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You could also check</a:t>
            </a:r>
            <a:r>
              <a:rPr lang="en-US" sz="1800" b="1" dirty="0">
                <a:latin typeface="Calibri" panose="020F0502020204030204" pitchFamily="34" charset="0"/>
                <a:ea typeface="Cambria"/>
                <a:cs typeface="Calibri" panose="020F0502020204030204" pitchFamily="34" charset="0"/>
                <a:sym typeface="Cambria"/>
              </a:rPr>
              <a:t> just right, or difficult</a:t>
            </a:r>
            <a:r>
              <a:rPr lang="en-US" sz="1800" dirty="0">
                <a:latin typeface="Calibri" panose="020F0502020204030204" pitchFamily="34" charset="0"/>
                <a:ea typeface="Cambria"/>
                <a:cs typeface="Calibri" panose="020F0502020204030204" pitchFamily="34" charset="0"/>
                <a:sym typeface="Cambria"/>
              </a:rPr>
              <a:t>. </a:t>
            </a:r>
          </a:p>
          <a:p>
            <a:pPr marL="635691" lvl="1" indent="-173370" defTabSz="924641">
              <a:buFont typeface="Arial" panose="020B0604020202020204" pitchFamily="34" charset="0"/>
              <a:buChar char="•"/>
              <a:defRPr/>
            </a:pPr>
            <a:r>
              <a:rPr lang="en-US" sz="1800" b="1" dirty="0">
                <a:solidFill>
                  <a:srgbClr val="FF0000"/>
                </a:solidFill>
                <a:latin typeface="Calibri" panose="020F0502020204030204" pitchFamily="34" charset="0"/>
                <a:ea typeface="Cambria"/>
                <a:cs typeface="Calibri" panose="020F0502020204030204" pitchFamily="34" charset="0"/>
                <a:sym typeface="Cambria"/>
              </a:rPr>
              <a:t>[CLICK] </a:t>
            </a:r>
            <a:r>
              <a:rPr lang="en-US" sz="1800" dirty="0">
                <a:latin typeface="Calibri" panose="020F0502020204030204" pitchFamily="34" charset="0"/>
                <a:ea typeface="Cambria"/>
                <a:cs typeface="Calibri" panose="020F0502020204030204" pitchFamily="34" charset="0"/>
                <a:sym typeface="Cambria"/>
              </a:rPr>
              <a:t>When I did that, </a:t>
            </a:r>
            <a:r>
              <a:rPr lang="en-US" sz="1800" b="1" dirty="0">
                <a:latin typeface="Calibri" panose="020F0502020204030204" pitchFamily="34" charset="0"/>
                <a:ea typeface="Cambria"/>
                <a:cs typeface="Calibri" panose="020F0502020204030204" pitchFamily="34" charset="0"/>
                <a:sym typeface="Cambria"/>
              </a:rPr>
              <a:t>a Lexile score range </a:t>
            </a:r>
            <a:r>
              <a:rPr lang="en-US" sz="1800" dirty="0">
                <a:latin typeface="Calibri" panose="020F0502020204030204" pitchFamily="34" charset="0"/>
                <a:ea typeface="Cambria"/>
                <a:cs typeface="Calibri" panose="020F0502020204030204" pitchFamily="34" charset="0"/>
                <a:sym typeface="Cambria"/>
              </a:rPr>
              <a:t>for her popped up of 345L – 1000L. </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I wanted to see if the Junie B. Jones series books that she was reading fit into that reading level range. </a:t>
            </a:r>
          </a:p>
          <a:p>
            <a:pPr marL="635691" lvl="1"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So, I went to the </a:t>
            </a:r>
            <a:r>
              <a:rPr lang="en-US" sz="1800" b="1" dirty="0">
                <a:latin typeface="Calibri" panose="020F0502020204030204" pitchFamily="34" charset="0"/>
                <a:ea typeface="Cambria"/>
                <a:cs typeface="Calibri" panose="020F0502020204030204" pitchFamily="34" charset="0"/>
                <a:sym typeface="Cambria"/>
              </a:rPr>
              <a:t>“Quick Search” </a:t>
            </a:r>
            <a:r>
              <a:rPr lang="en-US" sz="1800" dirty="0">
                <a:latin typeface="Calibri" panose="020F0502020204030204" pitchFamily="34" charset="0"/>
                <a:ea typeface="Cambria"/>
                <a:cs typeface="Calibri" panose="020F0502020204030204" pitchFamily="34" charset="0"/>
                <a:sym typeface="Cambria"/>
              </a:rPr>
              <a:t>box at the top of the webpage – and typed in Junie B. Jones.</a:t>
            </a:r>
          </a:p>
          <a:p>
            <a:pPr marL="635691" lvl="1" indent="-173370">
              <a:buFont typeface="Arial" panose="020B0604020202020204" pitchFamily="34" charset="0"/>
              <a:buChar char="•"/>
            </a:pPr>
            <a:endParaRPr lang="en-US" sz="1800" dirty="0">
              <a:latin typeface="Calibri" panose="020F0502020204030204" pitchFamily="34" charset="0"/>
              <a:ea typeface="Cambria"/>
              <a:cs typeface="Calibri" panose="020F0502020204030204" pitchFamily="34" charset="0"/>
              <a:sym typeface="Cambria"/>
            </a:endParaRPr>
          </a:p>
          <a:p>
            <a:pPr marL="635691" lvl="1" indent="-173370">
              <a:buFont typeface="Arial" panose="020B0604020202020204" pitchFamily="34" charset="0"/>
              <a:buChar char="•"/>
            </a:pPr>
            <a:r>
              <a:rPr lang="en-US" sz="1800" b="1" dirty="0">
                <a:solidFill>
                  <a:srgbClr val="FF0000"/>
                </a:solidFill>
                <a:latin typeface="Calibri" panose="020F0502020204030204" pitchFamily="34" charset="0"/>
                <a:ea typeface="Cambria"/>
                <a:cs typeface="Calibri" panose="020F0502020204030204" pitchFamily="34" charset="0"/>
                <a:sym typeface="Cambria"/>
              </a:rPr>
              <a:t>[CLICK] </a:t>
            </a:r>
            <a:r>
              <a:rPr lang="en-US" sz="1800" dirty="0">
                <a:latin typeface="Calibri" panose="020F0502020204030204" pitchFamily="34" charset="0"/>
                <a:ea typeface="Cambria"/>
                <a:cs typeface="Calibri" panose="020F0502020204030204" pitchFamily="34" charset="0"/>
                <a:sym typeface="Cambria"/>
              </a:rPr>
              <a:t>Here were the results. So, the reading level of 560L would be right for her reading range when she was in 2</a:t>
            </a:r>
            <a:r>
              <a:rPr lang="en-US" sz="1800" baseline="30000" dirty="0">
                <a:latin typeface="Calibri" panose="020F0502020204030204" pitchFamily="34" charset="0"/>
                <a:ea typeface="Cambria"/>
                <a:cs typeface="Calibri" panose="020F0502020204030204" pitchFamily="34" charset="0"/>
                <a:sym typeface="Cambria"/>
              </a:rPr>
              <a:t>nd</a:t>
            </a:r>
            <a:r>
              <a:rPr lang="en-US" sz="1800" dirty="0">
                <a:latin typeface="Calibri" panose="020F0502020204030204" pitchFamily="34" charset="0"/>
                <a:ea typeface="Cambria"/>
                <a:cs typeface="Calibri" panose="020F0502020204030204" pitchFamily="34" charset="0"/>
                <a:sym typeface="Cambria"/>
              </a:rPr>
              <a:t> grade.</a:t>
            </a:r>
          </a:p>
          <a:p>
            <a:pPr marL="173370" indent="-173370" defTabSz="924641">
              <a:buFont typeface="Arial" panose="020B0604020202020204" pitchFamily="34" charset="0"/>
              <a:buChar char="•"/>
              <a:defRPr/>
            </a:pPr>
            <a:r>
              <a:rPr lang="en-US" sz="1800" dirty="0">
                <a:ea typeface="Cambria"/>
              </a:rPr>
              <a:t>I bought her the </a:t>
            </a:r>
            <a:r>
              <a:rPr lang="en-US" sz="1800" b="1" dirty="0">
                <a:ea typeface="Cambria"/>
              </a:rPr>
              <a:t>Boxcar Children </a:t>
            </a:r>
            <a:r>
              <a:rPr lang="en-US" sz="1800" dirty="0">
                <a:ea typeface="Cambria"/>
              </a:rPr>
              <a:t>series for Christmas that year.</a:t>
            </a:r>
          </a:p>
          <a:p>
            <a:pPr marL="635691" lvl="1" indent="-173370" defTabSz="924641">
              <a:buFont typeface="Arial" panose="020B0604020202020204" pitchFamily="34" charset="0"/>
              <a:buChar char="•"/>
              <a:defRPr/>
            </a:pPr>
            <a:r>
              <a:rPr lang="en-US" sz="1800" b="1" dirty="0">
                <a:solidFill>
                  <a:srgbClr val="FF0000"/>
                </a:solidFill>
                <a:latin typeface="Calibri" panose="020F0502020204030204" pitchFamily="34" charset="0"/>
                <a:ea typeface="Cambria"/>
                <a:cs typeface="Calibri" panose="020F0502020204030204" pitchFamily="34" charset="0"/>
                <a:sym typeface="Cambria"/>
              </a:rPr>
              <a:t>[CLICK] </a:t>
            </a:r>
            <a:r>
              <a:rPr lang="en-US" sz="1800" dirty="0">
                <a:ea typeface="Cambria"/>
              </a:rPr>
              <a:t>When I checked that series out using the Lexile system, I was happy that they</a:t>
            </a:r>
            <a:r>
              <a:rPr lang="en-US" sz="1800" b="1" dirty="0">
                <a:ea typeface="Cambria"/>
              </a:rPr>
              <a:t> also fell into her Lexile level</a:t>
            </a:r>
            <a:r>
              <a:rPr lang="en-US" sz="1800" dirty="0">
                <a:ea typeface="Cambria"/>
              </a:rPr>
              <a:t>. </a:t>
            </a:r>
          </a:p>
          <a:p>
            <a:pPr marL="173370" indent="-173370" defTabSz="924641">
              <a:buFont typeface="Arial" panose="020B0604020202020204" pitchFamily="34" charset="0"/>
              <a:buChar char="•"/>
              <a:defRPr/>
            </a:pPr>
            <a:r>
              <a:rPr lang="en-US" sz="1800" dirty="0">
                <a:ea typeface="Cambria"/>
              </a:rPr>
              <a:t>So, this is a pretty useful tool for parents and others to use to help in picking out appropriate reading level books for children and youth </a:t>
            </a:r>
            <a:r>
              <a:rPr lang="en-US" sz="1800" b="1" dirty="0">
                <a:ea typeface="Cambria"/>
              </a:rPr>
              <a:t>of all ages.   </a:t>
            </a:r>
          </a:p>
          <a:p>
            <a:pPr marL="0" indent="0" defTabSz="924641">
              <a:defRPr/>
            </a:pPr>
            <a:endParaRPr lang="en-US" sz="1600" dirty="0">
              <a:latin typeface="Calibri" panose="020F0502020204030204" pitchFamily="34" charset="0"/>
              <a:ea typeface="Cambria"/>
              <a:cs typeface="Calibri" panose="020F0502020204030204" pitchFamily="34" charset="0"/>
              <a:sym typeface="Cambria"/>
            </a:endParaRPr>
          </a:p>
        </p:txBody>
      </p:sp>
      <p:sp>
        <p:nvSpPr>
          <p:cNvPr id="481" name="Google Shape;481;p23:notes"/>
          <p:cNvSpPr txBox="1">
            <a:spLocks noGrp="1"/>
          </p:cNvSpPr>
          <p:nvPr>
            <p:ph type="sldNum" idx="12"/>
          </p:nvPr>
        </p:nvSpPr>
        <p:spPr>
          <a:xfrm>
            <a:off x="4061770" y="8172285"/>
            <a:ext cx="3107012" cy="432216"/>
          </a:xfrm>
          <a:prstGeom prst="rect">
            <a:avLst/>
          </a:prstGeom>
          <a:noFill/>
          <a:ln>
            <a:noFill/>
          </a:ln>
        </p:spPr>
        <p:txBody>
          <a:bodyPr spcFirstLastPara="1" wrap="square" lIns="92449" tIns="46212" rIns="92449" bIns="46212" anchor="b" anchorCtr="0">
            <a:noAutofit/>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28</a:t>
            </a:fld>
            <a:endParaRPr sz="1200" dirty="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3:notes"/>
          <p:cNvSpPr>
            <a:spLocks noGrp="1" noRot="1" noChangeAspect="1"/>
          </p:cNvSpPr>
          <p:nvPr>
            <p:ph type="sldImg" idx="2"/>
          </p:nvPr>
        </p:nvSpPr>
        <p:spPr>
          <a:xfrm>
            <a:off x="3276600" y="374650"/>
            <a:ext cx="3162300" cy="2371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23:notes"/>
          <p:cNvSpPr txBox="1">
            <a:spLocks noGrp="1"/>
          </p:cNvSpPr>
          <p:nvPr>
            <p:ph type="body" idx="1"/>
          </p:nvPr>
        </p:nvSpPr>
        <p:spPr>
          <a:xfrm>
            <a:off x="153915" y="1408597"/>
            <a:ext cx="6788214" cy="6979796"/>
          </a:xfrm>
          <a:prstGeom prst="rect">
            <a:avLst/>
          </a:prstGeom>
          <a:noFill/>
          <a:ln>
            <a:noFill/>
          </a:ln>
        </p:spPr>
        <p:txBody>
          <a:bodyPr spcFirstLastPara="1" wrap="square" lIns="92449" tIns="46212" rIns="92449" bIns="46212" anchor="t" anchorCtr="0">
            <a:noAutofit/>
          </a:bodyPr>
          <a:lstStyle/>
          <a:p>
            <a:pPr marL="0" indent="0"/>
            <a:r>
              <a:rPr lang="en-US" sz="1600" b="1" dirty="0">
                <a:latin typeface="Calibri" panose="020F0502020204030204" pitchFamily="34" charset="0"/>
                <a:ea typeface="Cambria"/>
                <a:cs typeface="Calibri" panose="020F0502020204030204" pitchFamily="34" charset="0"/>
                <a:sym typeface="Cambria"/>
              </a:rPr>
              <a:t>Slide # 28</a:t>
            </a:r>
          </a:p>
          <a:p>
            <a:pPr marL="0" indent="0"/>
            <a:endParaRPr lang="en-US" sz="1600" b="1" dirty="0">
              <a:latin typeface="Calibri" panose="020F0502020204030204" pitchFamily="34" charset="0"/>
              <a:ea typeface="Cambria"/>
              <a:cs typeface="Calibri" panose="020F0502020204030204" pitchFamily="34" charset="0"/>
              <a:sym typeface="Cambria"/>
            </a:endParaRPr>
          </a:p>
          <a:p>
            <a:pPr marL="0" indent="0"/>
            <a:r>
              <a:rPr lang="en-US" sz="1600" b="1" dirty="0">
                <a:latin typeface="Calibri" panose="020F0502020204030204" pitchFamily="34" charset="0"/>
                <a:ea typeface="Cambria"/>
                <a:cs typeface="Calibri" panose="020F0502020204030204" pitchFamily="34" charset="0"/>
                <a:sym typeface="Cambria"/>
              </a:rPr>
              <a:t>Procedural Directions:</a:t>
            </a:r>
          </a:p>
          <a:p>
            <a:pPr marL="173370" indent="-173370" defTabSz="924641">
              <a:buFont typeface="Arial" panose="020B0604020202020204" pitchFamily="34" charset="0"/>
              <a:buChar char="•"/>
              <a:defRPr/>
            </a:pPr>
            <a:r>
              <a:rPr lang="en-US" sz="1600" dirty="0">
                <a:solidFill>
                  <a:schemeClr val="tx1"/>
                </a:solidFill>
                <a:latin typeface="Calibri" panose="020F0502020204030204" pitchFamily="34" charset="0"/>
                <a:ea typeface="Cambria"/>
                <a:cs typeface="Calibri" panose="020F0502020204030204" pitchFamily="34" charset="0"/>
                <a:sym typeface="Cambria"/>
              </a:rPr>
              <a:t>Show slide.</a:t>
            </a:r>
          </a:p>
          <a:p>
            <a:pPr marL="173370" indent="-173370" defTabSz="924641">
              <a:buFont typeface="Arial" panose="020B0604020202020204" pitchFamily="34" charset="0"/>
              <a:buChar char="•"/>
              <a:defRPr/>
            </a:pPr>
            <a:r>
              <a:rPr lang="en-US" sz="1600" b="1" dirty="0">
                <a:solidFill>
                  <a:srgbClr val="FF0000"/>
                </a:solidFill>
                <a:latin typeface="Calibri" panose="020F0502020204030204" pitchFamily="34" charset="0"/>
                <a:ea typeface="Cambria"/>
                <a:cs typeface="Calibri" panose="020F0502020204030204" pitchFamily="34" charset="0"/>
                <a:sym typeface="Cambria"/>
              </a:rPr>
              <a:t>[CLICK] </a:t>
            </a:r>
            <a:r>
              <a:rPr lang="en-US" sz="1600" dirty="0">
                <a:solidFill>
                  <a:schemeClr val="tx1"/>
                </a:solidFill>
                <a:latin typeface="Calibri" panose="020F0502020204030204" pitchFamily="34" charset="0"/>
                <a:ea typeface="Cambria"/>
                <a:cs typeface="Calibri" panose="020F0502020204030204" pitchFamily="34" charset="0"/>
                <a:sym typeface="Cambria"/>
              </a:rPr>
              <a:t>for animation.</a:t>
            </a:r>
          </a:p>
          <a:p>
            <a:pPr marL="0" indent="0"/>
            <a:endParaRPr lang="en-US" sz="800" b="1" dirty="0">
              <a:latin typeface="Calibri" panose="020F0502020204030204" pitchFamily="34" charset="0"/>
              <a:ea typeface="Cambria"/>
              <a:cs typeface="Calibri" panose="020F0502020204030204" pitchFamily="34" charset="0"/>
              <a:sym typeface="Cambria"/>
            </a:endParaRPr>
          </a:p>
          <a:p>
            <a:pPr marL="0" indent="0"/>
            <a:r>
              <a:rPr lang="en-US" sz="1600" b="1" dirty="0">
                <a:latin typeface="Calibri" panose="020F0502020204030204" pitchFamily="34" charset="0"/>
                <a:ea typeface="Cambria"/>
                <a:cs typeface="Calibri" panose="020F0502020204030204" pitchFamily="34" charset="0"/>
                <a:sym typeface="Cambria"/>
              </a:rPr>
              <a:t>Presenter Notes:</a:t>
            </a:r>
            <a:endParaRPr lang="en-US" sz="1600" dirty="0">
              <a:latin typeface="Calibri" panose="020F0502020204030204" pitchFamily="34" charset="0"/>
              <a:ea typeface="Cambria"/>
              <a:cs typeface="Calibri" panose="020F0502020204030204" pitchFamily="34" charset="0"/>
              <a:sym typeface="Cambria"/>
            </a:endParaRPr>
          </a:p>
          <a:p>
            <a:pPr marL="173370" indent="-173370" defTabSz="924641">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Two more things about this Lexile Level site. </a:t>
            </a:r>
          </a:p>
          <a:p>
            <a:pPr marL="173370" indent="-173370" defTabSz="924641">
              <a:buFont typeface="Arial" panose="020B0604020202020204" pitchFamily="34" charset="0"/>
              <a:buChar char="•"/>
              <a:defRPr/>
            </a:pPr>
            <a:r>
              <a:rPr lang="en-US" sz="1800" b="1" dirty="0">
                <a:solidFill>
                  <a:srgbClr val="FF0000"/>
                </a:solidFill>
                <a:latin typeface="Calibri" panose="020F0502020204030204" pitchFamily="34" charset="0"/>
                <a:ea typeface="Cambria"/>
                <a:cs typeface="Calibri" panose="020F0502020204030204" pitchFamily="34" charset="0"/>
                <a:sym typeface="Cambria"/>
              </a:rPr>
              <a:t>[CLICK] </a:t>
            </a:r>
            <a:r>
              <a:rPr lang="en-US" sz="1800" dirty="0">
                <a:latin typeface="Calibri" panose="020F0502020204030204" pitchFamily="34" charset="0"/>
                <a:ea typeface="Cambria"/>
                <a:cs typeface="Calibri" panose="020F0502020204030204" pitchFamily="34" charset="0"/>
                <a:sym typeface="Cambria"/>
              </a:rPr>
              <a:t>First, this is also a great way to find books in areas of high interest to kids while also at their appropriate reading level. </a:t>
            </a:r>
          </a:p>
          <a:p>
            <a:pPr marL="635691" lvl="1"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I tried it out. In the “</a:t>
            </a:r>
            <a:r>
              <a:rPr lang="en-US" sz="1800" b="1" dirty="0">
                <a:latin typeface="Calibri" panose="020F0502020204030204" pitchFamily="34" charset="0"/>
                <a:ea typeface="Cambria"/>
                <a:cs typeface="Calibri" panose="020F0502020204030204" pitchFamily="34" charset="0"/>
                <a:sym typeface="Cambria"/>
              </a:rPr>
              <a:t>Quick Search</a:t>
            </a:r>
            <a:r>
              <a:rPr lang="en-US" sz="1800" dirty="0">
                <a:latin typeface="Calibri" panose="020F0502020204030204" pitchFamily="34" charset="0"/>
                <a:ea typeface="Cambria"/>
                <a:cs typeface="Calibri" panose="020F0502020204030204" pitchFamily="34" charset="0"/>
                <a:sym typeface="Cambria"/>
              </a:rPr>
              <a:t>” bar at the top of the Lexile webpage, I typed in Native American, and 37 book suggestions came up at my granddaughter’s appropriate Lexile levels, </a:t>
            </a:r>
            <a:r>
              <a:rPr lang="en-US" sz="1800" b="1" dirty="0">
                <a:solidFill>
                  <a:srgbClr val="FF0000"/>
                </a:solidFill>
                <a:latin typeface="Calibri" panose="020F0502020204030204" pitchFamily="34" charset="0"/>
                <a:ea typeface="Cambria"/>
                <a:cs typeface="Calibri" panose="020F0502020204030204" pitchFamily="34" charset="0"/>
                <a:sym typeface="Cambria"/>
              </a:rPr>
              <a:t>[CLICK] </a:t>
            </a:r>
            <a:r>
              <a:rPr lang="en-US" sz="1800" dirty="0">
                <a:latin typeface="Calibri" panose="020F0502020204030204" pitchFamily="34" charset="0"/>
                <a:ea typeface="Cambria"/>
                <a:cs typeface="Calibri" panose="020F0502020204030204" pitchFamily="34" charset="0"/>
                <a:sym typeface="Cambria"/>
              </a:rPr>
              <a:t> including these 2.</a:t>
            </a:r>
          </a:p>
          <a:p>
            <a:pPr marL="173370" indent="-173370">
              <a:buFont typeface="Arial" panose="020B0604020202020204" pitchFamily="34" charset="0"/>
              <a:buChar char="•"/>
            </a:pPr>
            <a:r>
              <a:rPr lang="en-US" sz="1800" b="1" dirty="0">
                <a:solidFill>
                  <a:srgbClr val="FF0000"/>
                </a:solidFill>
                <a:latin typeface="Calibri" panose="020F0502020204030204" pitchFamily="34" charset="0"/>
                <a:ea typeface="Cambria"/>
                <a:cs typeface="Calibri" panose="020F0502020204030204" pitchFamily="34" charset="0"/>
                <a:sym typeface="Cambria"/>
              </a:rPr>
              <a:t>[CLICK] </a:t>
            </a:r>
            <a:r>
              <a:rPr lang="en-US" sz="1800" dirty="0">
                <a:latin typeface="Calibri" panose="020F0502020204030204" pitchFamily="34" charset="0"/>
                <a:ea typeface="Cambria"/>
                <a:cs typeface="Calibri" panose="020F0502020204030204" pitchFamily="34" charset="0"/>
                <a:sym typeface="Cambria"/>
              </a:rPr>
              <a:t>Second, you can also find books in Spanish. </a:t>
            </a:r>
          </a:p>
          <a:p>
            <a:pPr marL="635691" lvl="1"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I clicked the button at the top of the website -“</a:t>
            </a:r>
            <a:r>
              <a:rPr lang="en-US" sz="1800" b="1" dirty="0">
                <a:latin typeface="Calibri" panose="020F0502020204030204" pitchFamily="34" charset="0"/>
                <a:ea typeface="Cambria"/>
                <a:cs typeface="Calibri" panose="020F0502020204030204" pitchFamily="34" charset="0"/>
                <a:sym typeface="Cambria"/>
              </a:rPr>
              <a:t>Books in Spanish</a:t>
            </a:r>
            <a:r>
              <a:rPr lang="en-US" sz="1800" dirty="0">
                <a:latin typeface="Calibri" panose="020F0502020204030204" pitchFamily="34" charset="0"/>
                <a:ea typeface="Cambria"/>
                <a:cs typeface="Calibri" panose="020F0502020204030204" pitchFamily="34" charset="0"/>
                <a:sym typeface="Cambria"/>
              </a:rPr>
              <a:t>” –- and over 7,000 books came up in my granddaughter’s range of appropriate Lexile reading level books,</a:t>
            </a:r>
            <a:r>
              <a:rPr lang="en-US" sz="1800" b="1" dirty="0">
                <a:solidFill>
                  <a:srgbClr val="FF0000"/>
                </a:solidFill>
                <a:latin typeface="Calibri" panose="020F0502020204030204" pitchFamily="34" charset="0"/>
                <a:ea typeface="Cambria"/>
                <a:cs typeface="Calibri" panose="020F0502020204030204" pitchFamily="34" charset="0"/>
                <a:sym typeface="Cambria"/>
              </a:rPr>
              <a:t> [CLICK] </a:t>
            </a:r>
            <a:r>
              <a:rPr lang="en-US" sz="1800" dirty="0">
                <a:latin typeface="Calibri" panose="020F0502020204030204" pitchFamily="34" charset="0"/>
                <a:ea typeface="Cambria"/>
                <a:cs typeface="Calibri" panose="020F0502020204030204" pitchFamily="34" charset="0"/>
                <a:sym typeface="Cambria"/>
              </a:rPr>
              <a:t> including these 2 . </a:t>
            </a:r>
          </a:p>
          <a:p>
            <a:pPr marL="173370"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I urge parents to try using this great Lexile website to develop a list of appropriate Lexile reading level books for your child! </a:t>
            </a:r>
          </a:p>
          <a:p>
            <a:pPr marL="635691" lvl="1" indent="-173370">
              <a:buFont typeface="Arial" panose="020B0604020202020204" pitchFamily="34" charset="0"/>
              <a:buChar char="•"/>
            </a:pPr>
            <a:r>
              <a:rPr lang="en-US" sz="1800" dirty="0">
                <a:latin typeface="Calibri" panose="020F0502020204030204" pitchFamily="34" charset="0"/>
                <a:ea typeface="Cambria"/>
                <a:cs typeface="Calibri" panose="020F0502020204030204" pitchFamily="34" charset="0"/>
                <a:sym typeface="Cambria"/>
              </a:rPr>
              <a:t>You can then use your list to find appropriate reading level books in the library, at a bookstore, to order from Amazon (or wherever), or to give out a wish list for birthday gifts, or when you are picking out books at a neighborhood Rummage sale! </a:t>
            </a:r>
          </a:p>
          <a:p>
            <a:pPr marL="173370" indent="-173370" defTabSz="924641">
              <a:buFont typeface="Arial" panose="020B0604020202020204" pitchFamily="34" charset="0"/>
              <a:buChar char="•"/>
              <a:defRPr/>
            </a:pPr>
            <a:endParaRPr lang="en-US" sz="1800" dirty="0">
              <a:latin typeface="Calibri" panose="020F0502020204030204" pitchFamily="34" charset="0"/>
              <a:ea typeface="Cambria"/>
              <a:cs typeface="Calibri" panose="020F0502020204030204" pitchFamily="34" charset="0"/>
            </a:endParaRPr>
          </a:p>
          <a:p>
            <a:pPr marL="635691" lvl="1" indent="-173370">
              <a:buFont typeface="Arial" panose="020B0604020202020204" pitchFamily="34" charset="0"/>
              <a:buChar char="•"/>
            </a:pPr>
            <a:endParaRPr lang="en-US" sz="1600" dirty="0">
              <a:latin typeface="Calibri" panose="020F0502020204030204" pitchFamily="34" charset="0"/>
              <a:ea typeface="Cambria"/>
              <a:cs typeface="Calibri" panose="020F0502020204030204" pitchFamily="34" charset="0"/>
              <a:sym typeface="Cambria"/>
            </a:endParaRPr>
          </a:p>
        </p:txBody>
      </p:sp>
      <p:sp>
        <p:nvSpPr>
          <p:cNvPr id="481" name="Google Shape;481;p23:notes"/>
          <p:cNvSpPr txBox="1">
            <a:spLocks noGrp="1"/>
          </p:cNvSpPr>
          <p:nvPr>
            <p:ph type="sldNum" idx="12"/>
          </p:nvPr>
        </p:nvSpPr>
        <p:spPr>
          <a:xfrm>
            <a:off x="4061770" y="8172285"/>
            <a:ext cx="3107012" cy="432216"/>
          </a:xfrm>
          <a:prstGeom prst="rect">
            <a:avLst/>
          </a:prstGeom>
          <a:noFill/>
          <a:ln>
            <a:noFill/>
          </a:ln>
        </p:spPr>
        <p:txBody>
          <a:bodyPr spcFirstLastPara="1" wrap="square" lIns="92449" tIns="46212" rIns="92449" bIns="46212" anchor="b" anchorCtr="0">
            <a:noAutofit/>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29</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840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A61AD-95F4-B442-8F03-BFC09737D39D}"/>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7348A14A-26B8-32FA-2F22-647049A1BB24}"/>
              </a:ext>
            </a:extLst>
          </p:cNvPr>
          <p:cNvSpPr>
            <a:spLocks noGrp="1"/>
          </p:cNvSpPr>
          <p:nvPr>
            <p:ph type="body" idx="1"/>
          </p:nvPr>
        </p:nvSpPr>
        <p:spPr>
          <a:xfrm>
            <a:off x="178830" y="2290720"/>
            <a:ext cx="6404850" cy="5979520"/>
          </a:xfrm>
        </p:spPr>
        <p:txBody>
          <a:bodyPr/>
          <a:lstStyle/>
          <a:p>
            <a:pPr marL="0" indent="0"/>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Slide #3a: </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 </a:t>
            </a:r>
          </a:p>
          <a:p>
            <a:pPr marL="0" indent="0"/>
            <a:endParaRPr lang="en-US"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Procedural Directions:</a:t>
            </a:r>
            <a:endPar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endParaRPr>
          </a:p>
          <a:p>
            <a:pPr marL="176190" indent="-176190">
              <a:buFont typeface="Arial" panose="020B0604020202020204" pitchFamily="34" charset="0"/>
              <a:buChar cha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Show slide.</a:t>
            </a:r>
          </a:p>
          <a:p>
            <a:pPr marL="0" indent="0"/>
            <a:endParaRPr lang="en-US" sz="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endParaRPr>
          </a:p>
          <a:p>
            <a:pPr marL="0" indent="0"/>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Presenter Notes:</a:t>
            </a:r>
            <a:endPar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endParaRPr>
          </a:p>
          <a:p>
            <a:pPr marL="176190" indent="-176190" defTabSz="924641">
              <a:buFont typeface="Arial" panose="020B0604020202020204" pitchFamily="34" charset="0"/>
              <a:buChar char="•"/>
              <a:defRPr/>
            </a:pPr>
            <a:r>
              <a:rPr lang="en-US" sz="1800" dirty="0">
                <a:latin typeface="Calibri" panose="020F0502020204030204" pitchFamily="34" charset="0"/>
                <a:ea typeface="Calibri" panose="020F0502020204030204" pitchFamily="34" charset="0"/>
                <a:cs typeface="Calibri" panose="020F0502020204030204" pitchFamily="34" charset="0"/>
              </a:rPr>
              <a:t>I want to give you all a head’s up about this year’s </a:t>
            </a:r>
            <a:r>
              <a:rPr lang="en-US" sz="1800" i="1" dirty="0">
                <a:latin typeface="Calibri" panose="020F0502020204030204" pitchFamily="34" charset="0"/>
                <a:ea typeface="Calibri" panose="020F0502020204030204" pitchFamily="34" charset="0"/>
                <a:cs typeface="Calibri" panose="020F0502020204030204" pitchFamily="34" charset="0"/>
              </a:rPr>
              <a:t>Endless </a:t>
            </a:r>
            <a:r>
              <a:rPr lang="en-US" sz="1800" i="1" dirty="0" err="1">
                <a:latin typeface="Calibri" panose="020F0502020204030204" pitchFamily="34" charset="0"/>
                <a:ea typeface="Calibri" panose="020F0502020204030204" pitchFamily="34" charset="0"/>
                <a:cs typeface="Calibri" panose="020F0502020204030204" pitchFamily="34" charset="0"/>
              </a:rPr>
              <a:t>Possitibilities</a:t>
            </a:r>
            <a:r>
              <a:rPr lang="en-US" sz="1800" i="1"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This is a really great annual conference organized by WI FACETS .  </a:t>
            </a:r>
          </a:p>
          <a:p>
            <a:pPr marL="176190" indent="-176190" defTabSz="924641">
              <a:buFont typeface="Arial" panose="020B0604020202020204" pitchFamily="34" charset="0"/>
              <a:buChar char="•"/>
              <a:defRPr/>
            </a:pPr>
            <a:r>
              <a:rPr lang="en-US" sz="1800" dirty="0">
                <a:latin typeface="Calibri" panose="020F0502020204030204" pitchFamily="34" charset="0"/>
                <a:ea typeface="Calibri" panose="020F0502020204030204" pitchFamily="34" charset="0"/>
                <a:cs typeface="Calibri" panose="020F0502020204030204" pitchFamily="34" charset="0"/>
              </a:rPr>
              <a:t>This year, it is Aug. 5</a:t>
            </a:r>
            <a:r>
              <a:rPr lang="en-US" sz="1800" baseline="30000" dirty="0">
                <a:latin typeface="Calibri" panose="020F0502020204030204" pitchFamily="34" charset="0"/>
                <a:ea typeface="Calibri" panose="020F0502020204030204" pitchFamily="34" charset="0"/>
                <a:cs typeface="Calibri" panose="020F0502020204030204" pitchFamily="34" charset="0"/>
              </a:rPr>
              <a:t>th </a:t>
            </a:r>
            <a:r>
              <a:rPr lang="en-US" sz="1800" dirty="0">
                <a:latin typeface="Calibri" panose="020F0502020204030204" pitchFamily="34" charset="0"/>
                <a:ea typeface="Calibri" panose="020F0502020204030204" pitchFamily="34" charset="0"/>
                <a:cs typeface="Calibri" panose="020F0502020204030204" pitchFamily="34" charset="0"/>
              </a:rPr>
              <a:t>at</a:t>
            </a:r>
            <a:r>
              <a:rPr lang="en-US" sz="1800" dirty="0">
                <a:solidFill>
                  <a:srgbClr val="4A4E57"/>
                </a:solidFill>
                <a:latin typeface="Calibri" panose="020F0502020204030204" pitchFamily="34" charset="0"/>
                <a:ea typeface="Calibri" panose="020F0502020204030204" pitchFamily="34" charset="0"/>
                <a:cs typeface="Calibri" panose="020F0502020204030204" pitchFamily="34" charset="0"/>
              </a:rPr>
              <a:t> Waukesha Technical College, from 8-3. </a:t>
            </a:r>
            <a:endParaRPr lang="en-US" sz="1800" b="0" i="0" dirty="0">
              <a:solidFill>
                <a:srgbClr val="4A4E57"/>
              </a:solidFill>
              <a:effectLst/>
              <a:latin typeface="Calibri" panose="020F0502020204030204" pitchFamily="34" charset="0"/>
              <a:ea typeface="Calibri" panose="020F0502020204030204" pitchFamily="34" charset="0"/>
              <a:cs typeface="Calibri" panose="020F0502020204030204" pitchFamily="34" charset="0"/>
            </a:endParaRPr>
          </a:p>
          <a:p>
            <a:pPr marL="176190" indent="-176190" defTabSz="924641">
              <a:buFont typeface="Arial" panose="020B0604020202020204" pitchFamily="34" charset="0"/>
              <a:buChar char="•"/>
              <a:defRPr/>
            </a:pPr>
            <a:r>
              <a:rPr lang="en-US" sz="1800" b="0" i="0" dirty="0">
                <a:solidFill>
                  <a:srgbClr val="4A4E57"/>
                </a:solidFill>
                <a:effectLst/>
                <a:latin typeface="Calibri" panose="020F0502020204030204" pitchFamily="34" charset="0"/>
                <a:ea typeface="Calibri" panose="020F0502020204030204" pitchFamily="34" charset="0"/>
                <a:cs typeface="Calibri" panose="020F0502020204030204" pitchFamily="34" charset="0"/>
              </a:rPr>
              <a:t>WI FACETS, along with the WI Statewide Parent Educator Initiative (WSPEI) and the WI Dept of Public Instruction partner on this conference to bring together experts to share their knowledge of important topics in special education with parents, school professionals, and other interested people. </a:t>
            </a:r>
          </a:p>
          <a:p>
            <a:pPr marL="176190" indent="-176190" defTabSz="924641">
              <a:buFont typeface="Arial" panose="020B0604020202020204" pitchFamily="34" charset="0"/>
              <a:buChar char="•"/>
              <a:defRPr/>
            </a:pPr>
            <a:r>
              <a:rPr lang="en-US" sz="1800" b="0" i="0" dirty="0">
                <a:solidFill>
                  <a:srgbClr val="4A4E57"/>
                </a:solidFill>
                <a:effectLst/>
                <a:latin typeface="Calibri" panose="020F0502020204030204" pitchFamily="34" charset="0"/>
                <a:ea typeface="Calibri" panose="020F0502020204030204" pitchFamily="34" charset="0"/>
                <a:cs typeface="Calibri" panose="020F0502020204030204" pitchFamily="34" charset="0"/>
              </a:rPr>
              <a:t>This Year, you will learn about Augmentative &amp; Assistive Communication, how to support engaged readers, and learn what others are doing to support positive outcomes for students with disabilities to achiever their goals. </a:t>
            </a:r>
          </a:p>
          <a:p>
            <a:pPr marL="176190" indent="-176190" defTabSz="924641">
              <a:buFont typeface="Arial" panose="020B0604020202020204" pitchFamily="34" charset="0"/>
              <a:buChar char="•"/>
              <a:defRPr/>
            </a:pPr>
            <a:r>
              <a:rPr lang="en-US" sz="1800" b="0" i="0" dirty="0">
                <a:solidFill>
                  <a:srgbClr val="4A4E57"/>
                </a:solidFill>
                <a:effectLst/>
                <a:latin typeface="Calibri" panose="020F0502020204030204" pitchFamily="34" charset="0"/>
                <a:ea typeface="Calibri" panose="020F0502020204030204" pitchFamily="34" charset="0"/>
                <a:cs typeface="Calibri" panose="020F0502020204030204" pitchFamily="34" charset="0"/>
              </a:rPr>
              <a:t>Mike Hipple, a young man with a disability, is the keynote speaker. He will share his lived experience using technology in school. </a:t>
            </a:r>
          </a:p>
          <a:p>
            <a:pPr marL="176190" indent="-176190" defTabSz="924641">
              <a:buFont typeface="Arial" panose="020B0604020202020204" pitchFamily="34" charset="0"/>
              <a:buChar char="•"/>
              <a:defRPr/>
            </a:pP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F9883D5-C8EC-A1A5-1731-3E48A7B94878}"/>
              </a:ext>
            </a:extLst>
          </p:cNvPr>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3</a:t>
            </a:fld>
            <a:endParaRPr lang="en-US" sz="1200">
              <a:solidFill>
                <a:schemeClr val="dk1"/>
              </a:solidFill>
              <a:latin typeface="Calibri"/>
              <a:ea typeface="Calibri"/>
              <a:cs typeface="Calibri"/>
              <a:sym typeface="Calibri"/>
            </a:endParaRPr>
          </a:p>
        </p:txBody>
      </p:sp>
      <p:pic>
        <p:nvPicPr>
          <p:cNvPr id="2050" name="Picture 2">
            <a:extLst>
              <a:ext uri="{FF2B5EF4-FFF2-40B4-BE49-F238E27FC236}">
                <a16:creationId xmlns:a16="http://schemas.microsoft.com/office/drawing/2014/main" id="{6B1CD20C-3BD3-551F-5C6E-93F59CFEB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1" y="383573"/>
            <a:ext cx="7102475" cy="1776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005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800" b="1" dirty="0">
                <a:solidFill>
                  <a:schemeClr val="tx1"/>
                </a:solidFill>
                <a:ea typeface="Cambria"/>
                <a:cs typeface="Cambria"/>
                <a:sym typeface="Cambria"/>
              </a:rPr>
              <a:t>Slide #29: </a:t>
            </a:r>
            <a:r>
              <a:rPr lang="en-US" sz="1800" dirty="0">
                <a:solidFill>
                  <a:schemeClr val="tx1"/>
                </a:solidFill>
                <a:ea typeface="Cambria"/>
                <a:cs typeface="Cambria"/>
                <a:sym typeface="Cambria"/>
              </a:rPr>
              <a:t> </a:t>
            </a:r>
          </a:p>
          <a:p>
            <a:pPr marL="0" indent="0"/>
            <a:endParaRPr lang="en-US" sz="1800" dirty="0">
              <a:solidFill>
                <a:schemeClr val="tx1"/>
              </a:solidFill>
            </a:endParaRPr>
          </a:p>
          <a:p>
            <a:pPr marL="0" indent="0"/>
            <a:r>
              <a:rPr lang="en-US" sz="1800" b="1" dirty="0">
                <a:solidFill>
                  <a:schemeClr val="tx1"/>
                </a:solidFill>
                <a:ea typeface="Cambria"/>
                <a:cs typeface="Cambria"/>
                <a:sym typeface="Cambria"/>
              </a:rPr>
              <a:t>Procedural Directions:</a:t>
            </a:r>
            <a:endParaRPr lang="en-US" sz="1800" dirty="0">
              <a:solidFill>
                <a:schemeClr val="tx1"/>
              </a:solidFill>
              <a:ea typeface="Cambria"/>
              <a:cs typeface="Cambria"/>
              <a:sym typeface="Cambria"/>
            </a:endParaRPr>
          </a:p>
          <a:p>
            <a:pPr marL="176190" indent="-176190">
              <a:buFont typeface="Arial" panose="020B0604020202020204" pitchFamily="34" charset="0"/>
              <a:buChar char="•"/>
            </a:pPr>
            <a:r>
              <a:rPr lang="en-US" sz="1800" dirty="0">
                <a:solidFill>
                  <a:schemeClr val="tx1"/>
                </a:solidFill>
                <a:ea typeface="Cambria"/>
                <a:sym typeface="Cambria"/>
              </a:rPr>
              <a:t>Show slide.</a:t>
            </a:r>
          </a:p>
          <a:p>
            <a:pPr marL="0" indent="0"/>
            <a:endParaRPr lang="en-US" sz="1800" b="1" dirty="0">
              <a:solidFill>
                <a:schemeClr val="tx1"/>
              </a:solidFill>
              <a:ea typeface="Cambria"/>
              <a:cs typeface="Cambria"/>
              <a:sym typeface="Cambria"/>
            </a:endParaRPr>
          </a:p>
          <a:p>
            <a:pPr marL="0" indent="0"/>
            <a:r>
              <a:rPr lang="en-US" sz="1800" b="1" dirty="0">
                <a:solidFill>
                  <a:schemeClr val="tx1"/>
                </a:solidFill>
                <a:ea typeface="Cambria"/>
                <a:cs typeface="Cambria"/>
                <a:sym typeface="Cambria"/>
              </a:rPr>
              <a:t>Presenter Notes:</a:t>
            </a:r>
            <a:endParaRPr lang="en-US" sz="1800" dirty="0">
              <a:solidFill>
                <a:schemeClr val="tx1"/>
              </a:solidFill>
              <a:ea typeface="Cambria"/>
              <a:cs typeface="Cambria"/>
              <a:sym typeface="Cambria"/>
            </a:endParaRPr>
          </a:p>
          <a:p>
            <a:pPr marL="176190" indent="-176190" defTabSz="924641">
              <a:buFont typeface="Arial" panose="020B0604020202020204" pitchFamily="34" charset="0"/>
              <a:buChar char="•"/>
              <a:defRPr/>
            </a:pPr>
            <a:r>
              <a:rPr lang="en-US" sz="1800" dirty="0"/>
              <a:t>So, in this last section today, we are going to look at how much a child should read, some </a:t>
            </a:r>
            <a:r>
              <a:rPr lang="en-US" sz="1800" b="1" dirty="0"/>
              <a:t>literacy activities,</a:t>
            </a:r>
            <a:r>
              <a:rPr lang="en-US" sz="1800" dirty="0"/>
              <a:t> and even more ideas for what you can do at home to support literacy for your child in the summer.</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3146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44e531976e_0_55:notes"/>
          <p:cNvSpPr>
            <a:spLocks noGrp="1" noRot="1" noChangeAspect="1"/>
          </p:cNvSpPr>
          <p:nvPr>
            <p:ph type="sldImg" idx="2"/>
          </p:nvPr>
        </p:nvSpPr>
        <p:spPr>
          <a:xfrm>
            <a:off x="5248275" y="112713"/>
            <a:ext cx="1781175" cy="133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44e531976e_0_55:notes"/>
          <p:cNvSpPr txBox="1">
            <a:spLocks noGrp="1"/>
          </p:cNvSpPr>
          <p:nvPr>
            <p:ph type="body" idx="1"/>
          </p:nvPr>
        </p:nvSpPr>
        <p:spPr>
          <a:xfrm>
            <a:off x="293800" y="56112"/>
            <a:ext cx="6739517" cy="9089903"/>
          </a:xfrm>
          <a:prstGeom prst="rect">
            <a:avLst/>
          </a:prstGeom>
        </p:spPr>
        <p:txBody>
          <a:bodyPr spcFirstLastPara="1" wrap="square" lIns="94982" tIns="47478" rIns="94982" bIns="47478" anchor="t" anchorCtr="0">
            <a:noAutofit/>
          </a:bodyPr>
          <a:lstStyle/>
          <a:p>
            <a:pPr marL="0" indent="0">
              <a:buClr>
                <a:schemeClr val="dk1"/>
              </a:buClr>
            </a:pPr>
            <a:r>
              <a:rPr lang="en-US" sz="1600" b="1" dirty="0">
                <a:latin typeface="Calibri" panose="020F0502020204030204" pitchFamily="34" charset="0"/>
                <a:ea typeface="Cambria"/>
                <a:cs typeface="Calibri" panose="020F0502020204030204" pitchFamily="34" charset="0"/>
                <a:sym typeface="Cambria"/>
              </a:rPr>
              <a:t>Slide #30: </a:t>
            </a:r>
            <a:r>
              <a:rPr lang="en-US" sz="1600" dirty="0">
                <a:latin typeface="Calibri" panose="020F0502020204030204" pitchFamily="34" charset="0"/>
                <a:ea typeface="Cambria"/>
                <a:cs typeface="Calibri" panose="020F0502020204030204" pitchFamily="34" charset="0"/>
                <a:sym typeface="Cambria"/>
              </a:rPr>
              <a:t> </a:t>
            </a:r>
          </a:p>
          <a:p>
            <a:pPr marL="0" indent="0">
              <a:buClr>
                <a:schemeClr val="dk1"/>
              </a:buClr>
            </a:pPr>
            <a:r>
              <a:rPr lang="en-US" sz="1600" b="1" dirty="0">
                <a:latin typeface="Calibri" panose="020F0502020204030204" pitchFamily="34" charset="0"/>
                <a:ea typeface="Cambria"/>
                <a:cs typeface="Calibri" panose="020F0502020204030204" pitchFamily="34" charset="0"/>
                <a:sym typeface="Cambria"/>
              </a:rPr>
              <a:t>Procedural Directions:</a:t>
            </a:r>
          </a:p>
          <a:p>
            <a:pPr marL="173370" indent="-173370">
              <a:buClr>
                <a:schemeClr val="dk1"/>
              </a:buClr>
              <a:buFont typeface="Arial" panose="020B0604020202020204" pitchFamily="34" charset="0"/>
              <a:buChar char="•"/>
            </a:pPr>
            <a:r>
              <a:rPr lang="en-US" sz="1600" dirty="0">
                <a:latin typeface="Calibri" panose="020F0502020204030204" pitchFamily="34" charset="0"/>
                <a:ea typeface="Cambria"/>
                <a:cs typeface="Calibri" panose="020F0502020204030204" pitchFamily="34" charset="0"/>
                <a:sym typeface="Cambria"/>
              </a:rPr>
              <a:t>Show slide.</a:t>
            </a:r>
            <a:endParaRPr sz="800" dirty="0">
              <a:latin typeface="Calibri" panose="020F0502020204030204" pitchFamily="34" charset="0"/>
              <a:ea typeface="Cambria"/>
              <a:cs typeface="Calibri" panose="020F0502020204030204" pitchFamily="34" charset="0"/>
              <a:sym typeface="Cambria"/>
            </a:endParaRPr>
          </a:p>
          <a:p>
            <a:pPr marL="0" indent="0">
              <a:buClr>
                <a:schemeClr val="dk1"/>
              </a:buClr>
            </a:pPr>
            <a:r>
              <a:rPr lang="en-US" sz="800" dirty="0">
                <a:latin typeface="Calibri" panose="020F0502020204030204" pitchFamily="34" charset="0"/>
                <a:ea typeface="Cambria"/>
                <a:cs typeface="Calibri" panose="020F0502020204030204" pitchFamily="34" charset="0"/>
                <a:sym typeface="Cambria"/>
              </a:rPr>
              <a:t> </a:t>
            </a:r>
            <a:r>
              <a:rPr lang="en-US" sz="1600" b="1" dirty="0">
                <a:latin typeface="Calibri" panose="020F0502020204030204" pitchFamily="34" charset="0"/>
                <a:ea typeface="Cambria"/>
                <a:cs typeface="Calibri" panose="020F0502020204030204" pitchFamily="34" charset="0"/>
                <a:sym typeface="Cambria"/>
              </a:rPr>
              <a:t>Presenter Notes:</a:t>
            </a:r>
            <a:endParaRPr sz="1600" b="1" dirty="0">
              <a:latin typeface="Calibri" panose="020F0502020204030204" pitchFamily="34" charset="0"/>
              <a:ea typeface="Cambria"/>
              <a:cs typeface="Calibri" panose="020F0502020204030204" pitchFamily="34" charset="0"/>
              <a:sym typeface="Cambria"/>
            </a:endParaRPr>
          </a:p>
          <a:p>
            <a:pPr marL="288950" indent="-288950" defTabSz="924641">
              <a:buClr>
                <a:schemeClr val="dk1"/>
              </a:buClr>
              <a:buFont typeface="Arial" panose="020B0604020202020204" pitchFamily="34" charset="0"/>
              <a:buChar char="•"/>
              <a:defRPr/>
            </a:pPr>
            <a:r>
              <a:rPr lang="en-US" sz="1800" dirty="0">
                <a:ea typeface="Cambria"/>
                <a:cs typeface="Cambria"/>
                <a:sym typeface="Cambria"/>
              </a:rPr>
              <a:t>Some people say kids should read 20 minutes a                                   day – or a few minutes several times a day for very young children, 10 minutes for young elementary kids. </a:t>
            </a:r>
          </a:p>
          <a:p>
            <a:pPr marL="288950" indent="-288950" defTabSz="924641">
              <a:buClr>
                <a:schemeClr val="dk1"/>
              </a:buClr>
              <a:buFont typeface="Arial" panose="020B0604020202020204" pitchFamily="34" charset="0"/>
              <a:buChar char="•"/>
              <a:defRPr/>
            </a:pPr>
            <a:r>
              <a:rPr lang="en-US" sz="1800" dirty="0">
                <a:ea typeface="Cambria"/>
                <a:cs typeface="Cambria"/>
                <a:sym typeface="Cambria"/>
              </a:rPr>
              <a:t>But…getting a child to read that amount of time might be hard</a:t>
            </a:r>
            <a:r>
              <a:rPr lang="en-US" sz="1800" b="1" dirty="0">
                <a:ea typeface="Cambria"/>
                <a:cs typeface="Cambria"/>
                <a:sym typeface="Cambria"/>
              </a:rPr>
              <a:t>. </a:t>
            </a:r>
          </a:p>
          <a:p>
            <a:pPr marL="288950" indent="-288950" defTabSz="924641">
              <a:buClr>
                <a:schemeClr val="dk1"/>
              </a:buClr>
              <a:buFont typeface="Arial" panose="020B0604020202020204" pitchFamily="34" charset="0"/>
              <a:buChar char="•"/>
              <a:defRPr/>
            </a:pPr>
            <a:r>
              <a:rPr lang="en-US" sz="1800" dirty="0">
                <a:ea typeface="Cambria"/>
                <a:cs typeface="Cambria"/>
                <a:sym typeface="Cambria"/>
              </a:rPr>
              <a:t>What is most important – is to get children to the point that they </a:t>
            </a:r>
            <a:r>
              <a:rPr lang="en-US" sz="1800" b="1" u="sng" dirty="0">
                <a:ea typeface="Cambria"/>
                <a:cs typeface="Cambria"/>
                <a:sym typeface="Cambria"/>
              </a:rPr>
              <a:t>want to read</a:t>
            </a:r>
            <a:r>
              <a:rPr lang="en-US" sz="1800" dirty="0">
                <a:ea typeface="Cambria"/>
                <a:cs typeface="Cambria"/>
                <a:sym typeface="Cambria"/>
              </a:rPr>
              <a:t>. </a:t>
            </a:r>
          </a:p>
          <a:p>
            <a:pPr marL="751271" lvl="1" indent="-288950" defTabSz="924641">
              <a:buClr>
                <a:schemeClr val="dk1"/>
              </a:buClr>
              <a:buFont typeface="Arial" panose="020B0604020202020204" pitchFamily="34" charset="0"/>
              <a:buChar char="•"/>
              <a:defRPr/>
            </a:pPr>
            <a:r>
              <a:rPr lang="en-US" sz="1800" dirty="0">
                <a:ea typeface="Cambria"/>
                <a:cs typeface="Cambria"/>
                <a:sym typeface="Cambria"/>
              </a:rPr>
              <a:t>So, the goal is really to build the child’s </a:t>
            </a:r>
            <a:r>
              <a:rPr lang="en-US" sz="1800" b="1" u="sng" dirty="0">
                <a:ea typeface="Cambria"/>
                <a:cs typeface="Cambria"/>
                <a:sym typeface="Cambria"/>
              </a:rPr>
              <a:t>interest </a:t>
            </a:r>
            <a:r>
              <a:rPr lang="en-US" sz="1800" dirty="0">
                <a:ea typeface="Cambria"/>
                <a:cs typeface="Cambria"/>
                <a:sym typeface="Cambria"/>
              </a:rPr>
              <a:t>in reading, their </a:t>
            </a:r>
            <a:r>
              <a:rPr lang="en-US" sz="1800" b="1" u="sng" dirty="0">
                <a:ea typeface="Cambria"/>
                <a:cs typeface="Cambria"/>
                <a:sym typeface="Cambria"/>
              </a:rPr>
              <a:t>drive to read</a:t>
            </a:r>
            <a:r>
              <a:rPr lang="en-US" sz="1800" dirty="0">
                <a:ea typeface="Cambria"/>
                <a:cs typeface="Cambria"/>
                <a:sym typeface="Cambria"/>
              </a:rPr>
              <a:t>, and the </a:t>
            </a:r>
            <a:r>
              <a:rPr lang="en-US" sz="1800" b="1" dirty="0">
                <a:ea typeface="Cambria"/>
                <a:cs typeface="Cambria"/>
                <a:sym typeface="Cambria"/>
              </a:rPr>
              <a:t>s</a:t>
            </a:r>
            <a:r>
              <a:rPr lang="en-US" sz="1800" b="1" u="sng" dirty="0">
                <a:ea typeface="Cambria"/>
                <a:cs typeface="Cambria"/>
                <a:sym typeface="Cambria"/>
              </a:rPr>
              <a:t>tamina to continue reading</a:t>
            </a:r>
            <a:r>
              <a:rPr lang="en-US" sz="1800" dirty="0">
                <a:ea typeface="Cambria"/>
                <a:cs typeface="Cambria"/>
                <a:sym typeface="Cambria"/>
              </a:rPr>
              <a:t>. </a:t>
            </a:r>
          </a:p>
          <a:p>
            <a:pPr marL="751271" lvl="1" indent="-288950">
              <a:buClr>
                <a:schemeClr val="dk1"/>
              </a:buClr>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Stamina is defined as “a </a:t>
            </a:r>
            <a:r>
              <a:rPr lang="en-US" sz="1800" dirty="0">
                <a:solidFill>
                  <a:srgbClr val="000000"/>
                </a:solidFill>
                <a:highlight>
                  <a:srgbClr val="FFFFFF"/>
                </a:highlight>
                <a:latin typeface="Calibri" panose="020F0502020204030204" pitchFamily="34" charset="0"/>
                <a:ea typeface="Verdana"/>
                <a:cs typeface="Calibri" panose="020F0502020204030204" pitchFamily="34" charset="0"/>
                <a:sym typeface="Verdana"/>
              </a:rPr>
              <a:t>child's ability to focus and read independently for </a:t>
            </a:r>
            <a:r>
              <a:rPr lang="en-US" sz="1800" b="1" dirty="0">
                <a:solidFill>
                  <a:srgbClr val="000000"/>
                </a:solidFill>
                <a:highlight>
                  <a:srgbClr val="FFFFFF"/>
                </a:highlight>
                <a:latin typeface="Calibri" panose="020F0502020204030204" pitchFamily="34" charset="0"/>
                <a:ea typeface="Verdana"/>
                <a:cs typeface="Calibri" panose="020F0502020204030204" pitchFamily="34" charset="0"/>
                <a:sym typeface="Verdana"/>
              </a:rPr>
              <a:t>long-</a:t>
            </a:r>
            <a:r>
              <a:rPr lang="en-US" sz="1800" b="1" dirty="0" err="1">
                <a:solidFill>
                  <a:srgbClr val="000000"/>
                </a:solidFill>
                <a:highlight>
                  <a:srgbClr val="FFFFFF"/>
                </a:highlight>
                <a:latin typeface="Calibri" panose="020F0502020204030204" pitchFamily="34" charset="0"/>
                <a:ea typeface="Verdana"/>
                <a:cs typeface="Calibri" panose="020F0502020204030204" pitchFamily="34" charset="0"/>
                <a:sym typeface="Verdana"/>
              </a:rPr>
              <a:t>ish</a:t>
            </a:r>
            <a:r>
              <a:rPr lang="en-US" sz="1800" b="1" dirty="0">
                <a:solidFill>
                  <a:srgbClr val="000000"/>
                </a:solidFill>
                <a:highlight>
                  <a:srgbClr val="FFFFFF"/>
                </a:highlight>
                <a:latin typeface="Calibri" panose="020F0502020204030204" pitchFamily="34" charset="0"/>
                <a:ea typeface="Verdana"/>
                <a:cs typeface="Calibri" panose="020F0502020204030204" pitchFamily="34" charset="0"/>
                <a:sym typeface="Verdana"/>
              </a:rPr>
              <a:t> periods </a:t>
            </a:r>
            <a:r>
              <a:rPr lang="en-US" sz="1800" dirty="0">
                <a:solidFill>
                  <a:srgbClr val="000000"/>
                </a:solidFill>
                <a:highlight>
                  <a:srgbClr val="FFFFFF"/>
                </a:highlight>
                <a:latin typeface="Calibri" panose="020F0502020204030204" pitchFamily="34" charset="0"/>
                <a:ea typeface="Verdana"/>
                <a:cs typeface="Calibri" panose="020F0502020204030204" pitchFamily="34" charset="0"/>
                <a:sym typeface="Verdana"/>
              </a:rPr>
              <a:t>of time without being distracted or without distracting others.” </a:t>
            </a:r>
            <a:r>
              <a:rPr lang="en-US" sz="1800" dirty="0">
                <a:highlight>
                  <a:srgbClr val="FFFFFF"/>
                </a:highlight>
                <a:latin typeface="Calibri" panose="020F0502020204030204" pitchFamily="34" charset="0"/>
                <a:ea typeface="Cambria"/>
                <a:cs typeface="Calibri" panose="020F0502020204030204" pitchFamily="34" charset="0"/>
                <a:sym typeface="Cambria"/>
              </a:rPr>
              <a:t>(Reading Rockets) </a:t>
            </a:r>
            <a:endParaRPr lang="en-US" sz="1800" dirty="0">
              <a:solidFill>
                <a:srgbClr val="000000"/>
              </a:solidFill>
              <a:highlight>
                <a:srgbClr val="FFFFFF"/>
              </a:highlight>
              <a:latin typeface="Calibri" panose="020F0502020204030204" pitchFamily="34" charset="0"/>
              <a:ea typeface="Verdana"/>
              <a:cs typeface="Calibri" panose="020F0502020204030204" pitchFamily="34" charset="0"/>
              <a:sym typeface="Verdana"/>
            </a:endParaRPr>
          </a:p>
          <a:p>
            <a:pPr marL="288950" indent="-288950">
              <a:buClr>
                <a:schemeClr val="dk1"/>
              </a:buClr>
              <a:buFont typeface="Arial" panose="020B0604020202020204" pitchFamily="34" charset="0"/>
              <a:buChar char="•"/>
            </a:pPr>
            <a:r>
              <a:rPr lang="en-US" sz="1800" b="1" dirty="0">
                <a:latin typeface="Calibri" panose="020F0502020204030204" pitchFamily="34" charset="0"/>
                <a:ea typeface="Cambria"/>
                <a:cs typeface="Calibri" panose="020F0502020204030204" pitchFamily="34" charset="0"/>
                <a:sym typeface="Cambria"/>
              </a:rPr>
              <a:t>How great would it be to call a child to dinner, and he says that he still has two more pages (or chapters) to read!!</a:t>
            </a:r>
          </a:p>
          <a:p>
            <a:pPr marL="288950" indent="-288950">
              <a:buClr>
                <a:schemeClr val="dk1"/>
              </a:buClr>
              <a:buFont typeface="Arial" panose="020B0604020202020204" pitchFamily="34" charset="0"/>
              <a:buChar char="•"/>
            </a:pPr>
            <a:r>
              <a:rPr lang="en-US" sz="1800" dirty="0">
                <a:solidFill>
                  <a:srgbClr val="000000"/>
                </a:solidFill>
                <a:highlight>
                  <a:srgbClr val="FFFFFF"/>
                </a:highlight>
                <a:latin typeface="Calibri" panose="020F0502020204030204" pitchFamily="34" charset="0"/>
                <a:ea typeface="Verdana"/>
                <a:cs typeface="Calibri" panose="020F0502020204030204" pitchFamily="34" charset="0"/>
                <a:sym typeface="Verdana"/>
              </a:rPr>
              <a:t>Here are a few suggestions for building stamina. </a:t>
            </a:r>
          </a:p>
          <a:p>
            <a:pPr marL="751271" lvl="1" indent="-288950">
              <a:buClr>
                <a:schemeClr val="dk1"/>
              </a:buClr>
              <a:buFont typeface="Arial" panose="020B0604020202020204" pitchFamily="34" charset="0"/>
              <a:buChar char="•"/>
            </a:pPr>
            <a:r>
              <a:rPr lang="en-US" sz="1800" dirty="0">
                <a:solidFill>
                  <a:srgbClr val="000000"/>
                </a:solidFill>
                <a:highlight>
                  <a:srgbClr val="FFFFFF"/>
                </a:highlight>
                <a:latin typeface="Calibri" panose="020F0502020204030204" pitchFamily="34" charset="0"/>
                <a:ea typeface="Verdana"/>
                <a:cs typeface="Calibri" panose="020F0502020204030204" pitchFamily="34" charset="0"/>
                <a:sym typeface="Verdana"/>
              </a:rPr>
              <a:t>First, vary the way reading is done (for young children this might be varied voices, singing part of the story, joining in). </a:t>
            </a:r>
          </a:p>
          <a:p>
            <a:pPr marL="751271" lvl="1" indent="-288950">
              <a:buClr>
                <a:schemeClr val="dk1"/>
              </a:buClr>
              <a:buFont typeface="Arial" panose="020B0604020202020204" pitchFamily="34" charset="0"/>
              <a:buChar char="•"/>
            </a:pPr>
            <a:r>
              <a:rPr lang="en-US" sz="1800" b="1" dirty="0">
                <a:solidFill>
                  <a:srgbClr val="000000"/>
                </a:solidFill>
                <a:highlight>
                  <a:srgbClr val="FFFFFF"/>
                </a:highlight>
                <a:latin typeface="Calibri" panose="020F0502020204030204" pitchFamily="34" charset="0"/>
                <a:ea typeface="Verdana"/>
                <a:cs typeface="Calibri" panose="020F0502020204030204" pitchFamily="34" charset="0"/>
                <a:sym typeface="Verdana"/>
              </a:rPr>
              <a:t>For Read </a:t>
            </a:r>
            <a:r>
              <a:rPr lang="en-US" sz="1800" b="1" dirty="0" err="1">
                <a:solidFill>
                  <a:srgbClr val="000000"/>
                </a:solidFill>
                <a:highlight>
                  <a:srgbClr val="FFFFFF"/>
                </a:highlight>
                <a:latin typeface="Calibri" panose="020F0502020204030204" pitchFamily="34" charset="0"/>
                <a:ea typeface="Verdana"/>
                <a:cs typeface="Calibri" panose="020F0502020204030204" pitchFamily="34" charset="0"/>
                <a:sym typeface="Verdana"/>
              </a:rPr>
              <a:t>Alouds</a:t>
            </a:r>
            <a:r>
              <a:rPr lang="en-US" sz="1800" b="1" dirty="0">
                <a:solidFill>
                  <a:srgbClr val="000000"/>
                </a:solidFill>
                <a:highlight>
                  <a:srgbClr val="FFFFFF"/>
                </a:highlight>
                <a:latin typeface="Calibri" panose="020F0502020204030204" pitchFamily="34" charset="0"/>
                <a:ea typeface="Verdana"/>
                <a:cs typeface="Calibri" panose="020F0502020204030204" pitchFamily="34" charset="0"/>
                <a:sym typeface="Verdana"/>
              </a:rPr>
              <a:t>, </a:t>
            </a:r>
            <a:r>
              <a:rPr lang="en-US" sz="1800" dirty="0">
                <a:solidFill>
                  <a:srgbClr val="000000"/>
                </a:solidFill>
                <a:highlight>
                  <a:srgbClr val="FFFFFF"/>
                </a:highlight>
                <a:latin typeface="Calibri" panose="020F0502020204030204" pitchFamily="34" charset="0"/>
                <a:ea typeface="Verdana"/>
                <a:cs typeface="Calibri" panose="020F0502020204030204" pitchFamily="34" charset="0"/>
                <a:sym typeface="Verdana"/>
              </a:rPr>
              <a:t>remember – these are the books that are read </a:t>
            </a:r>
            <a:r>
              <a:rPr lang="en-US" sz="1800" b="1" dirty="0">
                <a:solidFill>
                  <a:srgbClr val="000000"/>
                </a:solidFill>
                <a:highlight>
                  <a:srgbClr val="FFFFFF"/>
                </a:highlight>
                <a:latin typeface="Calibri" panose="020F0502020204030204" pitchFamily="34" charset="0"/>
                <a:ea typeface="Verdana"/>
                <a:cs typeface="Calibri" panose="020F0502020204030204" pitchFamily="34" charset="0"/>
                <a:sym typeface="Verdana"/>
              </a:rPr>
              <a:t>TO the child </a:t>
            </a:r>
            <a:r>
              <a:rPr lang="en-US" sz="1800" dirty="0">
                <a:solidFill>
                  <a:srgbClr val="000000"/>
                </a:solidFill>
                <a:highlight>
                  <a:srgbClr val="FFFFFF"/>
                </a:highlight>
                <a:latin typeface="Calibri" panose="020F0502020204030204" pitchFamily="34" charset="0"/>
                <a:ea typeface="Verdana"/>
                <a:cs typeface="Calibri" panose="020F0502020204030204" pitchFamily="34" charset="0"/>
                <a:sym typeface="Verdana"/>
              </a:rPr>
              <a:t>- choose books to read to your child that are interesting and engaging to your child. </a:t>
            </a:r>
          </a:p>
          <a:p>
            <a:pPr marL="751271" lvl="1" indent="-288950" defTabSz="924641">
              <a:buClr>
                <a:schemeClr val="dk1"/>
              </a:buClr>
              <a:buFont typeface="Arial" panose="020B0604020202020204" pitchFamily="34" charset="0"/>
              <a:buChar char="•"/>
              <a:defRPr/>
            </a:pPr>
            <a:r>
              <a:rPr lang="en-US" sz="1800" b="1" dirty="0">
                <a:solidFill>
                  <a:srgbClr val="000000"/>
                </a:solidFill>
                <a:highlight>
                  <a:srgbClr val="FFFFFF"/>
                </a:highlight>
                <a:latin typeface="Calibri" panose="020F0502020204030204" pitchFamily="34" charset="0"/>
                <a:ea typeface="Verdana"/>
                <a:cs typeface="Calibri" panose="020F0502020204030204" pitchFamily="34" charset="0"/>
                <a:sym typeface="Verdana"/>
              </a:rPr>
              <a:t>For Early Readers, </a:t>
            </a:r>
            <a:r>
              <a:rPr lang="en-US" sz="1800" dirty="0">
                <a:solidFill>
                  <a:srgbClr val="000000"/>
                </a:solidFill>
                <a:highlight>
                  <a:srgbClr val="FFFFFF"/>
                </a:highlight>
                <a:latin typeface="Calibri" panose="020F0502020204030204" pitchFamily="34" charset="0"/>
                <a:ea typeface="Verdana"/>
                <a:cs typeface="Calibri" panose="020F0502020204030204" pitchFamily="34" charset="0"/>
                <a:sym typeface="Verdana"/>
              </a:rPr>
              <a:t>remember- these are books that the child is starting to </a:t>
            </a:r>
            <a:r>
              <a:rPr lang="en-US" sz="1800" b="1" dirty="0">
                <a:solidFill>
                  <a:srgbClr val="000000"/>
                </a:solidFill>
                <a:highlight>
                  <a:srgbClr val="FFFFFF"/>
                </a:highlight>
                <a:latin typeface="Calibri" panose="020F0502020204030204" pitchFamily="34" charset="0"/>
                <a:ea typeface="Verdana"/>
                <a:cs typeface="Calibri" panose="020F0502020204030204" pitchFamily="34" charset="0"/>
                <a:sym typeface="Verdana"/>
              </a:rPr>
              <a:t>read on his/her own </a:t>
            </a:r>
            <a:r>
              <a:rPr lang="en-US" sz="1800" dirty="0">
                <a:solidFill>
                  <a:srgbClr val="000000"/>
                </a:solidFill>
                <a:highlight>
                  <a:srgbClr val="FFFFFF"/>
                </a:highlight>
                <a:latin typeface="Calibri" panose="020F0502020204030204" pitchFamily="34" charset="0"/>
                <a:ea typeface="Verdana"/>
                <a:cs typeface="Calibri" panose="020F0502020204030204" pitchFamily="34" charset="0"/>
                <a:sym typeface="Verdana"/>
              </a:rPr>
              <a:t>- choose books that they are interested in and are at their level of reading. </a:t>
            </a:r>
          </a:p>
          <a:p>
            <a:pPr marL="751271" lvl="1" indent="-288950" defTabSz="924641">
              <a:buClr>
                <a:schemeClr val="dk1"/>
              </a:buClr>
              <a:buFont typeface="Arial" panose="020B0604020202020204" pitchFamily="34" charset="0"/>
              <a:buChar char="•"/>
              <a:defRPr/>
            </a:pPr>
            <a:r>
              <a:rPr lang="en-US" sz="1800" dirty="0">
                <a:solidFill>
                  <a:srgbClr val="000000"/>
                </a:solidFill>
                <a:highlight>
                  <a:srgbClr val="FFFFFF"/>
                </a:highlight>
                <a:latin typeface="Calibri" panose="020F0502020204030204" pitchFamily="34" charset="0"/>
                <a:ea typeface="Verdana"/>
                <a:cs typeface="Calibri" panose="020F0502020204030204" pitchFamily="34" charset="0"/>
                <a:sym typeface="Verdana"/>
              </a:rPr>
              <a:t>You can have your child read to himself. You can also have them read to someone else. </a:t>
            </a:r>
          </a:p>
          <a:p>
            <a:pPr marL="1213592" lvl="2" indent="-288950" defTabSz="924641">
              <a:buClr>
                <a:schemeClr val="dk1"/>
              </a:buClr>
              <a:buFont typeface="Arial" panose="020B0604020202020204" pitchFamily="34" charset="0"/>
              <a:buChar char="•"/>
              <a:defRPr/>
            </a:pPr>
            <a:r>
              <a:rPr lang="en-US" sz="1600" b="1" dirty="0">
                <a:solidFill>
                  <a:srgbClr val="7030A0"/>
                </a:solidFill>
                <a:highlight>
                  <a:srgbClr val="FFFFFF"/>
                </a:highlight>
                <a:latin typeface="Calibri" panose="020F0502020204030204" pitchFamily="34" charset="0"/>
                <a:ea typeface="Verdana"/>
                <a:cs typeface="Calibri" panose="020F0502020204030204" pitchFamily="34" charset="0"/>
                <a:sym typeface="Verdana"/>
              </a:rPr>
              <a:t>My granddaughter, who is 12 now, reads to her little brother. They both benefit! </a:t>
            </a:r>
          </a:p>
          <a:p>
            <a:pPr marL="288950" indent="-288950">
              <a:buClr>
                <a:schemeClr val="dk1"/>
              </a:buClr>
              <a:buFont typeface="Arial" panose="020B0604020202020204" pitchFamily="34" charset="0"/>
              <a:buChar char="•"/>
            </a:pPr>
            <a:r>
              <a:rPr lang="en-US" sz="1600" dirty="0">
                <a:latin typeface="Calibri" panose="020F0502020204030204" pitchFamily="34" charset="0"/>
                <a:ea typeface="Cambria"/>
                <a:cs typeface="Calibri" panose="020F0502020204030204" pitchFamily="34" charset="0"/>
                <a:sym typeface="Cambria"/>
              </a:rPr>
              <a:t>It is important to celebrate time spent reading, and the </a:t>
            </a:r>
            <a:r>
              <a:rPr lang="en-US" sz="1600" b="1" dirty="0">
                <a:latin typeface="Calibri" panose="020F0502020204030204" pitchFamily="34" charset="0"/>
                <a:ea typeface="Cambria"/>
                <a:cs typeface="Calibri" panose="020F0502020204030204" pitchFamily="34" charset="0"/>
                <a:sym typeface="Cambria"/>
              </a:rPr>
              <a:t>enjoyment that children get from reading</a:t>
            </a:r>
            <a:r>
              <a:rPr lang="en-US" sz="1600" dirty="0">
                <a:latin typeface="Calibri" panose="020F0502020204030204" pitchFamily="34" charset="0"/>
                <a:ea typeface="Cambria"/>
                <a:cs typeface="Calibri" panose="020F0502020204030204" pitchFamily="34" charset="0"/>
                <a:sym typeface="Cambria"/>
              </a:rPr>
              <a:t>, rather than the exact amount of time that a child reads. </a:t>
            </a:r>
            <a:r>
              <a:rPr lang="en-US" dirty="0">
                <a:latin typeface="Calibri" panose="020F0502020204030204" pitchFamily="34" charset="0"/>
                <a:ea typeface="Cambria"/>
                <a:cs typeface="Calibri" panose="020F0502020204030204" pitchFamily="34" charset="0"/>
                <a:sym typeface="Cambria"/>
              </a:rPr>
              <a:t>(</a:t>
            </a:r>
            <a:r>
              <a:rPr lang="en-US" u="sng" dirty="0">
                <a:solidFill>
                  <a:schemeClr val="hlink"/>
                </a:solidFill>
                <a:latin typeface="Calibri" panose="020F0502020204030204" pitchFamily="34" charset="0"/>
                <a:ea typeface="Cambria"/>
                <a:cs typeface="Calibri" panose="020F0502020204030204" pitchFamily="34" charset="0"/>
                <a:sym typeface="Cambria"/>
                <a:hlinkClick r:id="rId3"/>
              </a:rPr>
              <a:t>http://www.readingrockets.org/pdfs/edextras/51787-en.pdf</a:t>
            </a:r>
            <a:r>
              <a:rPr lang="en-US" dirty="0">
                <a:latin typeface="Calibri" panose="020F0502020204030204" pitchFamily="34" charset="0"/>
                <a:ea typeface="Cambria"/>
                <a:cs typeface="Calibri" panose="020F0502020204030204" pitchFamily="34" charset="0"/>
                <a:sym typeface="Cambria"/>
              </a:rPr>
              <a:t>)</a:t>
            </a:r>
            <a:endParaRPr dirty="0">
              <a:latin typeface="Calibri" panose="020F0502020204030204" pitchFamily="34" charset="0"/>
              <a:cs typeface="Calibri" panose="020F0502020204030204" pitchFamily="34" charset="0"/>
            </a:endParaRPr>
          </a:p>
        </p:txBody>
      </p:sp>
      <p:sp>
        <p:nvSpPr>
          <p:cNvPr id="132" name="Google Shape;132;g44e531976e_0_55:notes"/>
          <p:cNvSpPr txBox="1">
            <a:spLocks noGrp="1"/>
          </p:cNvSpPr>
          <p:nvPr>
            <p:ph type="sldNum" idx="12"/>
          </p:nvPr>
        </p:nvSpPr>
        <p:spPr>
          <a:xfrm>
            <a:off x="5244830" y="8980833"/>
            <a:ext cx="1923910" cy="351530"/>
          </a:xfrm>
          <a:prstGeom prst="rect">
            <a:avLst/>
          </a:prstGeom>
        </p:spPr>
        <p:txBody>
          <a:bodyPr spcFirstLastPara="1" wrap="square" lIns="94982" tIns="47478" rIns="94982" bIns="47478" anchor="b" anchorCtr="0">
            <a:noAutofit/>
          </a:bodyPr>
          <a:lstStyle/>
          <a:p>
            <a:pPr algn="r"/>
            <a:fld id="{00000000-1234-1234-1234-123412341234}" type="slidenum">
              <a:rPr lang="en-US"/>
              <a:pPr algn="r"/>
              <a:t>31</a:t>
            </a:fld>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2588" y="123825"/>
            <a:ext cx="2706687" cy="2030413"/>
          </a:xfrm>
        </p:spPr>
      </p:sp>
      <p:sp>
        <p:nvSpPr>
          <p:cNvPr id="3" name="Notes Placeholder 2"/>
          <p:cNvSpPr>
            <a:spLocks noGrp="1"/>
          </p:cNvSpPr>
          <p:nvPr>
            <p:ph type="body" idx="1"/>
          </p:nvPr>
        </p:nvSpPr>
        <p:spPr>
          <a:xfrm>
            <a:off x="190553" y="123825"/>
            <a:ext cx="6807354" cy="9264650"/>
          </a:xfrm>
        </p:spPr>
        <p:txBody>
          <a:bodyPr/>
          <a:lstStyle/>
          <a:p>
            <a:pPr marL="0" indent="0">
              <a:lnSpc>
                <a:spcPct val="115000"/>
              </a:lnSpc>
            </a:pPr>
            <a:r>
              <a:rPr lang="en-US" sz="1800" b="1" dirty="0">
                <a:latin typeface="Calibri" panose="020F0502020204030204" pitchFamily="34" charset="0"/>
                <a:ea typeface="Lato"/>
                <a:cs typeface="Calibri" panose="020F0502020204030204" pitchFamily="34" charset="0"/>
                <a:sym typeface="Lato"/>
              </a:rPr>
              <a:t>Slide #31 </a:t>
            </a:r>
          </a:p>
          <a:p>
            <a:pPr marL="0" indent="0">
              <a:lnSpc>
                <a:spcPct val="115000"/>
              </a:lnSpc>
            </a:pPr>
            <a:r>
              <a:rPr lang="en-US" b="1" dirty="0">
                <a:latin typeface="Calibri" panose="020F0502020204030204" pitchFamily="34" charset="0"/>
                <a:ea typeface="Lato"/>
                <a:cs typeface="Calibri" panose="020F0502020204030204" pitchFamily="34" charset="0"/>
                <a:sym typeface="Lato"/>
              </a:rPr>
              <a:t>Procedural Directions:</a:t>
            </a:r>
          </a:p>
          <a:p>
            <a:pPr marL="288950" indent="-288950">
              <a:lnSpc>
                <a:spcPct val="115000"/>
              </a:lnSpc>
              <a:buFont typeface="Arial" panose="020B0604020202020204" pitchFamily="34" charset="0"/>
              <a:buChar char="•"/>
            </a:pPr>
            <a:r>
              <a:rPr lang="en-US" dirty="0">
                <a:latin typeface="Calibri" panose="020F0502020204030204" pitchFamily="34" charset="0"/>
                <a:ea typeface="Cambria"/>
                <a:cs typeface="Calibri" panose="020F0502020204030204" pitchFamily="34" charset="0"/>
                <a:sym typeface="Cambria"/>
              </a:rPr>
              <a:t>Show slide.</a:t>
            </a:r>
          </a:p>
          <a:p>
            <a:pPr marL="0" indent="0">
              <a:lnSpc>
                <a:spcPct val="115000"/>
              </a:lnSpc>
            </a:pPr>
            <a:r>
              <a:rPr lang="en-US" sz="1800" b="1" dirty="0">
                <a:latin typeface="Calibri" panose="020F0502020204030204" pitchFamily="34" charset="0"/>
                <a:ea typeface="Lato"/>
                <a:cs typeface="Calibri" panose="020F0502020204030204" pitchFamily="34" charset="0"/>
                <a:sym typeface="Lato"/>
              </a:rPr>
              <a:t>Presenter Notes:</a:t>
            </a:r>
            <a:endParaRPr lang="en-US" sz="1800" dirty="0">
              <a:latin typeface="Calibri" panose="020F0502020204030204" pitchFamily="34" charset="0"/>
              <a:ea typeface="Lato"/>
              <a:cs typeface="Calibri" panose="020F0502020204030204" pitchFamily="34" charset="0"/>
              <a:sym typeface="Lato"/>
            </a:endParaRPr>
          </a:p>
          <a:p>
            <a:pPr marL="295066" indent="-291291">
              <a:buFont typeface="Arial" panose="020B0604020202020204" pitchFamily="34" charset="0"/>
              <a:buChar char="•"/>
            </a:pPr>
            <a:r>
              <a:rPr lang="en-US" sz="1800" dirty="0">
                <a:latin typeface="Calibri" panose="020F0502020204030204" pitchFamily="34" charset="0"/>
                <a:ea typeface="Lato"/>
                <a:cs typeface="Calibri" panose="020F0502020204030204" pitchFamily="34" charset="0"/>
                <a:sym typeface="Lato"/>
              </a:rPr>
              <a:t>Here are more ways you can support                                                                      your child’s literacy at home:   </a:t>
            </a:r>
          </a:p>
          <a:p>
            <a:pPr marL="295066" indent="-291291">
              <a:buFont typeface="Arial" panose="020B0604020202020204" pitchFamily="34" charset="0"/>
              <a:buChar char="•"/>
            </a:pPr>
            <a:r>
              <a:rPr lang="en-US" sz="1800" dirty="0"/>
              <a:t>Create a ‘</a:t>
            </a:r>
            <a:r>
              <a:rPr lang="en-US" sz="1800" b="1" dirty="0"/>
              <a:t>reading corner’ – </a:t>
            </a:r>
            <a:r>
              <a:rPr lang="en-US" sz="1800" dirty="0"/>
              <a:t>any place                                               in the house where your child will be comfortable reading.  You can decorate it and make it a special place to be. Put a bunch of pillows around and have a bunch of books there. </a:t>
            </a:r>
          </a:p>
          <a:p>
            <a:pPr marL="295066" indent="-291291">
              <a:buFont typeface="Arial" panose="020B0604020202020204" pitchFamily="34" charset="0"/>
              <a:buChar char="•"/>
            </a:pPr>
            <a:r>
              <a:rPr lang="en-US" sz="1800" dirty="0"/>
              <a:t>In summer, you can put up a hammock in the back yard for a place to read – or pitch a little tent.</a:t>
            </a:r>
          </a:p>
          <a:p>
            <a:pPr marL="295066" indent="-291291">
              <a:buFont typeface="Arial" panose="020B0604020202020204" pitchFamily="34" charset="0"/>
              <a:buChar char="•"/>
            </a:pPr>
            <a:r>
              <a:rPr lang="en-US" sz="1800" dirty="0"/>
              <a:t>Have </a:t>
            </a:r>
            <a:r>
              <a:rPr lang="en-US" sz="1800" b="1" dirty="0"/>
              <a:t>lots of reading material </a:t>
            </a:r>
            <a:r>
              <a:rPr lang="en-US" sz="1800" dirty="0"/>
              <a:t>around in other places of the house also – as in bookshelves around the house, on your coffee tables, in your child’s room (in the bathroom!). Try to keep books out at your child’s eye level so they are easily accessible, and so they catch their interest. </a:t>
            </a:r>
          </a:p>
          <a:p>
            <a:pPr marL="295066" indent="-291291" defTabSz="924641">
              <a:buFont typeface="Arial" panose="020B0604020202020204" pitchFamily="34" charset="0"/>
              <a:buChar char="•"/>
              <a:defRPr/>
            </a:pPr>
            <a:r>
              <a:rPr lang="en-US" sz="1800" dirty="0"/>
              <a:t>Play </a:t>
            </a:r>
            <a:r>
              <a:rPr lang="en-US" sz="1800" b="1" dirty="0"/>
              <a:t>board games </a:t>
            </a:r>
            <a:r>
              <a:rPr lang="en-US" sz="1800" dirty="0"/>
              <a:t>that are focused on literacy skills, like Apples to Apples, which also has a Junior version.</a:t>
            </a:r>
          </a:p>
          <a:p>
            <a:pPr marL="295066" indent="-291291">
              <a:buFont typeface="Arial" panose="020B0604020202020204" pitchFamily="34" charset="0"/>
              <a:buChar char="•"/>
            </a:pPr>
            <a:r>
              <a:rPr lang="en-US" sz="1800" dirty="0"/>
              <a:t>You could turn the </a:t>
            </a:r>
            <a:r>
              <a:rPr lang="en-US" sz="1800" b="1" dirty="0"/>
              <a:t>closed captioning on your TV </a:t>
            </a:r>
            <a:r>
              <a:rPr lang="en-US" sz="1800" dirty="0"/>
              <a:t>and have your child read the captions while they watch a favorite program. </a:t>
            </a:r>
          </a:p>
          <a:p>
            <a:pPr marL="295066" indent="-291291">
              <a:buFont typeface="Arial" panose="020B0604020202020204" pitchFamily="34" charset="0"/>
              <a:buChar char="•"/>
            </a:pPr>
            <a:r>
              <a:rPr lang="en-US" sz="1800" dirty="0"/>
              <a:t>If there is a movie on TV or at the movie theater that is based on a book, read the book first as a family and then watch the movie. – like read a Harry Potter book and then watch the movie. </a:t>
            </a:r>
          </a:p>
          <a:p>
            <a:pPr marL="295066" indent="-291291">
              <a:buFont typeface="Arial" panose="020B0604020202020204" pitchFamily="34" charset="0"/>
              <a:buChar char="•"/>
            </a:pPr>
            <a:r>
              <a:rPr lang="en-US" sz="1800" dirty="0"/>
              <a:t>Take time to </a:t>
            </a:r>
            <a:r>
              <a:rPr lang="en-US" sz="1800" b="1" dirty="0"/>
              <a:t>read as a family </a:t>
            </a:r>
            <a:r>
              <a:rPr lang="en-US" sz="1800" dirty="0"/>
              <a:t>– set a time in the house when everyone will be reading something. </a:t>
            </a:r>
          </a:p>
          <a:p>
            <a:pPr marL="757387" lvl="1" indent="-291291">
              <a:buFont typeface="Arial" panose="020B0604020202020204" pitchFamily="34" charset="0"/>
              <a:buChar char="•"/>
            </a:pPr>
            <a:r>
              <a:rPr lang="en-US" sz="1800" dirty="0"/>
              <a:t> Reading can also be a group activity where one person reads out loud and the others are listening and paying attention.</a:t>
            </a:r>
          </a:p>
          <a:p>
            <a:pPr marL="295066" indent="-291291">
              <a:buFont typeface="Arial" panose="020B0604020202020204" pitchFamily="34" charset="0"/>
              <a:buChar char="•"/>
            </a:pPr>
            <a:r>
              <a:rPr lang="en-US" sz="1800" dirty="0"/>
              <a:t>Share stories with your child – if you see something in a newspaper, magazine or a story on TV share it with him/her and discuss it.</a:t>
            </a:r>
          </a:p>
          <a:p>
            <a:pPr marL="295066" indent="-291291">
              <a:buFont typeface="Arial" panose="020B0604020202020204" pitchFamily="34" charset="0"/>
              <a:buChar char="•"/>
            </a:pPr>
            <a:r>
              <a:rPr lang="en-US" sz="1800" dirty="0"/>
              <a:t>And just simply </a:t>
            </a:r>
            <a:r>
              <a:rPr lang="en-US" sz="1800" b="1" dirty="0"/>
              <a:t>read TO and/or WITH your child, if even for only a few minutes before bed</a:t>
            </a:r>
            <a:r>
              <a:rPr lang="en-US" sz="1800" dirty="0"/>
              <a:t>, what a great way to get them settled in for the night!</a:t>
            </a:r>
            <a:endParaRPr lang="en-US" baseline="0" dirty="0"/>
          </a:p>
        </p:txBody>
      </p:sp>
      <p:sp>
        <p:nvSpPr>
          <p:cNvPr id="4" name="Slide Number Placeholder 3"/>
          <p:cNvSpPr>
            <a:spLocks noGrp="1"/>
          </p:cNvSpPr>
          <p:nvPr>
            <p:ph type="sldNum" sz="quarter" idx="10"/>
          </p:nvPr>
        </p:nvSpPr>
        <p:spPr>
          <a:xfrm>
            <a:off x="6827446" y="8981379"/>
            <a:ext cx="340922" cy="472791"/>
          </a:xfrm>
        </p:spPr>
        <p:txBody>
          <a:bodyPr/>
          <a:lstStyle/>
          <a:p>
            <a:fld id="{EF6830D2-061E-4C4B-BB75-12721BFCA28E}" type="slidenum">
              <a:rPr lang="en-US" smtClean="0"/>
              <a:pPr/>
              <a:t>32</a:t>
            </a:fld>
            <a:endParaRPr lang="en-US" dirty="0"/>
          </a:p>
        </p:txBody>
      </p:sp>
    </p:spTree>
    <p:extLst>
      <p:ext uri="{BB962C8B-B14F-4D97-AF65-F5344CB8AC3E}">
        <p14:creationId xmlns:p14="http://schemas.microsoft.com/office/powerpoint/2010/main" val="2449533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44e531976e_0_74:notes"/>
          <p:cNvSpPr>
            <a:spLocks noGrp="1" noRot="1" noChangeAspect="1"/>
          </p:cNvSpPr>
          <p:nvPr>
            <p:ph type="sldImg" idx="2"/>
          </p:nvPr>
        </p:nvSpPr>
        <p:spPr>
          <a:xfrm>
            <a:off x="3914775" y="204788"/>
            <a:ext cx="3008313" cy="22558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44e531976e_0_74:notes"/>
          <p:cNvSpPr txBox="1">
            <a:spLocks noGrp="1"/>
          </p:cNvSpPr>
          <p:nvPr>
            <p:ph type="body" idx="1"/>
          </p:nvPr>
        </p:nvSpPr>
        <p:spPr>
          <a:xfrm>
            <a:off x="175310" y="958672"/>
            <a:ext cx="6845139" cy="7428338"/>
          </a:xfrm>
          <a:prstGeom prst="rect">
            <a:avLst/>
          </a:prstGeom>
        </p:spPr>
        <p:txBody>
          <a:bodyPr spcFirstLastPara="1" wrap="square" lIns="94982" tIns="47478" rIns="94982" bIns="47478" anchor="t" anchorCtr="0">
            <a:noAutofit/>
          </a:bodyPr>
          <a:lstStyle/>
          <a:p>
            <a:pPr marL="0" indent="0">
              <a:lnSpc>
                <a:spcPct val="115000"/>
              </a:lnSpc>
            </a:pPr>
            <a:r>
              <a:rPr lang="en-US" sz="1600" b="1" dirty="0">
                <a:latin typeface="Calibri" panose="020F0502020204030204" pitchFamily="34" charset="0"/>
                <a:ea typeface="Lato"/>
                <a:cs typeface="Calibri" panose="020F0502020204030204" pitchFamily="34" charset="0"/>
                <a:sym typeface="Lato"/>
              </a:rPr>
              <a:t>Slide #32: </a:t>
            </a:r>
          </a:p>
          <a:p>
            <a:pPr marL="176190" indent="-176190">
              <a:lnSpc>
                <a:spcPct val="115000"/>
              </a:lnSpc>
              <a:buFont typeface="Arial" panose="020B0604020202020204" pitchFamily="34" charset="0"/>
              <a:buChar char="•"/>
            </a:pPr>
            <a:endParaRPr lang="en-US" sz="800" dirty="0">
              <a:latin typeface="Calibri" panose="020F0502020204030204" pitchFamily="34" charset="0"/>
              <a:ea typeface="Lato"/>
              <a:cs typeface="Calibri" panose="020F0502020204030204" pitchFamily="34" charset="0"/>
              <a:sym typeface="Lato"/>
            </a:endParaRPr>
          </a:p>
          <a:p>
            <a:pPr marL="0" indent="0">
              <a:lnSpc>
                <a:spcPct val="115000"/>
              </a:lnSpc>
            </a:pPr>
            <a:r>
              <a:rPr lang="en-US" sz="1600" b="1" dirty="0">
                <a:latin typeface="Calibri" panose="020F0502020204030204" pitchFamily="34" charset="0"/>
                <a:ea typeface="Lato"/>
                <a:cs typeface="Calibri" panose="020F0502020204030204" pitchFamily="34" charset="0"/>
                <a:sym typeface="Lato"/>
              </a:rPr>
              <a:t>Procedural Directions:</a:t>
            </a:r>
          </a:p>
          <a:p>
            <a:pPr marL="288950" indent="-288950">
              <a:lnSpc>
                <a:spcPct val="115000"/>
              </a:lnSpc>
              <a:buFont typeface="Arial" panose="020B0604020202020204" pitchFamily="34" charset="0"/>
              <a:buChar char="•"/>
            </a:pPr>
            <a:r>
              <a:rPr lang="en-US" sz="1600" dirty="0">
                <a:latin typeface="Calibri" panose="020F0502020204030204" pitchFamily="34" charset="0"/>
                <a:ea typeface="Cambria"/>
                <a:cs typeface="Calibri" panose="020F0502020204030204" pitchFamily="34" charset="0"/>
                <a:sym typeface="Cambria"/>
              </a:rPr>
              <a:t>Show slide.</a:t>
            </a:r>
          </a:p>
          <a:p>
            <a:pPr marL="340245" indent="-176190" defTabSz="932131">
              <a:buFont typeface="Arial" panose="020B0604020202020204" pitchFamily="34" charset="0"/>
              <a:buChar char="•"/>
              <a:defRPr/>
            </a:pPr>
            <a:endParaRPr lang="en-US" sz="800" dirty="0">
              <a:latin typeface="Calibri" panose="020F0502020204030204" pitchFamily="34" charset="0"/>
              <a:ea typeface="Cambria"/>
              <a:cs typeface="Calibri" panose="020F0502020204030204" pitchFamily="34" charset="0"/>
              <a:sym typeface="Cambria"/>
            </a:endParaRPr>
          </a:p>
          <a:p>
            <a:pPr marL="0" indent="0">
              <a:lnSpc>
                <a:spcPct val="115000"/>
              </a:lnSpc>
            </a:pPr>
            <a:r>
              <a:rPr lang="en-US" sz="1800" b="1" dirty="0">
                <a:latin typeface="Calibri" panose="020F0502020204030204" pitchFamily="34" charset="0"/>
                <a:ea typeface="Lato"/>
                <a:cs typeface="Calibri" panose="020F0502020204030204" pitchFamily="34" charset="0"/>
                <a:sym typeface="Lato"/>
              </a:rPr>
              <a:t>Presenter Notes:</a:t>
            </a:r>
            <a:endParaRPr lang="en-US" sz="1800" dirty="0">
              <a:latin typeface="Calibri" panose="020F0502020204030204" pitchFamily="34" charset="0"/>
              <a:ea typeface="Lato"/>
              <a:cs typeface="Calibri" panose="020F0502020204030204" pitchFamily="34" charset="0"/>
              <a:sym typeface="Lato"/>
            </a:endParaRPr>
          </a:p>
          <a:p>
            <a:pPr marL="295066" indent="-291291">
              <a:buFont typeface="Arial" panose="020B0604020202020204" pitchFamily="34" charset="0"/>
              <a:buChar char="•"/>
            </a:pPr>
            <a:r>
              <a:rPr lang="en-US" sz="1800" dirty="0">
                <a:latin typeface="Calibri" panose="020F0502020204030204" pitchFamily="34" charset="0"/>
                <a:ea typeface="Lato"/>
                <a:cs typeface="Calibri" panose="020F0502020204030204" pitchFamily="34" charset="0"/>
                <a:sym typeface="Lato"/>
              </a:rPr>
              <a:t>Summer learning is about more than just reading a book. </a:t>
            </a:r>
          </a:p>
          <a:p>
            <a:pPr marL="295066" indent="-291291">
              <a:buFont typeface="Arial" panose="020B0604020202020204" pitchFamily="34" charset="0"/>
              <a:buChar char="•"/>
            </a:pPr>
            <a:r>
              <a:rPr lang="en-US" sz="1800" dirty="0">
                <a:latin typeface="Calibri" panose="020F0502020204030204" pitchFamily="34" charset="0"/>
                <a:ea typeface="Lato"/>
                <a:cs typeface="Calibri" panose="020F0502020204030204" pitchFamily="34" charset="0"/>
                <a:sym typeface="Lato"/>
              </a:rPr>
              <a:t>We learned at the beginning of this webinar that </a:t>
            </a:r>
            <a:r>
              <a:rPr lang="en-US" sz="1800" b="1" dirty="0">
                <a:latin typeface="Calibri" panose="020F0502020204030204" pitchFamily="34" charset="0"/>
                <a:ea typeface="Lato"/>
                <a:cs typeface="Calibri" panose="020F0502020204030204" pitchFamily="34" charset="0"/>
                <a:sym typeface="Lato"/>
              </a:rPr>
              <a:t>literacy is reading, writing, speaking, listening, oral language, and vocabulary.</a:t>
            </a:r>
          </a:p>
          <a:p>
            <a:pPr marL="295066" indent="-291291">
              <a:buFont typeface="Arial" panose="020B0604020202020204" pitchFamily="34" charset="0"/>
              <a:buChar char="•"/>
            </a:pPr>
            <a:r>
              <a:rPr lang="en-US" sz="1800" dirty="0">
                <a:latin typeface="Calibri" panose="020F0502020204030204" pitchFamily="34" charset="0"/>
                <a:ea typeface="Lato"/>
                <a:cs typeface="Calibri" panose="020F0502020204030204" pitchFamily="34" charset="0"/>
                <a:sym typeface="Lato"/>
              </a:rPr>
              <a:t>So, there are many, many ways to engage children </a:t>
            </a:r>
            <a:r>
              <a:rPr lang="en-US" sz="1800" b="1" dirty="0">
                <a:latin typeface="Calibri" panose="020F0502020204030204" pitchFamily="34" charset="0"/>
                <a:ea typeface="Lato"/>
                <a:cs typeface="Calibri" panose="020F0502020204030204" pitchFamily="34" charset="0"/>
                <a:sym typeface="Lato"/>
              </a:rPr>
              <a:t>during the summer related to literacy</a:t>
            </a:r>
            <a:r>
              <a:rPr lang="en-US" sz="1800" dirty="0">
                <a:latin typeface="Calibri" panose="020F0502020204030204" pitchFamily="34" charset="0"/>
                <a:ea typeface="Lato"/>
                <a:cs typeface="Calibri" panose="020F0502020204030204" pitchFamily="34" charset="0"/>
                <a:sym typeface="Lato"/>
              </a:rPr>
              <a:t>. </a:t>
            </a:r>
          </a:p>
          <a:p>
            <a:pPr marL="295066" indent="-291291">
              <a:buFont typeface="Arial" panose="020B0604020202020204" pitchFamily="34" charset="0"/>
              <a:buChar char="•"/>
            </a:pPr>
            <a:r>
              <a:rPr lang="en-US" sz="1800" dirty="0"/>
              <a:t>Literacy includes </a:t>
            </a:r>
            <a:r>
              <a:rPr lang="en-US" sz="1800" b="1" dirty="0"/>
              <a:t>all of the experiences </a:t>
            </a:r>
            <a:r>
              <a:rPr lang="en-US" sz="1800" dirty="0"/>
              <a:t>you can provide your child within your home and community, including: </a:t>
            </a:r>
          </a:p>
          <a:p>
            <a:pPr marL="637095" lvl="1" indent="-174775">
              <a:buFont typeface="Arial" panose="020B0604020202020204" pitchFamily="34" charset="0"/>
              <a:buChar char="•"/>
            </a:pPr>
            <a:r>
              <a:rPr lang="en-US" sz="1800" dirty="0"/>
              <a:t>visiting parks, museums, zoos, going camping, nature experiences, drawing and art activities, writing, science, math, physical activity, singing, reading, playing, opportunities for making friends and solving problems, learning new vocabulary words which include feelings…and so much more. </a:t>
            </a:r>
          </a:p>
          <a:p>
            <a:pPr marL="295066" indent="-291291">
              <a:buFont typeface="Arial" panose="020B0604020202020204" pitchFamily="34" charset="0"/>
              <a:buChar char="•"/>
            </a:pPr>
            <a:r>
              <a:rPr lang="en-US" sz="1800" b="1" dirty="0">
                <a:highlight>
                  <a:srgbClr val="FFFF00"/>
                </a:highlight>
                <a:latin typeface="Calibri" panose="020F0502020204030204" pitchFamily="34" charset="0"/>
                <a:ea typeface="Lato"/>
                <a:cs typeface="Calibri" panose="020F0502020204030204" pitchFamily="34" charset="0"/>
                <a:sym typeface="Lato"/>
              </a:rPr>
              <a:t>One of your handouts for today is a bunch of literacy-related activities</a:t>
            </a:r>
            <a:r>
              <a:rPr lang="en-US" sz="1800" dirty="0">
                <a:latin typeface="Calibri" panose="020F0502020204030204" pitchFamily="34" charset="0"/>
                <a:ea typeface="Lato"/>
                <a:cs typeface="Calibri" panose="020F0502020204030204" pitchFamily="34" charset="0"/>
                <a:sym typeface="Lato"/>
              </a:rPr>
              <a:t> that you can do with your child in the various places in the community – at the Doctor, in the Park, in the Neighborhood, at the Mall.</a:t>
            </a:r>
          </a:p>
          <a:p>
            <a:pPr marL="295066" indent="-291291">
              <a:buFont typeface="Arial" panose="020B0604020202020204" pitchFamily="34" charset="0"/>
              <a:buChar char="•"/>
            </a:pPr>
            <a:r>
              <a:rPr lang="en-US" sz="1800" dirty="0">
                <a:solidFill>
                  <a:schemeClr val="tx1"/>
                </a:solidFill>
                <a:latin typeface="Calibri" panose="020F0502020204030204" pitchFamily="34" charset="0"/>
                <a:ea typeface="Lato"/>
                <a:cs typeface="Calibri" panose="020F0502020204030204" pitchFamily="34" charset="0"/>
                <a:sym typeface="Lato"/>
              </a:rPr>
              <a:t>This handout will give you at least some ideas of some fun ways to engage your child in the summer in literacy-related activities. </a:t>
            </a:r>
          </a:p>
          <a:p>
            <a:pPr marL="295066" indent="-291291">
              <a:lnSpc>
                <a:spcPct val="115000"/>
              </a:lnSpc>
              <a:buFont typeface="Arial" panose="020B0604020202020204" pitchFamily="34" charset="0"/>
              <a:buChar char="•"/>
            </a:pPr>
            <a:endParaRPr lang="en-US" sz="1600" dirty="0">
              <a:latin typeface="Calibri" panose="020F0502020204030204" pitchFamily="34" charset="0"/>
              <a:ea typeface="Lato"/>
              <a:cs typeface="Calibri" panose="020F0502020204030204" pitchFamily="34" charset="0"/>
              <a:sym typeface="Lato"/>
            </a:endParaRPr>
          </a:p>
          <a:p>
            <a:pPr marL="295066" indent="-291291">
              <a:lnSpc>
                <a:spcPct val="115000"/>
              </a:lnSpc>
              <a:buFont typeface="Arial" panose="020B0604020202020204" pitchFamily="34" charset="0"/>
              <a:buChar char="•"/>
            </a:pPr>
            <a:endParaRPr lang="en-US" sz="1600" dirty="0">
              <a:latin typeface="Calibri" panose="020F0502020204030204" pitchFamily="34" charset="0"/>
              <a:ea typeface="Lato"/>
              <a:cs typeface="Calibri" panose="020F0502020204030204" pitchFamily="34" charset="0"/>
              <a:sym typeface="Lato"/>
            </a:endParaRPr>
          </a:p>
          <a:p>
            <a:pPr marL="295066" indent="-291291">
              <a:lnSpc>
                <a:spcPct val="115000"/>
              </a:lnSpc>
              <a:buFont typeface="Arial" panose="020B0604020202020204" pitchFamily="34" charset="0"/>
              <a:buChar char="•"/>
            </a:pPr>
            <a:endParaRPr lang="en-US" sz="1600" dirty="0">
              <a:latin typeface="Calibri" panose="020F0502020204030204" pitchFamily="34" charset="0"/>
              <a:ea typeface="Lato"/>
              <a:cs typeface="Calibri" panose="020F0502020204030204" pitchFamily="34" charset="0"/>
              <a:sym typeface="Lato"/>
            </a:endParaRPr>
          </a:p>
          <a:p>
            <a:pPr marL="0" indent="0"/>
            <a:endParaRPr sz="1600" dirty="0">
              <a:latin typeface="Calibri" panose="020F0502020204030204" pitchFamily="34" charset="0"/>
              <a:cs typeface="Calibri" panose="020F0502020204030204" pitchFamily="34" charset="0"/>
            </a:endParaRPr>
          </a:p>
        </p:txBody>
      </p:sp>
      <p:sp>
        <p:nvSpPr>
          <p:cNvPr id="140" name="Google Shape;140;g44e531976e_0_74:notes"/>
          <p:cNvSpPr txBox="1">
            <a:spLocks noGrp="1"/>
          </p:cNvSpPr>
          <p:nvPr>
            <p:ph type="sldNum" idx="12"/>
          </p:nvPr>
        </p:nvSpPr>
        <p:spPr>
          <a:xfrm>
            <a:off x="4061771" y="8980833"/>
            <a:ext cx="3106970" cy="475110"/>
          </a:xfrm>
          <a:prstGeom prst="rect">
            <a:avLst/>
          </a:prstGeom>
        </p:spPr>
        <p:txBody>
          <a:bodyPr spcFirstLastPara="1" wrap="square" lIns="94982" tIns="47478" rIns="94982" bIns="47478" anchor="b" anchorCtr="0">
            <a:noAutofit/>
          </a:bodyPr>
          <a:lstStyle/>
          <a:p>
            <a:pPr algn="r"/>
            <a:fld id="{00000000-1234-1234-1234-123412341234}" type="slidenum">
              <a:rPr lang="en-US"/>
              <a:pPr algn="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0825" y="314325"/>
            <a:ext cx="2763838" cy="2071688"/>
          </a:xfrm>
        </p:spPr>
      </p:sp>
      <p:sp>
        <p:nvSpPr>
          <p:cNvPr id="3" name="Notes Placeholder 2"/>
          <p:cNvSpPr>
            <a:spLocks noGrp="1"/>
          </p:cNvSpPr>
          <p:nvPr>
            <p:ph type="body" idx="1"/>
          </p:nvPr>
        </p:nvSpPr>
        <p:spPr>
          <a:xfrm>
            <a:off x="275027" y="1155253"/>
            <a:ext cx="6826216" cy="7761627"/>
          </a:xfrm>
        </p:spPr>
        <p:txBody>
          <a:bodyPr/>
          <a:lstStyle/>
          <a:p>
            <a:pPr marL="0" indent="0">
              <a:lnSpc>
                <a:spcPct val="115000"/>
              </a:lnSpc>
            </a:pPr>
            <a:r>
              <a:rPr lang="en-US" b="1" dirty="0">
                <a:latin typeface="Calibri" panose="020F0502020204030204" pitchFamily="34" charset="0"/>
                <a:ea typeface="Lato"/>
                <a:cs typeface="Calibri" panose="020F0502020204030204" pitchFamily="34" charset="0"/>
                <a:sym typeface="Lato"/>
              </a:rPr>
              <a:t>Slide # 33: </a:t>
            </a:r>
          </a:p>
          <a:p>
            <a:pPr marL="176190" indent="-176190">
              <a:lnSpc>
                <a:spcPct val="115000"/>
              </a:lnSpc>
              <a:buFont typeface="Arial" panose="020B0604020202020204" pitchFamily="34" charset="0"/>
              <a:buChar char="•"/>
            </a:pPr>
            <a:endParaRPr lang="en-US" dirty="0">
              <a:latin typeface="Calibri" panose="020F0502020204030204" pitchFamily="34" charset="0"/>
              <a:ea typeface="Lato"/>
              <a:cs typeface="Calibri" panose="020F0502020204030204" pitchFamily="34" charset="0"/>
              <a:sym typeface="Lato"/>
            </a:endParaRPr>
          </a:p>
          <a:p>
            <a:pPr marL="0" indent="0">
              <a:lnSpc>
                <a:spcPct val="115000"/>
              </a:lnSpc>
            </a:pPr>
            <a:r>
              <a:rPr lang="en-US" b="1" dirty="0">
                <a:latin typeface="Calibri" panose="020F0502020204030204" pitchFamily="34" charset="0"/>
                <a:ea typeface="Lato"/>
                <a:cs typeface="Calibri" panose="020F0502020204030204" pitchFamily="34" charset="0"/>
                <a:sym typeface="Lato"/>
              </a:rPr>
              <a:t>Procedural Directions:</a:t>
            </a:r>
          </a:p>
          <a:p>
            <a:pPr marL="288950" indent="-288950">
              <a:lnSpc>
                <a:spcPct val="115000"/>
              </a:lnSpc>
              <a:buFont typeface="Arial" panose="020B0604020202020204" pitchFamily="34" charset="0"/>
              <a:buChar char="•"/>
            </a:pPr>
            <a:r>
              <a:rPr lang="en-US" dirty="0">
                <a:latin typeface="Calibri" panose="020F0502020204030204" pitchFamily="34" charset="0"/>
                <a:ea typeface="Cambria"/>
                <a:cs typeface="Calibri" panose="020F0502020204030204" pitchFamily="34" charset="0"/>
                <a:sym typeface="Cambria"/>
              </a:rPr>
              <a:t>Show slide.</a:t>
            </a:r>
          </a:p>
          <a:p>
            <a:pPr marL="340245" indent="-176190" defTabSz="932131">
              <a:buFont typeface="Arial" panose="020B0604020202020204" pitchFamily="34" charset="0"/>
              <a:buChar char="•"/>
              <a:defRPr/>
            </a:pPr>
            <a:endParaRPr lang="en-US" sz="600" dirty="0">
              <a:latin typeface="Calibri" panose="020F0502020204030204" pitchFamily="34" charset="0"/>
              <a:ea typeface="Cambria"/>
              <a:cs typeface="Calibri" panose="020F0502020204030204" pitchFamily="34" charset="0"/>
              <a:sym typeface="Cambria"/>
            </a:endParaRPr>
          </a:p>
          <a:p>
            <a:pPr marL="0" indent="0">
              <a:lnSpc>
                <a:spcPct val="115000"/>
              </a:lnSpc>
            </a:pPr>
            <a:r>
              <a:rPr lang="en-US" sz="1800" b="1" dirty="0">
                <a:latin typeface="Calibri" panose="020F0502020204030204" pitchFamily="34" charset="0"/>
                <a:ea typeface="Lato"/>
                <a:cs typeface="Calibri" panose="020F0502020204030204" pitchFamily="34" charset="0"/>
                <a:sym typeface="Lato"/>
              </a:rPr>
              <a:t>Presenter Notes:</a:t>
            </a:r>
            <a:endParaRPr lang="en-US" sz="1800" dirty="0">
              <a:latin typeface="Calibri" panose="020F0502020204030204" pitchFamily="34" charset="0"/>
              <a:ea typeface="Lato"/>
              <a:cs typeface="Calibri" panose="020F0502020204030204" pitchFamily="34" charset="0"/>
              <a:sym typeface="Lato"/>
            </a:endParaRPr>
          </a:p>
          <a:p>
            <a:pPr marL="173370" indent="-173370">
              <a:buFont typeface="Arial" panose="020B0604020202020204" pitchFamily="34" charset="0"/>
              <a:buChar char="•"/>
            </a:pPr>
            <a:r>
              <a:rPr lang="en-US" sz="1800" dirty="0"/>
              <a:t>When you are out in the community, point out print everywhere!  </a:t>
            </a:r>
          </a:p>
          <a:p>
            <a:pPr marL="173370" indent="-173370">
              <a:buFont typeface="Arial" panose="020B0604020202020204" pitchFamily="34" charset="0"/>
              <a:buChar char="•"/>
            </a:pPr>
            <a:r>
              <a:rPr lang="en-US" sz="1800" dirty="0"/>
              <a:t>When </a:t>
            </a:r>
            <a:r>
              <a:rPr lang="en-US" sz="1800" b="1" dirty="0"/>
              <a:t>Shopping at the Grocery Store</a:t>
            </a:r>
            <a:r>
              <a:rPr lang="en-US" sz="1800" dirty="0"/>
              <a:t>, have your child help read the shopping list, read the labels, discuss prices or the qualities of the produce (What color is it? Is it bruised) or other items, look at the different choices for needed items, is something on sale?</a:t>
            </a:r>
          </a:p>
          <a:p>
            <a:pPr marL="173370" indent="-173370">
              <a:buFont typeface="Arial" panose="020B0604020202020204" pitchFamily="34" charset="0"/>
              <a:buChar char="•"/>
            </a:pPr>
            <a:r>
              <a:rPr lang="en-US" sz="1800" dirty="0"/>
              <a:t>Go on nature walks in a park near you - walk on the trails, making up songs as you go, walk to a beat you’ve created, play I-spy</a:t>
            </a:r>
          </a:p>
          <a:p>
            <a:pPr marL="173370" indent="-173370">
              <a:buFont typeface="Arial" panose="020B0604020202020204" pitchFamily="34" charset="0"/>
              <a:buChar char="•"/>
            </a:pPr>
            <a:r>
              <a:rPr lang="en-US" sz="1800" dirty="0"/>
              <a:t>Visit Museums. They often have materials created just for children to explore during and after the museum visit.  </a:t>
            </a:r>
          </a:p>
          <a:p>
            <a:pPr marL="173370" indent="-173370">
              <a:buFont typeface="Arial" panose="020B0604020202020204" pitchFamily="34" charset="0"/>
              <a:buChar char="•"/>
            </a:pPr>
            <a:r>
              <a:rPr lang="en-US" sz="1800" dirty="0"/>
              <a:t>When you go out eat at Restaurants, have your child work on reading the menu, bring along a pad of paper, crayons, and pens to let them draw, write, or color while you wait.   </a:t>
            </a:r>
          </a:p>
          <a:p>
            <a:pPr marL="173370" indent="-173370">
              <a:buFont typeface="Arial" panose="020B0604020202020204" pitchFamily="34" charset="0"/>
              <a:buChar char="•"/>
            </a:pPr>
            <a:r>
              <a:rPr lang="en-US" sz="1800" dirty="0"/>
              <a:t>When riding somewhere in the car – you can have </a:t>
            </a:r>
            <a:r>
              <a:rPr lang="en-US" sz="1800" b="1" dirty="0"/>
              <a:t>audiobooks available for your kids </a:t>
            </a:r>
            <a:r>
              <a:rPr lang="en-US" sz="1800" dirty="0"/>
              <a:t>to listen to (can get these at the library),  </a:t>
            </a:r>
          </a:p>
          <a:p>
            <a:pPr marL="635691" lvl="1" indent="-173370">
              <a:buFont typeface="Arial" panose="020B0604020202020204" pitchFamily="34" charset="0"/>
              <a:buChar char="•"/>
            </a:pPr>
            <a:r>
              <a:rPr lang="en-US" sz="1800" dirty="0"/>
              <a:t>or have them link on a </a:t>
            </a:r>
            <a:r>
              <a:rPr lang="en-US" sz="1800" b="1" dirty="0"/>
              <a:t>Tablet or </a:t>
            </a:r>
            <a:r>
              <a:rPr lang="en-US" sz="1800" b="1" dirty="0" err="1"/>
              <a:t>i</a:t>
            </a:r>
            <a:r>
              <a:rPr lang="en-US" sz="1800" b="1" dirty="0"/>
              <a:t>-pad to audiobooks</a:t>
            </a:r>
            <a:r>
              <a:rPr lang="en-US" sz="1800" dirty="0"/>
              <a:t>. You can have another adult (not the driver) read books or have the kids read aloud. You can have the kids create their own stories. </a:t>
            </a:r>
          </a:p>
          <a:p>
            <a:pPr marL="635691" lvl="1" indent="-173370">
              <a:buFont typeface="Arial" panose="020B0604020202020204" pitchFamily="34" charset="0"/>
              <a:buChar char="•"/>
            </a:pPr>
            <a:r>
              <a:rPr lang="en-US" sz="1800" dirty="0"/>
              <a:t>You can play games with ABCs where you find the letters outside in order as you drive</a:t>
            </a:r>
          </a:p>
          <a:p>
            <a:pPr marL="635691" lvl="1" indent="-173370">
              <a:buFont typeface="Arial" panose="020B0604020202020204" pitchFamily="34" charset="0"/>
              <a:buChar char="•"/>
            </a:pPr>
            <a:r>
              <a:rPr lang="en-US" sz="1800" dirty="0"/>
              <a:t>Keep a few favorite books in the car, books that they can only read when in the car, this makes these books special (and keeps them occupied while you’re driving!)</a:t>
            </a:r>
          </a:p>
          <a:p>
            <a:pPr marL="173370" indent="-17337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9FFAB82-D833-4DF8-90BF-1BD9DF0052B3}" type="slidenum">
              <a:rPr lang="en-US" smtClean="0"/>
              <a:pPr/>
              <a:t>34</a:t>
            </a:fld>
            <a:endParaRPr lang="en-US"/>
          </a:p>
        </p:txBody>
      </p:sp>
    </p:spTree>
    <p:extLst>
      <p:ext uri="{BB962C8B-B14F-4D97-AF65-F5344CB8AC3E}">
        <p14:creationId xmlns:p14="http://schemas.microsoft.com/office/powerpoint/2010/main" val="24197936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1588" y="0"/>
            <a:ext cx="3027362" cy="2270125"/>
          </a:xfrm>
        </p:spPr>
      </p:sp>
      <p:sp>
        <p:nvSpPr>
          <p:cNvPr id="3" name="Notes Placeholder 2"/>
          <p:cNvSpPr>
            <a:spLocks noGrp="1"/>
          </p:cNvSpPr>
          <p:nvPr>
            <p:ph type="body" idx="1"/>
          </p:nvPr>
        </p:nvSpPr>
        <p:spPr>
          <a:xfrm>
            <a:off x="172815" y="865928"/>
            <a:ext cx="6670716" cy="8320543"/>
          </a:xfrm>
        </p:spPr>
        <p:txBody>
          <a:bodyPr/>
          <a:lstStyle/>
          <a:p>
            <a:pPr marL="0" indent="0"/>
            <a:r>
              <a:rPr lang="en-US" sz="1800" b="1" dirty="0">
                <a:solidFill>
                  <a:schemeClr val="tx1"/>
                </a:solidFill>
                <a:latin typeface="Calibri" panose="020F0502020204030204" pitchFamily="34" charset="0"/>
                <a:ea typeface="Cambria"/>
                <a:cs typeface="Calibri" panose="020F0502020204030204" pitchFamily="34" charset="0"/>
                <a:sym typeface="Cambria"/>
              </a:rPr>
              <a:t>Slide #34:</a:t>
            </a:r>
          </a:p>
          <a:p>
            <a:pPr marL="0" indent="0"/>
            <a:endPar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endParaRPr>
          </a:p>
          <a:p>
            <a:pPr marL="0" indent="0"/>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Procedural Directions:</a:t>
            </a:r>
          </a:p>
          <a:p>
            <a:pPr marL="288950" indent="-288950">
              <a:buFont typeface="Arial" panose="020B0604020202020204" pitchFamily="34" charset="0"/>
              <a:buChar cha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Show slide.  </a:t>
            </a:r>
          </a:p>
          <a:p>
            <a:pPr marL="288950" indent="-288950">
              <a:buFont typeface="Arial" panose="020B0604020202020204" pitchFamily="34" charset="0"/>
              <a:buChar char="•"/>
            </a:pPr>
            <a:r>
              <a:rPr lang="en-US" sz="1800" b="1" dirty="0">
                <a:solidFill>
                  <a:srgbClr val="FF0000"/>
                </a:solidFill>
                <a:latin typeface="Calibri" panose="020F0502020204030204" pitchFamily="34" charset="0"/>
                <a:ea typeface="Calibri" panose="020F0502020204030204" pitchFamily="34" charset="0"/>
                <a:cs typeface="Calibri" panose="020F0502020204030204" pitchFamily="34" charset="0"/>
                <a:sym typeface="Cambria"/>
              </a:rPr>
              <a:t>[CLICK] </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for animation.</a:t>
            </a:r>
          </a:p>
          <a:p>
            <a:pPr marL="0" indent="0"/>
            <a:r>
              <a:rPr lang="en-US" sz="1800" dirty="0">
                <a:latin typeface="Calibri" panose="020F0502020204030204" pitchFamily="34" charset="0"/>
                <a:ea typeface="Cambria"/>
                <a:cs typeface="Calibri" panose="020F0502020204030204" pitchFamily="34" charset="0"/>
                <a:sym typeface="Cambria"/>
              </a:rPr>
              <a:t> </a:t>
            </a:r>
            <a:r>
              <a:rPr lang="en-US" sz="1800" b="1" dirty="0">
                <a:latin typeface="Calibri" panose="020F0502020204030204" pitchFamily="34" charset="0"/>
                <a:ea typeface="Cambria"/>
                <a:cs typeface="Calibri" panose="020F0502020204030204" pitchFamily="34" charset="0"/>
                <a:sym typeface="Cambria"/>
              </a:rPr>
              <a:t>Presenter Notes:</a:t>
            </a:r>
            <a:endParaRPr lang="en-US" sz="1800" dirty="0">
              <a:latin typeface="Calibri" panose="020F0502020204030204" pitchFamily="34" charset="0"/>
              <a:ea typeface="Cambria"/>
              <a:cs typeface="Calibri" panose="020F0502020204030204" pitchFamily="34" charset="0"/>
              <a:sym typeface="Cambria"/>
            </a:endParaRPr>
          </a:p>
          <a:p>
            <a:pPr marL="173370" indent="-173370" defTabSz="924641">
              <a:buFont typeface="Arial" panose="020B0604020202020204" pitchFamily="34" charset="0"/>
              <a:buChar char="•"/>
              <a:defRPr/>
            </a:pPr>
            <a:r>
              <a:rPr lang="es-ES" sz="1800" dirty="0">
                <a:latin typeface="Calibri" panose="020F0502020204030204" pitchFamily="34" charset="0"/>
                <a:cs typeface="Calibri" panose="020F0502020204030204" pitchFamily="34" charset="0"/>
              </a:rPr>
              <a:t>OK, so Libraries ROCK for summer reading!</a:t>
            </a:r>
          </a:p>
          <a:p>
            <a:pPr marL="173370" indent="-173370" defTabSz="924641">
              <a:buFont typeface="Arial" panose="020B0604020202020204" pitchFamily="34" charset="0"/>
              <a:buChar char="•"/>
              <a:defRPr/>
            </a:pPr>
            <a:r>
              <a:rPr lang="es-ES" sz="1800" dirty="0">
                <a:latin typeface="Calibri" panose="020F0502020204030204" pitchFamily="34" charset="0"/>
                <a:cs typeface="Calibri" panose="020F0502020204030204" pitchFamily="34" charset="0"/>
              </a:rPr>
              <a:t>Going to the library once a week in the summer can be a wonderful way for your child to get new books and keep reading interesting and fun. </a:t>
            </a:r>
          </a:p>
          <a:p>
            <a:pPr marL="173370" indent="-173370">
              <a:buFont typeface="Arial" panose="020B0604020202020204" pitchFamily="34" charset="0"/>
              <a:buChar char="•"/>
            </a:pPr>
            <a:r>
              <a:rPr lang="en-US" sz="1800" dirty="0"/>
              <a:t>Get a library card for your child. Check out books, go to the library’s children’s programs.</a:t>
            </a:r>
          </a:p>
          <a:p>
            <a:pPr marL="173370" indent="-173370" defTabSz="924641">
              <a:buFont typeface="Arial" panose="020B0604020202020204" pitchFamily="34" charset="0"/>
              <a:buChar char="•"/>
              <a:defRPr/>
            </a:pPr>
            <a:r>
              <a:rPr lang="en-US" sz="1800" dirty="0"/>
              <a:t>You can talk to the librarians about what books would be good for your child.  </a:t>
            </a:r>
          </a:p>
          <a:p>
            <a:pPr marL="173370" indent="-173370">
              <a:buFont typeface="Arial" panose="020B0604020202020204" pitchFamily="34" charset="0"/>
              <a:buChar char="•"/>
            </a:pPr>
            <a:r>
              <a:rPr lang="en-US" sz="1800" dirty="0"/>
              <a:t>Most libraries have a summer reading programs.  </a:t>
            </a:r>
          </a:p>
          <a:p>
            <a:pPr marL="173370" indent="-173370">
              <a:buFont typeface="Arial" panose="020B0604020202020204" pitchFamily="34" charset="0"/>
              <a:buChar char="•"/>
            </a:pPr>
            <a:r>
              <a:rPr lang="en-US" sz="1800" b="1" dirty="0">
                <a:solidFill>
                  <a:srgbClr val="FF0000"/>
                </a:solidFill>
                <a:latin typeface="Calibri" panose="020F0502020204030204" pitchFamily="34" charset="0"/>
                <a:ea typeface="Cambria"/>
                <a:cs typeface="Calibri" panose="020F0502020204030204" pitchFamily="34" charset="0"/>
                <a:sym typeface="Cambria"/>
              </a:rPr>
              <a:t>[CLICK]  </a:t>
            </a:r>
            <a:r>
              <a:rPr lang="en-US" sz="1800" dirty="0"/>
              <a:t>The </a:t>
            </a:r>
            <a:r>
              <a:rPr lang="en-US" sz="1800" b="1" dirty="0">
                <a:solidFill>
                  <a:srgbClr val="FF0000"/>
                </a:solidFill>
              </a:rPr>
              <a:t>2025 Summer Reading Program </a:t>
            </a:r>
            <a:r>
              <a:rPr lang="en-US" sz="1800" dirty="0">
                <a:solidFill>
                  <a:srgbClr val="FF0000"/>
                </a:solidFill>
              </a:rPr>
              <a:t>for many Wisconsin libraries </a:t>
            </a:r>
            <a:r>
              <a:rPr lang="en-US" sz="1800" dirty="0"/>
              <a:t>has for its theme: </a:t>
            </a:r>
            <a:r>
              <a:rPr lang="en-US" sz="1800" b="1" i="1" dirty="0">
                <a:solidFill>
                  <a:srgbClr val="666666"/>
                </a:solidFill>
                <a:effectLst/>
                <a:latin typeface="Calibri" panose="020F0502020204030204" pitchFamily="34" charset="0"/>
                <a:ea typeface="Calibri" panose="020F0502020204030204" pitchFamily="34" charset="0"/>
                <a:cs typeface="Calibri" panose="020F0502020204030204" pitchFamily="34" charset="0"/>
              </a:rPr>
              <a:t>Color Our World</a:t>
            </a:r>
            <a:endParaRPr lang="en-US" sz="1800" b="1" dirty="0">
              <a:latin typeface="Calibri" panose="020F0502020204030204" pitchFamily="34" charset="0"/>
              <a:ea typeface="Calibri" panose="020F0502020204030204" pitchFamily="34" charset="0"/>
              <a:cs typeface="Calibri" panose="020F0502020204030204" pitchFamily="34" charset="0"/>
            </a:endParaRPr>
          </a:p>
          <a:p>
            <a:pPr marL="173370" indent="-173370">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The link on your screen is where you check what the                                                                    WI reading program theme is for each summer                                                                                </a:t>
            </a:r>
            <a:r>
              <a:rPr lang="en-US" sz="1400" dirty="0">
                <a:latin typeface="Calibri" panose="020F0502020204030204" pitchFamily="34" charset="0"/>
                <a:ea typeface="Calibri" panose="020F0502020204030204" pitchFamily="34" charset="0"/>
                <a:cs typeface="Calibri" panose="020F0502020204030204" pitchFamily="34" charset="0"/>
              </a:rPr>
              <a:t>(</a:t>
            </a:r>
            <a:r>
              <a:rPr lang="en-US" sz="1400" u="sng" dirty="0">
                <a:latin typeface="Calibri" panose="020F0502020204030204" pitchFamily="34" charset="0"/>
                <a:ea typeface="Calibri" panose="020F0502020204030204" pitchFamily="34" charset="0"/>
                <a:cs typeface="Calibri" panose="020F0502020204030204" pitchFamily="34" charset="0"/>
                <a:hlinkClick r:id="rId3"/>
              </a:rPr>
              <a:t>https://dpi.wi.gov/libraries/public-libraries/youth-services/programming-resources</a:t>
            </a:r>
            <a:r>
              <a:rPr lang="en-US" sz="1400" u="sng" dirty="0">
                <a:latin typeface="Calibri" panose="020F0502020204030204" pitchFamily="34" charset="0"/>
                <a:ea typeface="Calibri" panose="020F0502020204030204" pitchFamily="34" charset="0"/>
                <a:cs typeface="Calibri" panose="020F0502020204030204" pitchFamily="34" charset="0"/>
              </a:rPr>
              <a:t>)</a:t>
            </a:r>
          </a:p>
          <a:p>
            <a:pPr marL="173370" indent="-173370">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If your library is participating in the reading program, you can see what books they have for your child that fit into the theme of the year.  So, this year, they will probably have “Adventure” type books.</a:t>
            </a:r>
          </a:p>
          <a:p>
            <a:pPr marL="0" indent="0"/>
            <a:endParaRPr lang="en-US" sz="1800" dirty="0">
              <a:solidFill>
                <a:schemeClr val="tx1"/>
              </a:solidFill>
            </a:endParaRPr>
          </a:p>
        </p:txBody>
      </p:sp>
      <p:sp>
        <p:nvSpPr>
          <p:cNvPr id="4" name="Slide Number Placeholder 3"/>
          <p:cNvSpPr>
            <a:spLocks noGrp="1"/>
          </p:cNvSpPr>
          <p:nvPr>
            <p:ph type="sldNum" sz="quarter" idx="10"/>
          </p:nvPr>
        </p:nvSpPr>
        <p:spPr>
          <a:xfrm>
            <a:off x="6253266" y="8711492"/>
            <a:ext cx="590708" cy="474978"/>
          </a:xfrm>
        </p:spPr>
        <p:txBody>
          <a:bodyPr/>
          <a:lstStyle/>
          <a:p>
            <a:fld id="{C7685819-834B-4926-99E3-6E9706A8D819}" type="slidenum">
              <a:rPr lang="en-US" smtClean="0"/>
              <a:pPr/>
              <a:t>35</a:t>
            </a:fld>
            <a:endParaRPr lang="en-US" dirty="0"/>
          </a:p>
        </p:txBody>
      </p:sp>
    </p:spTree>
    <p:extLst>
      <p:ext uri="{BB962C8B-B14F-4D97-AF65-F5344CB8AC3E}">
        <p14:creationId xmlns:p14="http://schemas.microsoft.com/office/powerpoint/2010/main" val="10382536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0" y="-25400"/>
            <a:ext cx="2719388" cy="2038350"/>
          </a:xfrm>
        </p:spPr>
      </p:sp>
      <p:sp>
        <p:nvSpPr>
          <p:cNvPr id="3" name="Notes Placeholder 2"/>
          <p:cNvSpPr>
            <a:spLocks noGrp="1"/>
          </p:cNvSpPr>
          <p:nvPr>
            <p:ph type="body" idx="1"/>
          </p:nvPr>
        </p:nvSpPr>
        <p:spPr>
          <a:xfrm>
            <a:off x="125452" y="441865"/>
            <a:ext cx="6851572" cy="7701472"/>
          </a:xfrm>
        </p:spPr>
        <p:txBody>
          <a:bodyPr/>
          <a:lstStyle/>
          <a:p>
            <a:r>
              <a:rPr lang="en-US" b="1" dirty="0"/>
              <a:t>Slide 35.</a:t>
            </a:r>
          </a:p>
          <a:p>
            <a:r>
              <a:rPr lang="en-US" b="1" dirty="0"/>
              <a:t>Procedural Directions</a:t>
            </a:r>
          </a:p>
          <a:p>
            <a:pPr>
              <a:buFont typeface="Arial" panose="020B0604020202020204" pitchFamily="34" charset="0"/>
              <a:buChar char="•"/>
            </a:pPr>
            <a:r>
              <a:rPr lang="en-US" dirty="0"/>
              <a:t>Show slide.</a:t>
            </a:r>
          </a:p>
          <a:p>
            <a:pPr>
              <a:buFont typeface="Arial" panose="020B0604020202020204" pitchFamily="34" charset="0"/>
              <a:buChar char="•"/>
            </a:pPr>
            <a:endParaRPr lang="en-US" sz="800" dirty="0"/>
          </a:p>
          <a:p>
            <a:pPr marL="231160" indent="0"/>
            <a:r>
              <a:rPr lang="en-US" sz="1800" b="1" dirty="0"/>
              <a:t>Presenter Notes:</a:t>
            </a:r>
          </a:p>
          <a:p>
            <a:pPr>
              <a:buFont typeface="Arial" panose="020B0604020202020204" pitchFamily="34" charset="0"/>
              <a:buChar char="•"/>
            </a:pPr>
            <a:r>
              <a:rPr lang="en-US" sz="1800" dirty="0"/>
              <a:t>How about having your kids join                                                                                some free summer reading programs?</a:t>
            </a:r>
          </a:p>
          <a:p>
            <a:pPr>
              <a:buFont typeface="Arial" panose="020B0604020202020204" pitchFamily="34" charset="0"/>
              <a:buChar char="•"/>
            </a:pPr>
            <a:r>
              <a:rPr lang="en-US" sz="1800" dirty="0"/>
              <a:t>We already talked about the best free program – the library.</a:t>
            </a:r>
          </a:p>
          <a:p>
            <a:pPr>
              <a:buFont typeface="Arial" panose="020B0604020202020204" pitchFamily="34" charset="0"/>
              <a:buChar char="•"/>
            </a:pPr>
            <a:r>
              <a:rPr lang="en-US" sz="1800" dirty="0"/>
              <a:t>Here’s some other ones.</a:t>
            </a:r>
          </a:p>
          <a:p>
            <a:pPr>
              <a:buFont typeface="Arial" panose="020B0604020202020204" pitchFamily="34" charset="0"/>
              <a:buChar char="•"/>
            </a:pPr>
            <a:r>
              <a:rPr lang="en-US" sz="1800" b="1" dirty="0">
                <a:latin typeface="Calibri" panose="020F0502020204030204" pitchFamily="34" charset="0"/>
                <a:cs typeface="Calibri" panose="020F0502020204030204" pitchFamily="34" charset="0"/>
              </a:rPr>
              <a:t>Scholastic Summer Reading </a:t>
            </a:r>
            <a:r>
              <a:rPr lang="en-US" sz="1800" dirty="0">
                <a:latin typeface="Calibri" panose="020F0502020204030204" pitchFamily="34" charset="0"/>
                <a:cs typeface="Calibri" panose="020F0502020204030204" pitchFamily="34" charset="0"/>
              </a:rPr>
              <a:t>– a free program with access to lots of books online. You can log on (link is on the screen), register on Home Base and then the child can record his/her minutes in “Reading Streak” and do activities. </a:t>
            </a:r>
            <a:r>
              <a:rPr lang="en-US" sz="1800" dirty="0">
                <a:latin typeface="Calibri" panose="020F0502020204030204" pitchFamily="34" charset="0"/>
                <a:cs typeface="Calibri" panose="020F0502020204030204" pitchFamily="34" charset="0"/>
                <a:hlinkClick r:id="rId3"/>
              </a:rPr>
              <a:t>https://www.scholastic.com/site/summer/home.html</a:t>
            </a:r>
            <a:r>
              <a:rPr lang="en-US" sz="1800" dirty="0">
                <a:latin typeface="Calibri" panose="020F0502020204030204" pitchFamily="34" charset="0"/>
                <a:cs typeface="Calibri" panose="020F0502020204030204" pitchFamily="34" charset="0"/>
              </a:rPr>
              <a:t>  </a:t>
            </a:r>
          </a:p>
          <a:p>
            <a:pPr>
              <a:buFont typeface="Arial" panose="020B0604020202020204" pitchFamily="34" charset="0"/>
              <a:buChar char="•"/>
            </a:pPr>
            <a:r>
              <a:rPr lang="en-US" sz="1800" dirty="0">
                <a:latin typeface="Calibri" panose="020F0502020204030204" pitchFamily="34" charset="0"/>
                <a:cs typeface="Calibri" panose="020F0502020204030204" pitchFamily="34" charset="0"/>
              </a:rPr>
              <a:t>Parents can enroll their kids for Pizza Hut’s summer reading program- </a:t>
            </a:r>
            <a:r>
              <a:rPr lang="en-US" sz="1800" b="1" dirty="0">
                <a:latin typeface="Calibri" panose="020F0502020204030204" pitchFamily="34" charset="0"/>
                <a:cs typeface="Calibri" panose="020F0502020204030204" pitchFamily="34" charset="0"/>
              </a:rPr>
              <a:t>Camp Book It. </a:t>
            </a:r>
            <a:r>
              <a:rPr lang="en-US" sz="1800" dirty="0">
                <a:latin typeface="Calibri" panose="020F0502020204030204" pitchFamily="34" charset="0"/>
                <a:cs typeface="Calibri" panose="020F0502020204030204" pitchFamily="34" charset="0"/>
              </a:rPr>
              <a:t> When kids meet their monthly reading goals for June, July, and August they get a coupon for a free one-topping </a:t>
            </a:r>
            <a:r>
              <a:rPr lang="en-US" sz="1800" dirty="0">
                <a:solidFill>
                  <a:srgbClr val="565250"/>
                </a:solidFill>
                <a:latin typeface="Calibri" panose="020F0502020204030204" pitchFamily="34" charset="0"/>
                <a:cs typeface="Calibri" panose="020F0502020204030204" pitchFamily="34" charset="0"/>
              </a:rPr>
              <a:t>Personal Pan Pizza</a:t>
            </a:r>
            <a:r>
              <a:rPr lang="en-US" sz="1800" b="1" dirty="0">
                <a:solidFill>
                  <a:srgbClr val="565250"/>
                </a:solidFill>
                <a:latin typeface="Calibri" panose="020F0502020204030204" pitchFamily="34" charset="0"/>
                <a:cs typeface="Calibri" panose="020F0502020204030204" pitchFamily="34" charset="0"/>
              </a:rPr>
              <a:t>®</a:t>
            </a:r>
            <a:r>
              <a:rPr lang="en-US" sz="1800" dirty="0">
                <a:solidFill>
                  <a:srgbClr val="565250"/>
                </a:solidFill>
                <a:latin typeface="Calibri" panose="020F0502020204030204" pitchFamily="34" charset="0"/>
                <a:cs typeface="Calibri" panose="020F0502020204030204" pitchFamily="34" charset="0"/>
              </a:rPr>
              <a:t> from Pizza Hut. The website also has fun activities and book recommendations each week to keep the fun going throughout the summer! </a:t>
            </a:r>
            <a:r>
              <a:rPr lang="en-US" sz="1800" u="sng" dirty="0">
                <a:solidFill>
                  <a:srgbClr val="1155CC"/>
                </a:solidFill>
                <a:latin typeface="Calibri" panose="020F0502020204030204" pitchFamily="34" charset="0"/>
                <a:cs typeface="Calibri" panose="020F0502020204030204" pitchFamily="34" charset="0"/>
              </a:rPr>
              <a:t>https://www.bookitprogram.com/book-it-for-parents</a:t>
            </a:r>
          </a:p>
          <a:p>
            <a:pPr>
              <a:buFont typeface="Arial" panose="020B0604020202020204" pitchFamily="34" charset="0"/>
              <a:buChar char="•"/>
            </a:pPr>
            <a:r>
              <a:rPr lang="en-US" sz="1800" b="1" dirty="0">
                <a:latin typeface="Calibri" panose="020F0502020204030204" pitchFamily="34" charset="0"/>
                <a:cs typeface="Calibri" panose="020F0502020204030204" pitchFamily="34" charset="0"/>
              </a:rPr>
              <a:t>YouTube Kids 20 Minutes a Day Challenge - </a:t>
            </a:r>
            <a:r>
              <a:rPr lang="en-US" sz="1800" dirty="0">
                <a:latin typeface="Calibri" panose="020F0502020204030204" pitchFamily="34" charset="0"/>
                <a:cs typeface="Calibri" panose="020F0502020204030204" pitchFamily="34" charset="0"/>
              </a:rPr>
              <a:t>Read along with picture books, songs, and more — with YouTube Kids videos.</a:t>
            </a:r>
          </a:p>
          <a:p>
            <a:pPr>
              <a:buFont typeface="Arial" panose="020B0604020202020204" pitchFamily="34" charset="0"/>
              <a:buChar char="•"/>
            </a:pPr>
            <a:r>
              <a:rPr lang="en-US" sz="1800" b="1" dirty="0" err="1">
                <a:latin typeface="Calibri" panose="020F0502020204030204" pitchFamily="34" charset="0"/>
                <a:cs typeface="Calibri" panose="020F0502020204030204" pitchFamily="34" charset="0"/>
              </a:rPr>
              <a:t>KCEdventures</a:t>
            </a:r>
            <a:r>
              <a:rPr lang="en-US" sz="1800" b="1" dirty="0">
                <a:latin typeface="Calibri" panose="020F0502020204030204" pitchFamily="34" charset="0"/>
                <a:cs typeface="Calibri" panose="020F0502020204030204" pitchFamily="34" charset="0"/>
              </a:rPr>
              <a:t> Genre Challenge-</a:t>
            </a:r>
            <a:r>
              <a:rPr lang="en-US" sz="1800" dirty="0">
                <a:latin typeface="Calibri" panose="020F0502020204030204" pitchFamily="34" charset="0"/>
                <a:cs typeface="Calibri" panose="020F0502020204030204" pitchFamily="34" charset="0"/>
              </a:rPr>
              <a:t>Challenge your kids to explore </a:t>
            </a:r>
            <a:r>
              <a:rPr lang="en-US" sz="1800" b="1" dirty="0">
                <a:latin typeface="Calibri" panose="020F0502020204030204" pitchFamily="34" charset="0"/>
                <a:cs typeface="Calibri" panose="020F0502020204030204" pitchFamily="34" charset="0"/>
              </a:rPr>
              <a:t>new areas of the library</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KCEdventures</a:t>
            </a:r>
            <a:r>
              <a:rPr lang="en-US" sz="1800" dirty="0">
                <a:latin typeface="Calibri" panose="020F0502020204030204" pitchFamily="34" charset="0"/>
                <a:cs typeface="Calibri" panose="020F0502020204030204" pitchFamily="34" charset="0"/>
              </a:rPr>
              <a:t> has created a bingo-style printable page that covers 15 different genres (as, science fiction, poetry, humor, fantasy, adventure, etc.). Try to read at least one book from each and record them on the sheet.</a:t>
            </a:r>
          </a:p>
          <a:p>
            <a:pPr lvl="1">
              <a:buFont typeface="Arial" panose="020B0604020202020204" pitchFamily="34" charset="0"/>
              <a:buChar char="•"/>
            </a:pPr>
            <a:endParaRPr lang="en-US" dirty="0"/>
          </a:p>
          <a:p>
            <a:pPr lvl="1">
              <a:buFont typeface="Arial" panose="020B0604020202020204" pitchFamily="34" charset="0"/>
              <a:buChar char="•"/>
            </a:pPr>
            <a:endParaRPr lang="en-US" b="1" dirty="0"/>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6108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457200"/>
            <a:ext cx="4222750" cy="3167063"/>
          </a:xfrm>
        </p:spPr>
      </p:sp>
      <p:sp>
        <p:nvSpPr>
          <p:cNvPr id="3" name="Notes Placeholder 2"/>
          <p:cNvSpPr>
            <a:spLocks noGrp="1"/>
          </p:cNvSpPr>
          <p:nvPr>
            <p:ph type="body" idx="1"/>
          </p:nvPr>
        </p:nvSpPr>
        <p:spPr>
          <a:xfrm>
            <a:off x="710248" y="3732579"/>
            <a:ext cx="5681980" cy="3696711"/>
          </a:xfrm>
        </p:spPr>
        <p:txBody>
          <a:bodyPr/>
          <a:lstStyle/>
          <a:p>
            <a:pPr marL="0" indent="0"/>
            <a:r>
              <a:rPr lang="en-US" sz="1800" b="1" dirty="0">
                <a:solidFill>
                  <a:schemeClr val="tx1"/>
                </a:solidFill>
                <a:ea typeface="Cambria"/>
                <a:cs typeface="Cambria"/>
                <a:sym typeface="Cambria"/>
              </a:rPr>
              <a:t>Slide #36: </a:t>
            </a:r>
            <a:r>
              <a:rPr lang="en-US" sz="1800" dirty="0">
                <a:solidFill>
                  <a:schemeClr val="tx1"/>
                </a:solidFill>
                <a:ea typeface="Cambria"/>
                <a:cs typeface="Cambria"/>
                <a:sym typeface="Cambria"/>
              </a:rPr>
              <a:t> </a:t>
            </a:r>
          </a:p>
          <a:p>
            <a:pPr marL="0" indent="0"/>
            <a:endParaRPr lang="en-US" sz="1800" dirty="0">
              <a:solidFill>
                <a:schemeClr val="tx1"/>
              </a:solidFill>
            </a:endParaRPr>
          </a:p>
          <a:p>
            <a:pPr marL="0" indent="0"/>
            <a:r>
              <a:rPr lang="en-US" sz="1800" b="1" dirty="0">
                <a:solidFill>
                  <a:schemeClr val="tx1"/>
                </a:solidFill>
                <a:ea typeface="Cambria"/>
                <a:cs typeface="Cambria"/>
                <a:sym typeface="Cambria"/>
              </a:rPr>
              <a:t>Procedural Directions:</a:t>
            </a:r>
            <a:endParaRPr lang="en-US" sz="1800" dirty="0">
              <a:solidFill>
                <a:schemeClr val="tx1"/>
              </a:solidFill>
              <a:ea typeface="Cambria"/>
              <a:cs typeface="Cambria"/>
              <a:sym typeface="Cambria"/>
            </a:endParaRPr>
          </a:p>
          <a:p>
            <a:pPr marL="176190" indent="-176190">
              <a:buFont typeface="Arial" panose="020B0604020202020204" pitchFamily="34" charset="0"/>
              <a:buChar char="•"/>
            </a:pPr>
            <a:r>
              <a:rPr lang="en-US" sz="1800" dirty="0">
                <a:solidFill>
                  <a:schemeClr val="tx1"/>
                </a:solidFill>
                <a:ea typeface="Cambria"/>
                <a:sym typeface="Cambria"/>
              </a:rPr>
              <a:t>Show slide.</a:t>
            </a:r>
          </a:p>
          <a:p>
            <a:pPr marL="0" indent="0"/>
            <a:endParaRPr lang="en-US" sz="1800" b="1" dirty="0">
              <a:solidFill>
                <a:schemeClr val="tx1"/>
              </a:solidFill>
              <a:ea typeface="Cambria"/>
              <a:cs typeface="Cambria"/>
              <a:sym typeface="Cambria"/>
            </a:endParaRPr>
          </a:p>
          <a:p>
            <a:pPr marL="0" indent="0"/>
            <a:r>
              <a:rPr lang="en-US" sz="1800" b="1" dirty="0">
                <a:solidFill>
                  <a:schemeClr val="tx1"/>
                </a:solidFill>
                <a:ea typeface="Cambria"/>
                <a:cs typeface="Cambria"/>
                <a:sym typeface="Cambria"/>
              </a:rPr>
              <a:t>Presenter Notes:</a:t>
            </a:r>
            <a:endParaRPr lang="en-US" sz="1800" dirty="0">
              <a:solidFill>
                <a:schemeClr val="tx1"/>
              </a:solidFill>
              <a:ea typeface="Cambria"/>
              <a:cs typeface="Cambria"/>
              <a:sym typeface="Cambria"/>
            </a:endParaRPr>
          </a:p>
          <a:p>
            <a:pPr marL="176190" indent="-176190" defTabSz="924641">
              <a:buFont typeface="Arial" panose="020B0604020202020204" pitchFamily="34" charset="0"/>
              <a:buChar char="•"/>
              <a:defRPr/>
            </a:pPr>
            <a:r>
              <a:rPr lang="en-US" sz="1800" dirty="0"/>
              <a:t>Finally, I already mentioned that you have a handout titled </a:t>
            </a:r>
            <a:r>
              <a:rPr lang="en-US" sz="1800" b="1" dirty="0"/>
              <a:t>MORE RESOURCES. </a:t>
            </a:r>
          </a:p>
          <a:p>
            <a:pPr marL="176190" indent="-176190" defTabSz="924641">
              <a:buFont typeface="Arial" panose="020B0604020202020204" pitchFamily="34" charset="0"/>
              <a:buChar char="•"/>
              <a:defRPr/>
            </a:pPr>
            <a:r>
              <a:rPr lang="en-US" sz="1800" dirty="0"/>
              <a:t>This has a ton of resources to check out that Parents Can Do related to summer reading.</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1825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60588" y="152400"/>
            <a:ext cx="4225925" cy="3168650"/>
          </a:xfrm>
        </p:spPr>
      </p:sp>
      <p:sp>
        <p:nvSpPr>
          <p:cNvPr id="3" name="Notes Placeholder 2"/>
          <p:cNvSpPr>
            <a:spLocks noGrp="1"/>
          </p:cNvSpPr>
          <p:nvPr>
            <p:ph type="body" idx="1"/>
          </p:nvPr>
        </p:nvSpPr>
        <p:spPr>
          <a:xfrm>
            <a:off x="516669" y="3320275"/>
            <a:ext cx="6300047" cy="5596604"/>
          </a:xfrm>
        </p:spPr>
        <p:txBody>
          <a:bodyPr/>
          <a:lstStyle/>
          <a:p>
            <a:pPr marL="0" indent="0"/>
            <a:r>
              <a:rPr lang="en-US" sz="1800" b="1" dirty="0">
                <a:solidFill>
                  <a:schemeClr val="tx1"/>
                </a:solidFill>
                <a:ea typeface="Cambria"/>
                <a:cs typeface="Cambria"/>
                <a:sym typeface="Cambria"/>
              </a:rPr>
              <a:t>Slide #37: </a:t>
            </a:r>
            <a:r>
              <a:rPr lang="en-US" sz="1800" dirty="0">
                <a:solidFill>
                  <a:schemeClr val="tx1"/>
                </a:solidFill>
                <a:ea typeface="Cambria"/>
                <a:cs typeface="Cambria"/>
                <a:sym typeface="Cambria"/>
              </a:rPr>
              <a:t> </a:t>
            </a:r>
          </a:p>
          <a:p>
            <a:pPr marL="0" indent="0"/>
            <a:endParaRPr lang="en-US" sz="1800" dirty="0">
              <a:solidFill>
                <a:schemeClr val="tx1"/>
              </a:solidFill>
            </a:endParaRPr>
          </a:p>
          <a:p>
            <a:pPr marL="0" indent="0"/>
            <a:r>
              <a:rPr lang="en-US" sz="1800" b="1" dirty="0">
                <a:solidFill>
                  <a:schemeClr val="tx1"/>
                </a:solidFill>
                <a:ea typeface="Cambria"/>
                <a:cs typeface="Cambria"/>
                <a:sym typeface="Cambria"/>
              </a:rPr>
              <a:t>Procedural Directions:</a:t>
            </a:r>
            <a:endParaRPr lang="en-US" sz="1800" dirty="0">
              <a:solidFill>
                <a:schemeClr val="tx1"/>
              </a:solidFill>
              <a:ea typeface="Cambria"/>
              <a:cs typeface="Cambria"/>
              <a:sym typeface="Cambria"/>
            </a:endParaRPr>
          </a:p>
          <a:p>
            <a:pPr marL="176190" indent="-176190">
              <a:buFont typeface="Arial" panose="020B0604020202020204" pitchFamily="34" charset="0"/>
              <a:buChar char="•"/>
            </a:pPr>
            <a:r>
              <a:rPr lang="en-US" sz="1800" dirty="0">
                <a:solidFill>
                  <a:schemeClr val="tx1"/>
                </a:solidFill>
                <a:ea typeface="Cambria"/>
                <a:sym typeface="Cambria"/>
              </a:rPr>
              <a:t>Show slide.</a:t>
            </a:r>
          </a:p>
          <a:p>
            <a:pPr marL="0" indent="0"/>
            <a:endParaRPr lang="en-US" b="1" dirty="0">
              <a:solidFill>
                <a:schemeClr val="tx1"/>
              </a:solidFill>
              <a:ea typeface="Cambria"/>
              <a:cs typeface="Cambria"/>
              <a:sym typeface="Cambria"/>
            </a:endParaRPr>
          </a:p>
          <a:p>
            <a:pPr marL="0" indent="0"/>
            <a:r>
              <a:rPr lang="en-US" sz="1800" b="1" dirty="0">
                <a:solidFill>
                  <a:schemeClr val="tx1"/>
                </a:solidFill>
                <a:ea typeface="Cambria"/>
                <a:cs typeface="Cambria"/>
                <a:sym typeface="Cambria"/>
              </a:rPr>
              <a:t>Presenter Notes:</a:t>
            </a:r>
            <a:endParaRPr lang="en-US" sz="1800" dirty="0">
              <a:solidFill>
                <a:schemeClr val="tx1"/>
              </a:solidFill>
              <a:ea typeface="Cambria"/>
              <a:cs typeface="Cambria"/>
              <a:sym typeface="Cambria"/>
            </a:endParaRPr>
          </a:p>
          <a:p>
            <a:pPr marL="176190" indent="-176190" defTabSz="924641">
              <a:buFont typeface="Arial" panose="020B0604020202020204" pitchFamily="34" charset="0"/>
              <a:buChar char="•"/>
              <a:defRPr/>
            </a:pPr>
            <a:r>
              <a:rPr lang="en-US" sz="1800" dirty="0">
                <a:latin typeface="Calibri" panose="020F0502020204030204" pitchFamily="34" charset="0"/>
                <a:cs typeface="Calibri" panose="020F0502020204030204" pitchFamily="34" charset="0"/>
              </a:rPr>
              <a:t>One of your handouts for today is </a:t>
            </a:r>
            <a:r>
              <a:rPr lang="en-US" sz="1800" b="1" dirty="0">
                <a:latin typeface="Calibri" panose="020F0502020204030204" pitchFamily="34" charset="0"/>
                <a:cs typeface="Calibri" panose="020F0502020204030204" pitchFamily="34" charset="0"/>
              </a:rPr>
              <a:t>a SUMMER CALENDAR </a:t>
            </a:r>
            <a:r>
              <a:rPr lang="en-US" sz="1800" dirty="0">
                <a:latin typeface="Calibri" panose="020F0502020204030204" pitchFamily="34" charset="0"/>
                <a:cs typeface="Calibri" panose="020F0502020204030204" pitchFamily="34" charset="0"/>
              </a:rPr>
              <a:t>– there is one for Early Childhood Children and one for Elementary-Age Children with some things to do in the summer related to the 5 components of literacy.  </a:t>
            </a:r>
          </a:p>
          <a:p>
            <a:pPr marL="176190" indent="-176190" defTabSz="924641">
              <a:buFont typeface="Arial" panose="020B0604020202020204" pitchFamily="34" charset="0"/>
              <a:buChar char="•"/>
              <a:defRPr/>
            </a:pPr>
            <a:r>
              <a:rPr lang="en-US" sz="1800" dirty="0">
                <a:latin typeface="Calibri" panose="020F0502020204030204" pitchFamily="34" charset="0"/>
                <a:cs typeface="Calibri" panose="020F0502020204030204" pitchFamily="34" charset="0"/>
              </a:rPr>
              <a:t>Parents can also use the </a:t>
            </a:r>
            <a:r>
              <a:rPr lang="en-US" sz="1800" b="1" dirty="0">
                <a:latin typeface="Calibri" panose="020F0502020204030204" pitchFamily="34" charset="0"/>
                <a:cs typeface="Calibri" panose="020F0502020204030204" pitchFamily="34" charset="0"/>
              </a:rPr>
              <a:t>calendar to record what books your children read in the summer</a:t>
            </a:r>
            <a:r>
              <a:rPr lang="en-US" sz="1800" dirty="0">
                <a:latin typeface="Calibri" panose="020F0502020204030204" pitchFamily="34" charset="0"/>
                <a:cs typeface="Calibri" panose="020F0502020204030204" pitchFamily="34" charset="0"/>
              </a:rPr>
              <a:t>.  We hope you have lots of books that you will be filling in for this summer.</a:t>
            </a:r>
          </a:p>
          <a:p>
            <a:pPr marL="176190" indent="-176190" defTabSz="924641">
              <a:buFont typeface="Arial" panose="020B0604020202020204" pitchFamily="34" charset="0"/>
              <a:buChar char="•"/>
              <a:defRPr/>
            </a:pPr>
            <a:r>
              <a:rPr lang="en-US" sz="1800" dirty="0">
                <a:ea typeface="Cambria"/>
                <a:cs typeface="Cambria"/>
                <a:sym typeface="Cambria"/>
              </a:rPr>
              <a:t>And remember, kids who have access to books and literacy activities over the summer, can not only </a:t>
            </a:r>
            <a:r>
              <a:rPr lang="en-US" sz="1800" b="1" dirty="0">
                <a:ea typeface="Cambria"/>
                <a:cs typeface="Cambria"/>
                <a:sym typeface="Cambria"/>
              </a:rPr>
              <a:t>beat the summer slide, </a:t>
            </a:r>
            <a:r>
              <a:rPr lang="en-US" sz="1800" dirty="0">
                <a:ea typeface="Cambria"/>
                <a:cs typeface="Cambria"/>
                <a:sym typeface="Cambria"/>
              </a:rPr>
              <a:t>but they can actually make some </a:t>
            </a:r>
            <a:r>
              <a:rPr lang="en-US" sz="1800" b="1" dirty="0">
                <a:ea typeface="Cambria"/>
                <a:cs typeface="Cambria"/>
                <a:sym typeface="Cambria"/>
              </a:rPr>
              <a:t>good gains over the summer </a:t>
            </a:r>
            <a:r>
              <a:rPr lang="en-US" sz="1800" dirty="0">
                <a:ea typeface="Cambria"/>
                <a:cs typeface="Cambria"/>
                <a:sym typeface="Cambria"/>
              </a:rPr>
              <a:t>and be ready to start the new school year better off than they were at the end of the last one. </a:t>
            </a:r>
          </a:p>
          <a:p>
            <a:pPr marL="0" indent="0"/>
            <a:r>
              <a:rPr lang="en-US" dirty="0"/>
              <a:t>  (</a:t>
            </a:r>
            <a:r>
              <a:rPr lang="en-US" u="sng" dirty="0">
                <a:solidFill>
                  <a:schemeClr val="accent1">
                    <a:lumMod val="75000"/>
                  </a:schemeClr>
                </a:solidFill>
              </a:rPr>
              <a:t>http://www.prnewswire.com/news-releases/infographic-kids-who-read-beat-summer-slide-209508631.html )</a:t>
            </a:r>
          </a:p>
          <a:p>
            <a:pPr marL="176190" indent="-176190" defTabSz="924641">
              <a:buFont typeface="Arial" panose="020B0604020202020204" pitchFamily="34" charset="0"/>
              <a:buChar char="•"/>
              <a:defRPr/>
            </a:pPr>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1137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78830" y="2290720"/>
            <a:ext cx="6404850" cy="5979520"/>
          </a:xfrm>
        </p:spPr>
        <p:txBody>
          <a:bodyPr/>
          <a:lstStyle/>
          <a:p>
            <a:pPr marL="0" indent="0"/>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Slide #38: </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 </a:t>
            </a:r>
          </a:p>
          <a:p>
            <a:pPr marL="0" indent="0"/>
            <a:endParaRPr lang="en-US"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Procedural Directions:</a:t>
            </a:r>
            <a:endPar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endParaRPr>
          </a:p>
          <a:p>
            <a:pPr marL="176190" indent="-176190">
              <a:buFont typeface="Arial" panose="020B0604020202020204" pitchFamily="34" charset="0"/>
              <a:buChar cha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Show slide.</a:t>
            </a:r>
          </a:p>
          <a:p>
            <a:pPr marL="0" indent="0"/>
            <a:endParaRPr lang="en-US" sz="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endParaRPr>
          </a:p>
          <a:p>
            <a:pPr marL="0" indent="0"/>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Presenter Notes:</a:t>
            </a:r>
            <a:endPar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endParaRPr>
          </a:p>
          <a:p>
            <a:pPr marL="176190" indent="-176190" defTabSz="924641">
              <a:buFont typeface="Arial" panose="020B0604020202020204" pitchFamily="34" charset="0"/>
              <a:buChar char="•"/>
              <a:defRPr/>
            </a:pPr>
            <a:r>
              <a:rPr lang="en-US" sz="1800" dirty="0">
                <a:latin typeface="Calibri" panose="020F0502020204030204" pitchFamily="34" charset="0"/>
                <a:ea typeface="Calibri" panose="020F0502020204030204" pitchFamily="34" charset="0"/>
                <a:cs typeface="Calibri" panose="020F0502020204030204" pitchFamily="34" charset="0"/>
              </a:rPr>
              <a:t>I want to again encourage you to register for the </a:t>
            </a:r>
            <a:r>
              <a:rPr lang="en-US" sz="1800" i="1" dirty="0">
                <a:latin typeface="Calibri" panose="020F0502020204030204" pitchFamily="34" charset="0"/>
                <a:ea typeface="Calibri" panose="020F0502020204030204" pitchFamily="34" charset="0"/>
                <a:cs typeface="Calibri" panose="020F0502020204030204" pitchFamily="34" charset="0"/>
              </a:rPr>
              <a:t>Endless Possibilities conference </a:t>
            </a:r>
            <a:r>
              <a:rPr lang="en-US" sz="1800" dirty="0">
                <a:latin typeface="Calibri" panose="020F0502020204030204" pitchFamily="34" charset="0"/>
                <a:ea typeface="Calibri" panose="020F0502020204030204" pitchFamily="34" charset="0"/>
                <a:cs typeface="Calibri" panose="020F0502020204030204" pitchFamily="34" charset="0"/>
              </a:rPr>
              <a:t>on Aug. 5 at Waukesha Tech. College.  </a:t>
            </a:r>
          </a:p>
          <a:p>
            <a:pPr marL="176190" indent="-176190" defTabSz="924641">
              <a:buFont typeface="Arial" panose="020B0604020202020204" pitchFamily="34" charset="0"/>
              <a:buChar char="•"/>
              <a:defRPr/>
            </a:pPr>
            <a:r>
              <a:rPr lang="en-US" sz="1800" dirty="0">
                <a:latin typeface="Calibri" panose="020F0502020204030204" pitchFamily="34" charset="0"/>
                <a:ea typeface="Calibri" panose="020F0502020204030204" pitchFamily="34" charset="0"/>
                <a:cs typeface="Calibri" panose="020F0502020204030204" pitchFamily="34" charset="0"/>
              </a:rPr>
              <a:t>I forgot to mention that there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will be a breakout session about Act 20 at the conference with a presenter from the WI Dept of Public Instruction.</a:t>
            </a:r>
          </a:p>
          <a:p>
            <a:pPr marL="176190" indent="-176190" defTabSz="924641">
              <a:buFont typeface="Arial" panose="020B0604020202020204" pitchFamily="34" charset="0"/>
              <a:buChar char="•"/>
              <a:defRPr/>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The 2023 WI Act 20 is all about </a:t>
            </a: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supports to </a:t>
            </a: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districts </a:t>
            </a: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and schools </a:t>
            </a:r>
            <a:r>
              <a:rPr lang="en-US" sz="1800" b="0" i="0" dirty="0">
                <a:solidFill>
                  <a:srgbClr val="292F33"/>
                </a:solidFill>
                <a:effectLst/>
                <a:latin typeface="Calibri" panose="020F0502020204030204" pitchFamily="34" charset="0"/>
                <a:ea typeface="Calibri" panose="020F0502020204030204" pitchFamily="34" charset="0"/>
                <a:cs typeface="Calibri" panose="020F0502020204030204" pitchFamily="34" charset="0"/>
              </a:rPr>
              <a:t>to ensure that children 4K-3</a:t>
            </a:r>
            <a:r>
              <a:rPr lang="en-US" sz="1800" b="0" i="0" baseline="30000" dirty="0">
                <a:solidFill>
                  <a:srgbClr val="292F33"/>
                </a:solidFill>
                <a:effectLst/>
                <a:latin typeface="Calibri" panose="020F0502020204030204" pitchFamily="34" charset="0"/>
                <a:ea typeface="Calibri" panose="020F0502020204030204" pitchFamily="34" charset="0"/>
                <a:cs typeface="Calibri" panose="020F0502020204030204" pitchFamily="34" charset="0"/>
              </a:rPr>
              <a:t>rd</a:t>
            </a:r>
            <a:r>
              <a:rPr lang="en-US" sz="1800" b="0" i="0" dirty="0">
                <a:solidFill>
                  <a:srgbClr val="292F33"/>
                </a:solidFill>
                <a:effectLst/>
                <a:latin typeface="Calibri" panose="020F0502020204030204" pitchFamily="34" charset="0"/>
                <a:ea typeface="Calibri" panose="020F0502020204030204" pitchFamily="34" charset="0"/>
                <a:cs typeface="Calibri" panose="020F0502020204030204" pitchFamily="34" charset="0"/>
              </a:rPr>
              <a:t> grade are able to read proficiently by the end of 3rd grade. </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39</a:t>
            </a:fld>
            <a:endParaRPr lang="en-US" sz="1200">
              <a:solidFill>
                <a:schemeClr val="dk1"/>
              </a:solidFill>
              <a:latin typeface="Calibri"/>
              <a:ea typeface="Calibri"/>
              <a:cs typeface="Calibri"/>
              <a:sym typeface="Calibri"/>
            </a:endParaRPr>
          </a:p>
        </p:txBody>
      </p:sp>
      <p:pic>
        <p:nvPicPr>
          <p:cNvPr id="2050" name="Picture 2">
            <a:extLst>
              <a:ext uri="{FF2B5EF4-FFF2-40B4-BE49-F238E27FC236}">
                <a16:creationId xmlns:a16="http://schemas.microsoft.com/office/drawing/2014/main" id="{9201A82C-2C30-754C-6826-7D9A2AE7F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1" y="383573"/>
            <a:ext cx="7102475" cy="1776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112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0525" y="319088"/>
            <a:ext cx="4225925" cy="3168650"/>
          </a:xfrm>
        </p:spPr>
      </p:sp>
      <p:sp>
        <p:nvSpPr>
          <p:cNvPr id="3" name="Notes Placeholder 2"/>
          <p:cNvSpPr>
            <a:spLocks noGrp="1"/>
          </p:cNvSpPr>
          <p:nvPr>
            <p:ph type="body" idx="1"/>
          </p:nvPr>
        </p:nvSpPr>
        <p:spPr/>
        <p:txBody>
          <a:bodyPr/>
          <a:lstStyle/>
          <a:p>
            <a:pPr marL="0" indent="0"/>
            <a:r>
              <a:rPr lang="en-US" sz="1800" b="1" dirty="0">
                <a:solidFill>
                  <a:schemeClr val="tx1"/>
                </a:solidFill>
                <a:ea typeface="Cambria"/>
                <a:cs typeface="Cambria"/>
                <a:sym typeface="Cambria"/>
              </a:rPr>
              <a:t>Slide #3: </a:t>
            </a:r>
            <a:r>
              <a:rPr lang="en-US" sz="1800" dirty="0">
                <a:solidFill>
                  <a:schemeClr val="tx1"/>
                </a:solidFill>
                <a:ea typeface="Cambria"/>
                <a:cs typeface="Cambria"/>
                <a:sym typeface="Cambria"/>
              </a:rPr>
              <a:t> </a:t>
            </a:r>
          </a:p>
          <a:p>
            <a:pPr marL="0" indent="0"/>
            <a:endParaRPr lang="en-US" sz="1800" dirty="0">
              <a:solidFill>
                <a:schemeClr val="tx1"/>
              </a:solidFill>
            </a:endParaRPr>
          </a:p>
          <a:p>
            <a:pPr marL="0" indent="0"/>
            <a:r>
              <a:rPr lang="en-US" sz="1800" b="1" dirty="0">
                <a:solidFill>
                  <a:schemeClr val="tx1"/>
                </a:solidFill>
                <a:ea typeface="Cambria"/>
                <a:cs typeface="Cambria"/>
                <a:sym typeface="Cambria"/>
              </a:rPr>
              <a:t>Procedural Directions:</a:t>
            </a:r>
            <a:endParaRPr lang="en-US" sz="1800" dirty="0">
              <a:solidFill>
                <a:schemeClr val="tx1"/>
              </a:solidFill>
              <a:ea typeface="Cambria"/>
              <a:cs typeface="Cambria"/>
              <a:sym typeface="Cambria"/>
            </a:endParaRPr>
          </a:p>
          <a:p>
            <a:pPr marL="176190" indent="-176190">
              <a:buFont typeface="Arial" panose="020B0604020202020204" pitchFamily="34" charset="0"/>
              <a:buChar char="•"/>
            </a:pPr>
            <a:r>
              <a:rPr lang="en-US" sz="1800" dirty="0">
                <a:solidFill>
                  <a:schemeClr val="tx1"/>
                </a:solidFill>
                <a:ea typeface="Cambria"/>
                <a:sym typeface="Cambria"/>
              </a:rPr>
              <a:t>Show slide.</a:t>
            </a:r>
          </a:p>
          <a:p>
            <a:pPr marL="0" indent="0"/>
            <a:endParaRPr lang="en-US" sz="1800" b="1" dirty="0">
              <a:solidFill>
                <a:schemeClr val="tx1"/>
              </a:solidFill>
              <a:ea typeface="Cambria"/>
              <a:cs typeface="Cambria"/>
              <a:sym typeface="Cambria"/>
            </a:endParaRPr>
          </a:p>
          <a:p>
            <a:pPr marL="0" indent="0"/>
            <a:r>
              <a:rPr lang="en-US" sz="1800" b="1" dirty="0">
                <a:solidFill>
                  <a:schemeClr val="tx1"/>
                </a:solidFill>
                <a:ea typeface="Cambria"/>
                <a:cs typeface="Cambria"/>
                <a:sym typeface="Cambria"/>
              </a:rPr>
              <a:t>Presenter Notes:</a:t>
            </a:r>
            <a:endParaRPr lang="en-US" sz="1800" dirty="0">
              <a:solidFill>
                <a:schemeClr val="tx1"/>
              </a:solidFill>
              <a:ea typeface="Cambria"/>
              <a:cs typeface="Cambria"/>
              <a:sym typeface="Cambria"/>
            </a:endParaRPr>
          </a:p>
          <a:p>
            <a:pPr marL="176190" indent="-176190" defTabSz="924641">
              <a:buFont typeface="Arial" panose="020B0604020202020204" pitchFamily="34" charset="0"/>
              <a:buChar char="•"/>
              <a:defRPr/>
            </a:pPr>
            <a:r>
              <a:rPr lang="en-US" sz="1800" dirty="0">
                <a:latin typeface="Calibri" panose="020F0502020204030204" pitchFamily="34" charset="0"/>
                <a:ea typeface="Cambria"/>
                <a:cs typeface="Calibri" panose="020F0502020204030204" pitchFamily="34" charset="0"/>
                <a:sym typeface="Cambria"/>
              </a:rPr>
              <a:t>Let’s first look at some facts about the importance of summer reading.</a:t>
            </a:r>
            <a:endParaRPr lang="en-US" sz="180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2302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xfrm>
            <a:off x="1365250" y="319088"/>
            <a:ext cx="4371975" cy="3279775"/>
          </a:xfrm>
          <a:ln/>
        </p:spPr>
      </p:sp>
      <p:sp>
        <p:nvSpPr>
          <p:cNvPr id="87043" name="Notes Placeholder 2"/>
          <p:cNvSpPr>
            <a:spLocks noGrp="1"/>
          </p:cNvSpPr>
          <p:nvPr>
            <p:ph type="body" idx="1"/>
          </p:nvPr>
        </p:nvSpPr>
        <p:spPr>
          <a:xfrm>
            <a:off x="326350" y="4005386"/>
            <a:ext cx="6265474" cy="39365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r>
              <a:rPr lang="en-US" sz="1800" b="1" dirty="0">
                <a:solidFill>
                  <a:schemeClr val="tx1"/>
                </a:solidFill>
                <a:latin typeface="Calibri" panose="020F0502020204030204" pitchFamily="34" charset="0"/>
                <a:ea typeface="Cambria" panose="02040503050406030204" pitchFamily="18" charset="0"/>
                <a:cs typeface="Calibri" panose="020F0502020204030204" pitchFamily="34" charset="0"/>
                <a:sym typeface="Cambria"/>
              </a:rPr>
              <a:t>Slide #39:</a:t>
            </a:r>
          </a:p>
          <a:p>
            <a:pPr marL="0" indent="0"/>
            <a:endParaRPr lang="en-US" sz="1800" b="1" dirty="0">
              <a:solidFill>
                <a:schemeClr val="tx1"/>
              </a:solidFill>
              <a:latin typeface="Calibri" panose="020F0502020204030204" pitchFamily="34" charset="0"/>
              <a:ea typeface="Cambria" panose="02040503050406030204" pitchFamily="18" charset="0"/>
              <a:cs typeface="Calibri" panose="020F0502020204030204" pitchFamily="34" charset="0"/>
              <a:sym typeface="Cambria"/>
            </a:endParaRPr>
          </a:p>
          <a:p>
            <a:pPr marL="0" indent="0"/>
            <a:r>
              <a:rPr lang="en-US" sz="1800" b="1" dirty="0">
                <a:solidFill>
                  <a:schemeClr val="tx1"/>
                </a:solidFill>
                <a:latin typeface="Calibri" panose="020F0502020204030204" pitchFamily="34" charset="0"/>
                <a:ea typeface="Cambria" panose="02040503050406030204" pitchFamily="18" charset="0"/>
                <a:cs typeface="Calibri" panose="020F0502020204030204" pitchFamily="34" charset="0"/>
                <a:sym typeface="Cambria"/>
              </a:rPr>
              <a:t>Procedural Directions:</a:t>
            </a:r>
          </a:p>
          <a:p>
            <a:pPr marL="288950" indent="-288950">
              <a:buFont typeface="Arial" panose="020B0604020202020204" pitchFamily="34" charset="0"/>
              <a:buChar char="•"/>
            </a:pPr>
            <a:r>
              <a:rPr lang="en-US" altLang="en-US" sz="1800" dirty="0">
                <a:solidFill>
                  <a:schemeClr val="tx1"/>
                </a:solidFill>
                <a:latin typeface="Calibri" panose="020F0502020204030204" pitchFamily="34" charset="0"/>
                <a:ea typeface="Cambria" panose="02040503050406030204" pitchFamily="18" charset="0"/>
                <a:cs typeface="Calibri" panose="020F0502020204030204" pitchFamily="34" charset="0"/>
              </a:rPr>
              <a:t>Show slide.</a:t>
            </a:r>
          </a:p>
          <a:p>
            <a:endParaRPr lang="en-US" altLang="en-US" sz="1800" dirty="0">
              <a:solidFill>
                <a:schemeClr val="tx1"/>
              </a:solidFill>
              <a:latin typeface="Calibri" panose="020F0502020204030204" pitchFamily="34" charset="0"/>
              <a:ea typeface="Cambria" panose="02040503050406030204" pitchFamily="18" charset="0"/>
              <a:cs typeface="Calibri" panose="020F0502020204030204" pitchFamily="34" charset="0"/>
            </a:endParaRPr>
          </a:p>
          <a:p>
            <a:pPr marL="0" indent="0" defTabSz="1232640">
              <a:buClrTx/>
              <a:buSzTx/>
              <a:defRPr/>
            </a:pPr>
            <a:r>
              <a:rPr lang="en-US" sz="1800" b="1" dirty="0">
                <a:solidFill>
                  <a:schemeClr val="tx1"/>
                </a:solidFill>
                <a:latin typeface="Calibri" panose="020F0502020204030204" pitchFamily="34" charset="0"/>
                <a:ea typeface="Cambria" panose="02040503050406030204" pitchFamily="18" charset="0"/>
                <a:cs typeface="Calibri" panose="020F0502020204030204" pitchFamily="34" charset="0"/>
                <a:sym typeface="Cambria"/>
              </a:rPr>
              <a:t>Presenter Notes:</a:t>
            </a:r>
          </a:p>
          <a:p>
            <a:pPr marL="288950" indent="-288950">
              <a:buFont typeface="Arial" panose="020B0604020202020204" pitchFamily="34" charset="0"/>
              <a:buChar char="•"/>
            </a:pPr>
            <a:r>
              <a:rPr lang="en-US" altLang="en-US" sz="1800" dirty="0">
                <a:solidFill>
                  <a:schemeClr val="tx1"/>
                </a:solidFill>
                <a:latin typeface="Calibri" panose="020F0502020204030204" pitchFamily="34" charset="0"/>
                <a:ea typeface="Cambria" panose="02040503050406030204" pitchFamily="18" charset="0"/>
                <a:cs typeface="Calibri" panose="020F0502020204030204" pitchFamily="34" charset="0"/>
              </a:rPr>
              <a:t>Remember, if you have any questions related to this webinar, or wish to receive hard copies of today’s handouts, you can contact Lori Karcher at WI FACETS. Her information is here on your screen.</a:t>
            </a:r>
          </a:p>
          <a:p>
            <a:pPr marL="288950" indent="-288950">
              <a:buFont typeface="Arial" panose="020B0604020202020204" pitchFamily="34" charset="0"/>
              <a:buChar char="•"/>
            </a:pPr>
            <a:endParaRPr lang="en-US" altLang="en-US" sz="1800" dirty="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
        <p:nvSpPr>
          <p:cNvPr id="87045" name="Slide Number Placeholder 4"/>
          <p:cNvSpPr>
            <a:spLocks noGrp="1"/>
          </p:cNvSpPr>
          <p:nvPr>
            <p:ph type="sldNum" sz="quarter" idx="5"/>
          </p:nvPr>
        </p:nvSpPr>
        <p:spPr>
          <a:xfrm>
            <a:off x="6209840" y="7941945"/>
            <a:ext cx="763968" cy="4749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2"/>
                </a:solidFill>
                <a:latin typeface="Comic Sans MS" panose="030F0702030302020204" pitchFamily="66" charset="0"/>
                <a:ea typeface="ＭＳ Ｐゴシック" panose="020B0600070205080204" pitchFamily="34" charset="-128"/>
              </a:defRPr>
            </a:lvl1pPr>
            <a:lvl2pPr marL="38356560" indent="-37894240">
              <a:defRPr sz="4400">
                <a:solidFill>
                  <a:schemeClr val="tx2"/>
                </a:solidFill>
                <a:latin typeface="Comic Sans MS" panose="030F0702030302020204" pitchFamily="66" charset="0"/>
                <a:ea typeface="ＭＳ Ｐゴシック" panose="020B0600070205080204" pitchFamily="34" charset="-128"/>
              </a:defRPr>
            </a:lvl2pPr>
            <a:lvl3pPr marL="1155802" indent="-231160">
              <a:defRPr sz="4400">
                <a:solidFill>
                  <a:schemeClr val="tx2"/>
                </a:solidFill>
                <a:latin typeface="Comic Sans MS" panose="030F0702030302020204" pitchFamily="66" charset="0"/>
                <a:ea typeface="ＭＳ Ｐゴシック" panose="020B0600070205080204" pitchFamily="34" charset="-128"/>
              </a:defRPr>
            </a:lvl3pPr>
            <a:lvl4pPr marL="1618122" indent="-231160">
              <a:defRPr sz="4400">
                <a:solidFill>
                  <a:schemeClr val="tx2"/>
                </a:solidFill>
                <a:latin typeface="Comic Sans MS" panose="030F0702030302020204" pitchFamily="66" charset="0"/>
                <a:ea typeface="ＭＳ Ｐゴシック" panose="020B0600070205080204" pitchFamily="34" charset="-128"/>
              </a:defRPr>
            </a:lvl4pPr>
            <a:lvl5pPr marL="2080443" indent="-231160">
              <a:defRPr sz="4400">
                <a:solidFill>
                  <a:schemeClr val="tx2"/>
                </a:solidFill>
                <a:latin typeface="Comic Sans MS" panose="030F0702030302020204" pitchFamily="66" charset="0"/>
                <a:ea typeface="ＭＳ Ｐゴシック" panose="020B0600070205080204" pitchFamily="34" charset="-128"/>
              </a:defRPr>
            </a:lvl5pPr>
            <a:lvl6pPr marL="2542764" indent="-231160" eaLnBrk="0" fontAlgn="base" hangingPunct="0">
              <a:spcBef>
                <a:spcPct val="0"/>
              </a:spcBef>
              <a:spcAft>
                <a:spcPct val="0"/>
              </a:spcAft>
              <a:defRPr sz="4400">
                <a:solidFill>
                  <a:schemeClr val="tx2"/>
                </a:solidFill>
                <a:latin typeface="Comic Sans MS" panose="030F0702030302020204" pitchFamily="66" charset="0"/>
                <a:ea typeface="ＭＳ Ｐゴシック" panose="020B0600070205080204" pitchFamily="34" charset="-128"/>
              </a:defRPr>
            </a:lvl6pPr>
            <a:lvl7pPr marL="3005084" indent="-231160" eaLnBrk="0" fontAlgn="base" hangingPunct="0">
              <a:spcBef>
                <a:spcPct val="0"/>
              </a:spcBef>
              <a:spcAft>
                <a:spcPct val="0"/>
              </a:spcAft>
              <a:defRPr sz="4400">
                <a:solidFill>
                  <a:schemeClr val="tx2"/>
                </a:solidFill>
                <a:latin typeface="Comic Sans MS" panose="030F0702030302020204" pitchFamily="66" charset="0"/>
                <a:ea typeface="ＭＳ Ｐゴシック" panose="020B0600070205080204" pitchFamily="34" charset="-128"/>
              </a:defRPr>
            </a:lvl7pPr>
            <a:lvl8pPr marL="3467405" indent="-231160" eaLnBrk="0" fontAlgn="base" hangingPunct="0">
              <a:spcBef>
                <a:spcPct val="0"/>
              </a:spcBef>
              <a:spcAft>
                <a:spcPct val="0"/>
              </a:spcAft>
              <a:defRPr sz="4400">
                <a:solidFill>
                  <a:schemeClr val="tx2"/>
                </a:solidFill>
                <a:latin typeface="Comic Sans MS" panose="030F0702030302020204" pitchFamily="66" charset="0"/>
                <a:ea typeface="ＭＳ Ｐゴシック" panose="020B0600070205080204" pitchFamily="34" charset="-128"/>
              </a:defRPr>
            </a:lvl8pPr>
            <a:lvl9pPr marL="3929725" indent="-231160" eaLnBrk="0" fontAlgn="base" hangingPunct="0">
              <a:spcBef>
                <a:spcPct val="0"/>
              </a:spcBef>
              <a:spcAft>
                <a:spcPct val="0"/>
              </a:spcAft>
              <a:defRPr sz="4400">
                <a:solidFill>
                  <a:schemeClr val="tx2"/>
                </a:solidFill>
                <a:latin typeface="Comic Sans MS" panose="030F0702030302020204" pitchFamily="66" charset="0"/>
                <a:ea typeface="ＭＳ Ｐゴシック" panose="020B0600070205080204" pitchFamily="34" charset="-128"/>
              </a:defRPr>
            </a:lvl9pPr>
          </a:lstStyle>
          <a:p>
            <a:fld id="{3BF2DED1-722C-4662-8140-90CC7113A7B1}" type="slidenum">
              <a:rPr lang="en-US" altLang="en-US" sz="1200">
                <a:solidFill>
                  <a:schemeClr val="tx1"/>
                </a:solidFill>
              </a:rPr>
              <a:pPr/>
              <a:t>40</a:t>
            </a:fld>
            <a:endParaRPr lang="en-US" altLang="en-US" sz="1200">
              <a:solidFill>
                <a:schemeClr val="tx1"/>
              </a:solidFill>
            </a:endParaRPr>
          </a:p>
        </p:txBody>
      </p:sp>
    </p:spTree>
    <p:extLst>
      <p:ext uri="{BB962C8B-B14F-4D97-AF65-F5344CB8AC3E}">
        <p14:creationId xmlns:p14="http://schemas.microsoft.com/office/powerpoint/2010/main" val="8178970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5525" y="252413"/>
            <a:ext cx="3454400" cy="2590800"/>
          </a:xfrm>
        </p:spPr>
      </p:sp>
      <p:sp>
        <p:nvSpPr>
          <p:cNvPr id="3" name="Notes Placeholder 2"/>
          <p:cNvSpPr>
            <a:spLocks noGrp="1"/>
          </p:cNvSpPr>
          <p:nvPr>
            <p:ph type="body" idx="1"/>
          </p:nvPr>
        </p:nvSpPr>
        <p:spPr>
          <a:xfrm>
            <a:off x="368300" y="2843214"/>
            <a:ext cx="6159453" cy="4316712"/>
          </a:xfrm>
        </p:spPr>
        <p:txBody>
          <a:bodyPr/>
          <a:lstStyle/>
          <a:p>
            <a:r>
              <a:rPr lang="en-US" sz="1800" b="1" dirty="0">
                <a:solidFill>
                  <a:schemeClr val="tx1"/>
                </a:solidFill>
                <a:latin typeface="Calibri" panose="020F0502020204030204" pitchFamily="34" charset="0"/>
                <a:ea typeface="Cambria" panose="02040503050406030204" pitchFamily="18" charset="0"/>
                <a:cs typeface="Calibri" panose="020F0502020204030204" pitchFamily="34" charset="0"/>
              </a:rPr>
              <a:t>Slide #40: </a:t>
            </a:r>
            <a:r>
              <a:rPr lang="en-US" sz="1800" dirty="0">
                <a:solidFill>
                  <a:schemeClr val="tx1"/>
                </a:solidFill>
                <a:latin typeface="Calibri" panose="020F0502020204030204" pitchFamily="34" charset="0"/>
                <a:ea typeface="Cambria" panose="02040503050406030204" pitchFamily="18" charset="0"/>
                <a:cs typeface="Calibri" panose="020F0502020204030204" pitchFamily="34" charset="0"/>
              </a:rPr>
              <a:t> </a:t>
            </a:r>
          </a:p>
          <a:p>
            <a:endParaRPr lang="en-US" sz="800" dirty="0">
              <a:solidFill>
                <a:schemeClr val="tx1"/>
              </a:solidFill>
              <a:latin typeface="Calibri" panose="020F0502020204030204" pitchFamily="34" charset="0"/>
              <a:ea typeface="Cambria" panose="02040503050406030204" pitchFamily="18" charset="0"/>
              <a:cs typeface="Calibri" panose="020F0502020204030204" pitchFamily="34" charset="0"/>
            </a:endParaRPr>
          </a:p>
          <a:p>
            <a:r>
              <a:rPr lang="en-US" sz="1800" b="1" dirty="0">
                <a:solidFill>
                  <a:schemeClr val="tx1"/>
                </a:solidFill>
                <a:latin typeface="Calibri" panose="020F0502020204030204" pitchFamily="34" charset="0"/>
                <a:ea typeface="Cambria" panose="02040503050406030204" pitchFamily="18" charset="0"/>
                <a:cs typeface="Calibri" panose="020F0502020204030204" pitchFamily="34" charset="0"/>
              </a:rPr>
              <a:t>Procedural Directions:</a:t>
            </a:r>
          </a:p>
          <a:p>
            <a:pPr marL="291291" indent="-291291" defTabSz="924641">
              <a:buFont typeface="Arial" panose="020B0604020202020204" pitchFamily="34" charset="0"/>
              <a:buChar char="•"/>
              <a:defRPr/>
            </a:pPr>
            <a:r>
              <a:rPr lang="en-US" sz="1800" dirty="0">
                <a:solidFill>
                  <a:schemeClr val="tx1"/>
                </a:solidFill>
                <a:latin typeface="Calibri" panose="020F0502020204030204" pitchFamily="34" charset="0"/>
                <a:ea typeface="Cambria" panose="02040503050406030204" pitchFamily="18" charset="0"/>
                <a:cs typeface="Calibri" panose="020F0502020204030204" pitchFamily="34" charset="0"/>
              </a:rPr>
              <a:t>Show slide.</a:t>
            </a:r>
            <a:endParaRPr lang="en-US" sz="800" dirty="0">
              <a:solidFill>
                <a:schemeClr val="tx1"/>
              </a:solidFill>
              <a:latin typeface="Calibri" panose="020F0502020204030204" pitchFamily="34" charset="0"/>
              <a:ea typeface="Cambria" panose="02040503050406030204" pitchFamily="18" charset="0"/>
              <a:cs typeface="Calibri" panose="020F0502020204030204" pitchFamily="34" charset="0"/>
            </a:endParaRPr>
          </a:p>
          <a:p>
            <a:pPr marL="0" indent="0"/>
            <a:endParaRPr lang="en-US" sz="800" b="1" dirty="0">
              <a:solidFill>
                <a:schemeClr val="tx1"/>
              </a:solidFill>
              <a:latin typeface="Calibri" panose="020F0502020204030204" pitchFamily="34" charset="0"/>
              <a:ea typeface="Cambria" panose="02040503050406030204" pitchFamily="18" charset="0"/>
              <a:cs typeface="Calibri" panose="020F0502020204030204" pitchFamily="34" charset="0"/>
            </a:endParaRPr>
          </a:p>
          <a:p>
            <a:pPr marL="0" indent="0"/>
            <a:r>
              <a:rPr lang="en-US" sz="1800" b="1" dirty="0">
                <a:solidFill>
                  <a:schemeClr val="tx1"/>
                </a:solidFill>
                <a:latin typeface="Calibri" panose="020F0502020204030204" pitchFamily="34" charset="0"/>
                <a:ea typeface="Cambria" panose="02040503050406030204" pitchFamily="18" charset="0"/>
                <a:cs typeface="Calibri" panose="020F0502020204030204" pitchFamily="34" charset="0"/>
              </a:rPr>
              <a:t>Presenter Notes:</a:t>
            </a:r>
          </a:p>
          <a:p>
            <a:pPr marL="173370" indent="-173370">
              <a:buFont typeface="Arial" panose="020B0604020202020204" pitchFamily="34" charset="0"/>
              <a:buChar char="•"/>
            </a:pPr>
            <a:r>
              <a:rPr lang="en-US" sz="1800" dirty="0"/>
              <a:t>We would love you to complete an Evaluation of this webinar, as we are super interested in your comments. </a:t>
            </a:r>
          </a:p>
          <a:p>
            <a:pPr marL="173370" indent="-173370">
              <a:buFont typeface="Arial" panose="020B0604020202020204" pitchFamily="34" charset="0"/>
              <a:buChar char="•"/>
            </a:pPr>
            <a:r>
              <a:rPr lang="en-US" sz="1800" dirty="0"/>
              <a:t>You can complete it using the link or the QR code you see on your screen.</a:t>
            </a:r>
          </a:p>
          <a:p>
            <a:pPr marL="173370" indent="-173370">
              <a:buFont typeface="Arial" panose="020B0604020202020204" pitchFamily="34" charset="0"/>
              <a:buChar char="•"/>
            </a:pPr>
            <a:r>
              <a:rPr lang="en-US" sz="1800" dirty="0"/>
              <a:t>You will also get a follow-up email with the Evaluation link and the recording of this webinar.  You are most welcome to share the recording link with others.</a:t>
            </a:r>
          </a:p>
          <a:p>
            <a:pPr marL="288950" indent="-288950" defTabSz="924641">
              <a:buClrTx/>
              <a:buSzTx/>
              <a:buFont typeface="Arial" panose="020B0604020202020204" pitchFamily="34" charset="0"/>
              <a:buChar char="•"/>
              <a:defRPr/>
            </a:pPr>
            <a:r>
              <a:rPr lang="en-US" sz="1800" dirty="0">
                <a:solidFill>
                  <a:schemeClr val="tx1"/>
                </a:solidFill>
                <a:latin typeface="Calibri" panose="020F0502020204030204" pitchFamily="34" charset="0"/>
                <a:ea typeface="Cambria" panose="02040503050406030204" pitchFamily="18" charset="0"/>
                <a:cs typeface="Calibri" panose="020F0502020204030204" pitchFamily="34" charset="0"/>
              </a:rPr>
              <a:t>Thank you all for joining this webinar.</a:t>
            </a:r>
          </a:p>
          <a:p>
            <a:pPr marL="288950" indent="-288950" defTabSz="924641">
              <a:buClrTx/>
              <a:buSzTx/>
              <a:buFont typeface="Arial" panose="020B0604020202020204" pitchFamily="34" charset="0"/>
              <a:buChar char="•"/>
              <a:defRPr/>
            </a:pPr>
            <a:r>
              <a:rPr lang="en-US" sz="1800" dirty="0">
                <a:solidFill>
                  <a:schemeClr val="tx1"/>
                </a:solidFill>
                <a:latin typeface="Calibri" panose="020F0502020204030204" pitchFamily="34" charset="0"/>
                <a:ea typeface="Cambria" panose="02040503050406030204" pitchFamily="18" charset="0"/>
                <a:cs typeface="Calibri" panose="020F0502020204030204" pitchFamily="34" charset="0"/>
              </a:rPr>
              <a:t>Have a great rest of your day.  Stay safe and healthy!</a:t>
            </a:r>
          </a:p>
          <a:p>
            <a:pPr marL="173370" indent="-173370">
              <a:buFont typeface="Arial" panose="020B0604020202020204" pitchFamily="34" charset="0"/>
              <a:buChar char="•"/>
            </a:pPr>
            <a:endParaRPr lang="en-US" sz="1800" dirty="0"/>
          </a:p>
          <a:p>
            <a:pPr marL="173370" indent="-173370">
              <a:buFont typeface="Arial" panose="020B0604020202020204" pitchFamily="34" charset="0"/>
              <a:buChar char="•"/>
            </a:pPr>
            <a:endParaRPr lang="en-US" sz="180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73111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4589142770_0_1:notes"/>
          <p:cNvSpPr>
            <a:spLocks noGrp="1" noRot="1" noChangeAspect="1"/>
          </p:cNvSpPr>
          <p:nvPr>
            <p:ph type="sldImg" idx="2"/>
          </p:nvPr>
        </p:nvSpPr>
        <p:spPr>
          <a:xfrm>
            <a:off x="1503363" y="274638"/>
            <a:ext cx="4325937" cy="32448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4589142770_0_1:notes"/>
          <p:cNvSpPr txBox="1">
            <a:spLocks noGrp="1"/>
          </p:cNvSpPr>
          <p:nvPr>
            <p:ph type="sldNum" idx="12"/>
          </p:nvPr>
        </p:nvSpPr>
        <p:spPr>
          <a:xfrm>
            <a:off x="3963805" y="8135342"/>
            <a:ext cx="3206221" cy="402837"/>
          </a:xfrm>
          <a:prstGeom prst="rect">
            <a:avLst/>
          </a:prstGeom>
        </p:spPr>
        <p:txBody>
          <a:bodyPr spcFirstLastPara="1" wrap="square" lIns="94219" tIns="47097" rIns="94219" bIns="47097" anchor="b" anchorCtr="0">
            <a:noAutofit/>
          </a:bodyPr>
          <a:lstStyle/>
          <a:p>
            <a:pPr algn="r">
              <a:buSzPts val="1200"/>
            </a:pPr>
            <a:fld id="{00000000-1234-1234-1234-123412341234}" type="slidenum">
              <a:rPr lang="en-US"/>
              <a:pPr algn="r">
                <a:buSzPts val="1200"/>
              </a:pPr>
              <a:t>42</a:t>
            </a:fld>
            <a:endParaRPr dirty="0"/>
          </a:p>
        </p:txBody>
      </p:sp>
      <p:sp>
        <p:nvSpPr>
          <p:cNvPr id="5" name="Notes Placeholder 4">
            <a:extLst>
              <a:ext uri="{FF2B5EF4-FFF2-40B4-BE49-F238E27FC236}">
                <a16:creationId xmlns:a16="http://schemas.microsoft.com/office/drawing/2014/main" id="{81D101E7-F343-F94D-16BF-8F46DD63E75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3123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a:spLocks noGrp="1" noRot="1" noChangeAspect="1"/>
          </p:cNvSpPr>
          <p:nvPr>
            <p:ph type="sldImg" idx="2"/>
          </p:nvPr>
        </p:nvSpPr>
        <p:spPr>
          <a:xfrm>
            <a:off x="1512888" y="214313"/>
            <a:ext cx="42243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notes"/>
          <p:cNvSpPr txBox="1">
            <a:spLocks noGrp="1"/>
          </p:cNvSpPr>
          <p:nvPr>
            <p:ph type="body" idx="1"/>
          </p:nvPr>
        </p:nvSpPr>
        <p:spPr>
          <a:xfrm>
            <a:off x="530496" y="3553401"/>
            <a:ext cx="6189431" cy="4554279"/>
          </a:xfrm>
          <a:prstGeom prst="rect">
            <a:avLst/>
          </a:prstGeom>
          <a:noFill/>
          <a:ln>
            <a:noFill/>
          </a:ln>
        </p:spPr>
        <p:txBody>
          <a:bodyPr spcFirstLastPara="1" wrap="square" lIns="94219" tIns="47097" rIns="94219" bIns="47097" anchor="t" anchorCtr="0">
            <a:noAutofit/>
          </a:bodyPr>
          <a:lstStyle/>
          <a:p>
            <a:pPr marL="0" indent="0"/>
            <a:r>
              <a:rPr lang="en-US" sz="1800" b="1" dirty="0">
                <a:latin typeface="Calibri" panose="020F0502020204030204" pitchFamily="34" charset="0"/>
                <a:ea typeface="Calibri" panose="020F0502020204030204" pitchFamily="34" charset="0"/>
                <a:cs typeface="Calibri" panose="020F0502020204030204" pitchFamily="34" charset="0"/>
                <a:sym typeface="Cambria"/>
              </a:rPr>
              <a:t>Slide #4: </a:t>
            </a:r>
            <a:r>
              <a:rPr lang="en-US" sz="1800" dirty="0">
                <a:latin typeface="Calibri" panose="020F0502020204030204" pitchFamily="34" charset="0"/>
                <a:ea typeface="Calibri" panose="020F0502020204030204" pitchFamily="34" charset="0"/>
                <a:cs typeface="Calibri" panose="020F0502020204030204" pitchFamily="34" charset="0"/>
                <a:sym typeface="Cambria"/>
              </a:rPr>
              <a:t> </a:t>
            </a:r>
            <a:endParaRPr sz="1800" dirty="0">
              <a:latin typeface="Calibri" panose="020F0502020204030204" pitchFamily="34" charset="0"/>
              <a:ea typeface="Calibri" panose="020F0502020204030204" pitchFamily="34" charset="0"/>
              <a:cs typeface="Calibri" panose="020F0502020204030204" pitchFamily="34" charset="0"/>
            </a:endParaRPr>
          </a:p>
          <a:p>
            <a:pPr marL="0" indent="0"/>
            <a:r>
              <a:rPr lang="en-US" sz="1800" b="1" dirty="0">
                <a:latin typeface="Calibri" panose="020F0502020204030204" pitchFamily="34" charset="0"/>
                <a:ea typeface="Calibri" panose="020F0502020204030204" pitchFamily="34" charset="0"/>
                <a:cs typeface="Calibri" panose="020F0502020204030204" pitchFamily="34" charset="0"/>
                <a:sym typeface="Cambria"/>
              </a:rPr>
              <a:t>Procedural Directions:</a:t>
            </a:r>
            <a:endParaRPr sz="1800" dirty="0">
              <a:latin typeface="Calibri" panose="020F0502020204030204" pitchFamily="34" charset="0"/>
              <a:ea typeface="Calibri" panose="020F0502020204030204" pitchFamily="34" charset="0"/>
              <a:cs typeface="Calibri" panose="020F0502020204030204" pitchFamily="34" charset="0"/>
              <a:sym typeface="Cambria"/>
            </a:endParaRPr>
          </a:p>
          <a:p>
            <a:pPr marL="176190" indent="-176190" defTabSz="939682">
              <a:buClr>
                <a:schemeClr val="dk1"/>
              </a:buClr>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sym typeface="Cambria"/>
              </a:rPr>
              <a:t> </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mbria"/>
              </a:rPr>
              <a:t>Show slide.</a:t>
            </a:r>
          </a:p>
          <a:p>
            <a:pPr marL="0" indent="0"/>
            <a:r>
              <a:rPr lang="en-US" sz="1800" dirty="0">
                <a:latin typeface="Calibri" panose="020F0502020204030204" pitchFamily="34" charset="0"/>
                <a:ea typeface="Calibri" panose="020F0502020204030204" pitchFamily="34" charset="0"/>
                <a:cs typeface="Calibri" panose="020F0502020204030204" pitchFamily="34" charset="0"/>
                <a:sym typeface="Cambria"/>
              </a:rPr>
              <a:t> </a:t>
            </a:r>
            <a:endParaRPr sz="1800" dirty="0">
              <a:latin typeface="Calibri" panose="020F0502020204030204" pitchFamily="34" charset="0"/>
              <a:ea typeface="Calibri" panose="020F0502020204030204" pitchFamily="34" charset="0"/>
              <a:cs typeface="Calibri" panose="020F0502020204030204" pitchFamily="34" charset="0"/>
            </a:endParaRPr>
          </a:p>
          <a:p>
            <a:pPr marL="0" indent="0"/>
            <a:r>
              <a:rPr lang="en-US" sz="1800" b="1" dirty="0">
                <a:latin typeface="Calibri" panose="020F0502020204030204" pitchFamily="34" charset="0"/>
                <a:ea typeface="Calibri" panose="020F0502020204030204" pitchFamily="34" charset="0"/>
                <a:cs typeface="Calibri" panose="020F0502020204030204" pitchFamily="34" charset="0"/>
                <a:sym typeface="Cambria"/>
              </a:rPr>
              <a:t>Presenter Notes:</a:t>
            </a:r>
            <a:endParaRPr sz="1800" dirty="0">
              <a:latin typeface="Calibri" panose="020F0502020204030204" pitchFamily="34" charset="0"/>
              <a:ea typeface="Calibri" panose="020F0502020204030204" pitchFamily="34" charset="0"/>
              <a:cs typeface="Calibri" panose="020F0502020204030204" pitchFamily="34" charset="0"/>
              <a:sym typeface="Cambria"/>
            </a:endParaRPr>
          </a:p>
          <a:p>
            <a:pPr marL="173370" indent="-173370" defTabSz="924641">
              <a:buFont typeface="Arial" panose="020B0604020202020204" pitchFamily="34" charset="0"/>
              <a:buChar char="•"/>
              <a:defRPr/>
            </a:pPr>
            <a:r>
              <a:rPr lang="en-US" sz="1800" dirty="0">
                <a:latin typeface="Calibri" panose="020F0502020204030204" pitchFamily="34" charset="0"/>
                <a:ea typeface="Calibri" panose="020F0502020204030204" pitchFamily="34" charset="0"/>
                <a:cs typeface="Calibri" panose="020F0502020204030204" pitchFamily="34" charset="0"/>
                <a:sym typeface="Cambria"/>
              </a:rPr>
              <a:t>When summer comes, and children and families are busy with vacations, sports, swimming, and other things, it can be hard to find time for reading. </a:t>
            </a:r>
          </a:p>
          <a:p>
            <a:pPr marL="173370" indent="-173370">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sym typeface="Cambria"/>
              </a:rPr>
              <a:t>According to a Scholastic study, students can lose </a:t>
            </a:r>
            <a:r>
              <a:rPr lang="en-US" sz="1800" b="1" dirty="0">
                <a:latin typeface="Calibri" panose="020F0502020204030204" pitchFamily="34" charset="0"/>
                <a:ea typeface="Calibri" panose="020F0502020204030204" pitchFamily="34" charset="0"/>
                <a:cs typeface="Calibri" panose="020F0502020204030204" pitchFamily="34" charset="0"/>
                <a:sym typeface="Cambria"/>
              </a:rPr>
              <a:t>up to 3 months </a:t>
            </a:r>
            <a:r>
              <a:rPr lang="en-US" sz="1800" dirty="0">
                <a:latin typeface="Calibri" panose="020F0502020204030204" pitchFamily="34" charset="0"/>
                <a:ea typeface="Calibri" panose="020F0502020204030204" pitchFamily="34" charset="0"/>
                <a:cs typeface="Calibri" panose="020F0502020204030204" pitchFamily="34" charset="0"/>
                <a:sym typeface="Cambria"/>
              </a:rPr>
              <a:t>of reading skills </a:t>
            </a:r>
            <a:r>
              <a:rPr lang="en-US" sz="1800" b="1" dirty="0">
                <a:latin typeface="Calibri" panose="020F0502020204030204" pitchFamily="34" charset="0"/>
                <a:ea typeface="Calibri" panose="020F0502020204030204" pitchFamily="34" charset="0"/>
                <a:cs typeface="Calibri" panose="020F0502020204030204" pitchFamily="34" charset="0"/>
                <a:sym typeface="Cambria"/>
              </a:rPr>
              <a:t>if they don’t practice their reading </a:t>
            </a:r>
            <a:r>
              <a:rPr lang="en-US" sz="1800" dirty="0">
                <a:latin typeface="Calibri" panose="020F0502020204030204" pitchFamily="34" charset="0"/>
                <a:ea typeface="Calibri" panose="020F0502020204030204" pitchFamily="34" charset="0"/>
                <a:cs typeface="Calibri" panose="020F0502020204030204" pitchFamily="34" charset="0"/>
                <a:sym typeface="Cambria"/>
              </a:rPr>
              <a:t>over the summer.  </a:t>
            </a:r>
          </a:p>
          <a:p>
            <a:pPr marL="173370" indent="-173370">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sym typeface="Cambria"/>
              </a:rPr>
              <a:t>They call this the “</a:t>
            </a:r>
            <a:r>
              <a:rPr lang="en-US" sz="1800" b="1" dirty="0">
                <a:latin typeface="Calibri" panose="020F0502020204030204" pitchFamily="34" charset="0"/>
                <a:ea typeface="Calibri" panose="020F0502020204030204" pitchFamily="34" charset="0"/>
                <a:cs typeface="Calibri" panose="020F0502020204030204" pitchFamily="34" charset="0"/>
                <a:sym typeface="Cambria"/>
              </a:rPr>
              <a:t>Summer Slide</a:t>
            </a:r>
            <a:r>
              <a:rPr lang="en-US" sz="1800" dirty="0">
                <a:latin typeface="Calibri" panose="020F0502020204030204" pitchFamily="34" charset="0"/>
                <a:ea typeface="Calibri" panose="020F0502020204030204" pitchFamily="34" charset="0"/>
                <a:cs typeface="Calibri" panose="020F0502020204030204" pitchFamily="34" charset="0"/>
                <a:sym typeface="Cambria"/>
              </a:rPr>
              <a:t>.”</a:t>
            </a:r>
            <a:endParaRPr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0033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679825" y="152400"/>
            <a:ext cx="3216275" cy="2413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201044" y="825523"/>
            <a:ext cx="6700388" cy="8410646"/>
          </a:xfrm>
          <a:prstGeom prst="rect">
            <a:avLst/>
          </a:prstGeom>
          <a:noFill/>
          <a:ln>
            <a:noFill/>
          </a:ln>
        </p:spPr>
        <p:txBody>
          <a:bodyPr spcFirstLastPara="1" wrap="square" lIns="94982" tIns="47478" rIns="94982" bIns="47478" anchor="t" anchorCtr="0">
            <a:noAutofit/>
          </a:bodyPr>
          <a:lstStyle/>
          <a:p>
            <a:pPr marL="0" indent="0">
              <a:buClr>
                <a:schemeClr val="dk1"/>
              </a:buClr>
            </a:pPr>
            <a:r>
              <a:rPr lang="en-US" sz="1800" b="1" dirty="0">
                <a:ea typeface="Cambria"/>
                <a:cs typeface="Cambria"/>
                <a:sym typeface="Cambria"/>
              </a:rPr>
              <a:t>Slide #5: </a:t>
            </a:r>
            <a:r>
              <a:rPr lang="en-US" sz="1800" dirty="0">
                <a:ea typeface="Cambria"/>
                <a:cs typeface="Cambria"/>
                <a:sym typeface="Cambria"/>
              </a:rPr>
              <a:t> </a:t>
            </a:r>
          </a:p>
          <a:p>
            <a:pPr marL="0" indent="0">
              <a:buClr>
                <a:schemeClr val="dk1"/>
              </a:buClr>
            </a:pPr>
            <a:endParaRPr lang="en-US" sz="1800" b="1" dirty="0">
              <a:ea typeface="Cambria"/>
              <a:cs typeface="Cambria"/>
              <a:sym typeface="Cambria"/>
            </a:endParaRPr>
          </a:p>
          <a:p>
            <a:pPr marL="0" indent="0" defTabSz="924641">
              <a:buClr>
                <a:schemeClr val="dk1"/>
              </a:buClr>
              <a:defRPr/>
            </a:pPr>
            <a:r>
              <a:rPr lang="en-US" sz="1800" b="1" dirty="0">
                <a:ea typeface="Cambria"/>
                <a:cs typeface="Cambria"/>
                <a:sym typeface="Cambria"/>
              </a:rPr>
              <a:t>Procedural Directions</a:t>
            </a:r>
            <a:r>
              <a:rPr lang="en-US" sz="1800" dirty="0">
                <a:ea typeface="Cambria"/>
                <a:cs typeface="Cambria"/>
                <a:sym typeface="Cambria"/>
              </a:rPr>
              <a:t> </a:t>
            </a:r>
          </a:p>
          <a:p>
            <a:pPr marL="288950" indent="-288950" defTabSz="924641">
              <a:buClr>
                <a:schemeClr val="dk1"/>
              </a:buClr>
              <a:buFont typeface="Arial" panose="020B0604020202020204" pitchFamily="34" charset="0"/>
              <a:buChar char="•"/>
              <a:defRPr/>
            </a:pPr>
            <a:r>
              <a:rPr lang="en-US" sz="1800" dirty="0">
                <a:solidFill>
                  <a:schemeClr val="tx1"/>
                </a:solidFill>
                <a:ea typeface="Cambria"/>
                <a:cs typeface="Cambria"/>
                <a:sym typeface="Cambria"/>
              </a:rPr>
              <a:t>Show slide.</a:t>
            </a:r>
          </a:p>
          <a:p>
            <a:pPr marL="0" indent="0">
              <a:buClr>
                <a:schemeClr val="dk1"/>
              </a:buClr>
            </a:pPr>
            <a:endParaRPr lang="en-US" sz="1800" b="1" dirty="0">
              <a:ea typeface="Cambria"/>
              <a:cs typeface="Cambria"/>
              <a:sym typeface="Cambria"/>
            </a:endParaRPr>
          </a:p>
          <a:p>
            <a:pPr marL="0" indent="0">
              <a:buClr>
                <a:schemeClr val="dk1"/>
              </a:buClr>
            </a:pPr>
            <a:r>
              <a:rPr lang="en-US" sz="1800" b="1" dirty="0">
                <a:ea typeface="Cambria"/>
                <a:cs typeface="Cambria"/>
                <a:sym typeface="Cambria"/>
              </a:rPr>
              <a:t>Presenter Notes:</a:t>
            </a:r>
          </a:p>
          <a:p>
            <a:pPr marL="176190" indent="-176190" defTabSz="939682">
              <a:buClr>
                <a:schemeClr val="dk1"/>
              </a:buClr>
              <a:buFont typeface="Arial" panose="020B0604020202020204" pitchFamily="34" charset="0"/>
              <a:buChar char="•"/>
              <a:defRPr/>
            </a:pPr>
            <a:r>
              <a:rPr lang="en-US" sz="1800" b="1" dirty="0">
                <a:ea typeface="Cambria"/>
                <a:cs typeface="Cambria"/>
                <a:sym typeface="Cambria"/>
              </a:rPr>
              <a:t>Families can help their children avoid Summer Slide.</a:t>
            </a:r>
          </a:p>
          <a:p>
            <a:pPr marL="176190" indent="-176190" defTabSz="939682">
              <a:buClr>
                <a:schemeClr val="dk1"/>
              </a:buClr>
              <a:buFont typeface="Arial" panose="020B0604020202020204" pitchFamily="34" charset="0"/>
              <a:buChar char="•"/>
            </a:pPr>
            <a:r>
              <a:rPr lang="en-US" sz="1800" dirty="0">
                <a:ea typeface="Cambria"/>
                <a:cs typeface="Cambria"/>
                <a:sym typeface="Cambria"/>
              </a:rPr>
              <a:t>The research is clear</a:t>
            </a:r>
            <a:r>
              <a:rPr lang="en-US" sz="1800" dirty="0">
                <a:ea typeface="Cambria"/>
                <a:cs typeface="Cambria"/>
                <a:sym typeface="Wingdings" panose="05000000000000000000" pitchFamily="2" charset="2"/>
              </a:rPr>
              <a:t>: </a:t>
            </a:r>
            <a:endParaRPr lang="en-US" sz="1800" dirty="0">
              <a:ea typeface="Cambria"/>
              <a:cs typeface="Cambria"/>
              <a:sym typeface="Cambria"/>
            </a:endParaRPr>
          </a:p>
          <a:p>
            <a:pPr marL="649805" lvl="1" indent="-176190" defTabSz="939682">
              <a:buClr>
                <a:schemeClr val="dk1"/>
              </a:buClr>
              <a:buFont typeface="Wingdings" panose="05000000000000000000" pitchFamily="2" charset="2"/>
              <a:buChar char="v"/>
            </a:pPr>
            <a:r>
              <a:rPr lang="en-US" sz="1800" dirty="0">
                <a:ea typeface="Cambria"/>
                <a:cs typeface="Cambria"/>
                <a:sym typeface="Cambria"/>
              </a:rPr>
              <a:t>Regardless of ethnicity, socioeconomic level, or previous achievement, children who read </a:t>
            </a:r>
            <a:r>
              <a:rPr lang="en-US" sz="1800" b="1" dirty="0">
                <a:ea typeface="Cambria"/>
                <a:cs typeface="Cambria"/>
                <a:sym typeface="Cambria"/>
              </a:rPr>
              <a:t>4 or more books</a:t>
            </a:r>
            <a:r>
              <a:rPr lang="en-US" sz="1800" dirty="0">
                <a:ea typeface="Cambria"/>
                <a:cs typeface="Cambria"/>
                <a:sym typeface="Cambria"/>
              </a:rPr>
              <a:t> over the summer -</a:t>
            </a:r>
            <a:r>
              <a:rPr lang="en-US" sz="1800" u="sng" dirty="0">
                <a:ea typeface="Cambria"/>
                <a:cs typeface="Cambria"/>
                <a:sym typeface="Cambria"/>
              </a:rPr>
              <a:t>that are at an appropriate reading level for them - </a:t>
            </a:r>
            <a:r>
              <a:rPr lang="en-US" sz="1800" dirty="0">
                <a:ea typeface="Cambria"/>
                <a:cs typeface="Cambria"/>
                <a:sym typeface="Cambria"/>
              </a:rPr>
              <a:t> do better on reading-comprehension tests when school starts in the fall than their peers who read </a:t>
            </a:r>
            <a:r>
              <a:rPr lang="en-US" sz="1800" b="1" dirty="0">
                <a:ea typeface="Cambria"/>
                <a:cs typeface="Cambria"/>
                <a:sym typeface="Cambria"/>
              </a:rPr>
              <a:t>one or no books.</a:t>
            </a:r>
          </a:p>
          <a:p>
            <a:pPr marL="649805" lvl="1" indent="-176190" defTabSz="939682">
              <a:buClr>
                <a:schemeClr val="dk1"/>
              </a:buClr>
              <a:buFont typeface="Wingdings" panose="05000000000000000000" pitchFamily="2" charset="2"/>
              <a:buChar char="v"/>
            </a:pPr>
            <a:r>
              <a:rPr lang="en-US" sz="1800" dirty="0">
                <a:ea typeface="Cambria"/>
                <a:cs typeface="Cambria"/>
                <a:sym typeface="Cambria"/>
              </a:rPr>
              <a:t>At the </a:t>
            </a:r>
            <a:r>
              <a:rPr lang="en-US" sz="1800" u="sng" dirty="0">
                <a:ea typeface="Cambria"/>
                <a:cs typeface="Cambria"/>
                <a:sym typeface="Cambria"/>
              </a:rPr>
              <a:t>high school </a:t>
            </a:r>
            <a:r>
              <a:rPr lang="en-US" sz="1800" dirty="0">
                <a:ea typeface="Cambria"/>
                <a:cs typeface="Cambria"/>
                <a:sym typeface="Cambria"/>
              </a:rPr>
              <a:t>level, reading </a:t>
            </a:r>
            <a:r>
              <a:rPr lang="en-US" sz="1800" b="1" dirty="0">
                <a:ea typeface="Cambria"/>
                <a:cs typeface="Cambria"/>
                <a:sym typeface="Cambria"/>
              </a:rPr>
              <a:t>4 or more books</a:t>
            </a:r>
            <a:r>
              <a:rPr lang="en-US" sz="1800" dirty="0">
                <a:ea typeface="Cambria"/>
                <a:cs typeface="Cambria"/>
                <a:sym typeface="Cambria"/>
              </a:rPr>
              <a:t> over the summer has a positive impact on fall reading achievement –&amp; is comparable or similar to attending summer school </a:t>
            </a:r>
            <a:r>
              <a:rPr lang="en-US" sz="1400" dirty="0">
                <a:ea typeface="Cambria"/>
                <a:cs typeface="Cambria"/>
                <a:sym typeface="Cambria"/>
              </a:rPr>
              <a:t>(Kim, 2004)                   </a:t>
            </a:r>
            <a:r>
              <a:rPr lang="en-US" sz="1800" dirty="0">
                <a:latin typeface="Calibri" panose="020F0502020204030204" pitchFamily="34" charset="0"/>
                <a:ea typeface="Cambria"/>
                <a:cs typeface="Calibri" panose="020F0502020204030204" pitchFamily="34" charset="0"/>
                <a:sym typeface="Cambria"/>
              </a:rPr>
              <a:t>h</a:t>
            </a:r>
            <a:r>
              <a:rPr lang="en-US" sz="1800" u="sng" dirty="0">
                <a:solidFill>
                  <a:schemeClr val="hlink"/>
                </a:solidFill>
                <a:latin typeface="Calibri" panose="020F0502020204030204" pitchFamily="34" charset="0"/>
                <a:ea typeface="Cambria"/>
                <a:cs typeface="Calibri" panose="020F0502020204030204" pitchFamily="34" charset="0"/>
                <a:sym typeface="Cambria"/>
                <a:hlinkClick r:id="rId3"/>
              </a:rPr>
              <a:t>ttp://mediaroom.scholastic.com/files/10CriticalFactsaboutSummerReading.pdf </a:t>
            </a:r>
            <a:r>
              <a:rPr lang="en-US" sz="1800" u="sng" dirty="0">
                <a:solidFill>
                  <a:schemeClr val="hlink"/>
                </a:solidFill>
                <a:latin typeface="Calibri" panose="020F0502020204030204" pitchFamily="34" charset="0"/>
                <a:ea typeface="Cambria"/>
                <a:cs typeface="Calibri" panose="020F0502020204030204" pitchFamily="34" charset="0"/>
                <a:sym typeface="Cambria"/>
              </a:rPr>
              <a:t>)</a:t>
            </a:r>
            <a:endParaRPr lang="en-US" sz="1800" dirty="0">
              <a:latin typeface="Calibri" panose="020F0502020204030204" pitchFamily="34" charset="0"/>
              <a:ea typeface="Cambria"/>
              <a:cs typeface="Calibri" panose="020F0502020204030204" pitchFamily="34" charset="0"/>
              <a:sym typeface="Cambria"/>
            </a:endParaRPr>
          </a:p>
          <a:p>
            <a:pPr marL="295066" indent="-291291" defTabSz="939682">
              <a:buClr>
                <a:schemeClr val="dk1"/>
              </a:buClr>
              <a:buFont typeface="Arial" panose="020B0604020202020204" pitchFamily="34" charset="0"/>
              <a:buChar char="•"/>
            </a:pPr>
            <a:r>
              <a:rPr lang="en-US" sz="1800" dirty="0">
                <a:ea typeface="Cambria"/>
                <a:cs typeface="Cambria"/>
                <a:sym typeface="Cambria"/>
              </a:rPr>
              <a:t>Research shows that there is a very strong link between reading</a:t>
            </a:r>
            <a:r>
              <a:rPr lang="en-US" sz="1800" b="1" dirty="0">
                <a:ea typeface="Cambria"/>
                <a:cs typeface="Cambria"/>
                <a:sym typeface="Cambria"/>
              </a:rPr>
              <a:t> volume </a:t>
            </a:r>
            <a:r>
              <a:rPr lang="en-US" sz="1800" dirty="0">
                <a:ea typeface="Cambria"/>
                <a:cs typeface="Cambria"/>
                <a:sym typeface="Cambria"/>
              </a:rPr>
              <a:t>and reading </a:t>
            </a:r>
            <a:r>
              <a:rPr lang="en-US" sz="1800" b="1" dirty="0">
                <a:ea typeface="Cambria"/>
                <a:cs typeface="Cambria"/>
                <a:sym typeface="Cambria"/>
              </a:rPr>
              <a:t>proficiency</a:t>
            </a:r>
            <a:r>
              <a:rPr lang="en-US" sz="1800" dirty="0">
                <a:ea typeface="Cambria"/>
                <a:cs typeface="Cambria"/>
                <a:sym typeface="Cambria"/>
              </a:rPr>
              <a:t>. </a:t>
            </a:r>
          </a:p>
          <a:p>
            <a:pPr marL="757387" lvl="1" indent="-291291" defTabSz="939682">
              <a:buClr>
                <a:schemeClr val="dk1"/>
              </a:buClr>
              <a:buFont typeface="Arial" panose="020B0604020202020204" pitchFamily="34" charset="0"/>
              <a:buChar char="•"/>
            </a:pPr>
            <a:r>
              <a:rPr lang="en-US" sz="1800" dirty="0">
                <a:solidFill>
                  <a:schemeClr val="tx1"/>
                </a:solidFill>
                <a:ea typeface="Cambria"/>
                <a:cs typeface="Cambria"/>
                <a:sym typeface="Cambria"/>
              </a:rPr>
              <a:t>The </a:t>
            </a:r>
            <a:r>
              <a:rPr lang="en-US" sz="1800" b="1" dirty="0">
                <a:solidFill>
                  <a:schemeClr val="tx1"/>
                </a:solidFill>
                <a:ea typeface="Cambria"/>
                <a:cs typeface="Cambria"/>
                <a:sym typeface="Cambria"/>
              </a:rPr>
              <a:t>Volume</a:t>
            </a:r>
            <a:r>
              <a:rPr lang="en-US" sz="1800" b="1" dirty="0">
                <a:ea typeface="Cambria"/>
                <a:cs typeface="Cambria"/>
                <a:sym typeface="Cambria"/>
              </a:rPr>
              <a:t> </a:t>
            </a:r>
            <a:r>
              <a:rPr lang="en-US" sz="1800" dirty="0">
                <a:ea typeface="Cambria"/>
                <a:cs typeface="Cambria"/>
                <a:sym typeface="Cambria"/>
              </a:rPr>
              <a:t>of reading is critical in the development of reading proficiency.</a:t>
            </a:r>
          </a:p>
          <a:p>
            <a:pPr marL="757387" lvl="1" indent="-291291" defTabSz="939682">
              <a:buClr>
                <a:schemeClr val="dk1"/>
              </a:buClr>
              <a:buFont typeface="Arial" panose="020B0604020202020204" pitchFamily="34" charset="0"/>
              <a:buChar char="•"/>
            </a:pPr>
            <a:r>
              <a:rPr lang="en-US" sz="1800" dirty="0">
                <a:ea typeface="Cambria"/>
                <a:cs typeface="Cambria"/>
                <a:sym typeface="Cambria"/>
              </a:rPr>
              <a:t>Volume is </a:t>
            </a:r>
            <a:r>
              <a:rPr lang="en-US" sz="1800" b="1" dirty="0">
                <a:ea typeface="Cambria"/>
                <a:cs typeface="Cambria"/>
                <a:sym typeface="Cambria"/>
              </a:rPr>
              <a:t>the time </a:t>
            </a:r>
            <a:r>
              <a:rPr lang="en-US" sz="1800" dirty="0">
                <a:ea typeface="Cambria"/>
                <a:cs typeface="Cambria"/>
                <a:sym typeface="Cambria"/>
              </a:rPr>
              <a:t>that students spend reading </a:t>
            </a:r>
            <a:r>
              <a:rPr lang="en-US" sz="1800" b="1" dirty="0">
                <a:ea typeface="Cambria"/>
                <a:cs typeface="Cambria"/>
                <a:sym typeface="Cambria"/>
              </a:rPr>
              <a:t>and </a:t>
            </a:r>
            <a:r>
              <a:rPr lang="en-US" sz="1800" dirty="0">
                <a:ea typeface="Cambria"/>
                <a:cs typeface="Cambria"/>
                <a:sym typeface="Cambria"/>
              </a:rPr>
              <a:t>also the </a:t>
            </a:r>
            <a:r>
              <a:rPr lang="en-US" sz="1800" b="1" dirty="0">
                <a:ea typeface="Cambria"/>
                <a:cs typeface="Cambria"/>
                <a:sym typeface="Cambria"/>
              </a:rPr>
              <a:t>number of words </a:t>
            </a:r>
            <a:r>
              <a:rPr lang="en-US" sz="1800" dirty="0">
                <a:ea typeface="Cambria"/>
                <a:cs typeface="Cambria"/>
                <a:sym typeface="Cambria"/>
              </a:rPr>
              <a:t>they actually </a:t>
            </a:r>
            <a:r>
              <a:rPr lang="en-US" sz="1800" b="1" dirty="0">
                <a:ea typeface="Cambria"/>
                <a:cs typeface="Cambria"/>
                <a:sym typeface="Cambria"/>
              </a:rPr>
              <a:t>understand the meaning of </a:t>
            </a:r>
            <a:r>
              <a:rPr lang="en-US" sz="1800" dirty="0">
                <a:ea typeface="Cambria"/>
                <a:cs typeface="Cambria"/>
                <a:sym typeface="Cambria"/>
              </a:rPr>
              <a:t>as they read. </a:t>
            </a:r>
            <a:r>
              <a:rPr lang="en-US" sz="1400" dirty="0">
                <a:ea typeface="Cambria"/>
                <a:cs typeface="Cambria"/>
                <a:sym typeface="Cambria"/>
              </a:rPr>
              <a:t>(</a:t>
            </a:r>
            <a:r>
              <a:rPr lang="en-US" sz="1400" dirty="0" err="1">
                <a:ea typeface="Cambria"/>
                <a:cs typeface="Cambria"/>
                <a:sym typeface="Cambria"/>
              </a:rPr>
              <a:t>Allington</a:t>
            </a:r>
            <a:r>
              <a:rPr lang="en-US" sz="1400" dirty="0">
                <a:ea typeface="Cambria"/>
                <a:cs typeface="Cambria"/>
                <a:sym typeface="Cambria"/>
              </a:rPr>
              <a:t>, 2012; Guthrie, 2004</a:t>
            </a:r>
            <a:r>
              <a:rPr lang="en-US" sz="1800" dirty="0">
                <a:ea typeface="Cambria"/>
                <a:cs typeface="Cambria"/>
                <a:sym typeface="Cambria"/>
              </a:rPr>
              <a:t>).</a:t>
            </a:r>
          </a:p>
          <a:p>
            <a:pPr marL="288950" indent="-288950" defTabSz="924641">
              <a:buFont typeface="Arial" panose="020B0604020202020204" pitchFamily="34" charset="0"/>
              <a:buChar char="•"/>
              <a:defRPr/>
            </a:pPr>
            <a:r>
              <a:rPr lang="en-US" sz="1800" dirty="0">
                <a:ea typeface="Cambria"/>
                <a:cs typeface="Cambria"/>
                <a:sym typeface="Cambria"/>
              </a:rPr>
              <a:t>If families spend time reading with their children </a:t>
            </a:r>
            <a:r>
              <a:rPr lang="en-US" sz="1800" b="1" dirty="0">
                <a:ea typeface="Cambria"/>
                <a:cs typeface="Cambria"/>
                <a:sym typeface="Cambria"/>
              </a:rPr>
              <a:t>over the summer, </a:t>
            </a:r>
            <a:r>
              <a:rPr lang="en-US" sz="1800" u="sng" dirty="0">
                <a:ea typeface="Cambria"/>
                <a:cs typeface="Cambria"/>
                <a:sym typeface="Cambria"/>
              </a:rPr>
              <a:t>not only will they avoid the Summer Slide,</a:t>
            </a:r>
            <a:r>
              <a:rPr lang="en-US" sz="1800" dirty="0">
                <a:ea typeface="Cambria"/>
                <a:cs typeface="Cambria"/>
                <a:sym typeface="Cambria"/>
              </a:rPr>
              <a:t> but their children’s skills will continue to grow</a:t>
            </a:r>
            <a:r>
              <a:rPr lang="en-US" sz="1800" b="1" dirty="0">
                <a:ea typeface="Cambria"/>
                <a:cs typeface="Cambria"/>
                <a:sym typeface="Cambria"/>
              </a:rPr>
              <a:t>! </a:t>
            </a:r>
          </a:p>
          <a:p>
            <a:pPr marL="0" indent="0"/>
            <a:endParaRPr sz="1600" dirty="0"/>
          </a:p>
        </p:txBody>
      </p:sp>
      <p:sp>
        <p:nvSpPr>
          <p:cNvPr id="120" name="Google Shape;120;p3:notes"/>
          <p:cNvSpPr txBox="1">
            <a:spLocks noGrp="1"/>
          </p:cNvSpPr>
          <p:nvPr>
            <p:ph type="sldNum" idx="12"/>
          </p:nvPr>
        </p:nvSpPr>
        <p:spPr>
          <a:xfrm>
            <a:off x="4061771" y="8980833"/>
            <a:ext cx="3107012" cy="474978"/>
          </a:xfrm>
          <a:prstGeom prst="rect">
            <a:avLst/>
          </a:prstGeom>
          <a:noFill/>
          <a:ln>
            <a:noFill/>
          </a:ln>
        </p:spPr>
        <p:txBody>
          <a:bodyPr spcFirstLastPara="1" wrap="square" lIns="94982" tIns="47478" rIns="94982" bIns="4747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a:spLocks noGrp="1" noRot="1" noChangeAspect="1"/>
          </p:cNvSpPr>
          <p:nvPr>
            <p:ph type="sldImg" idx="2"/>
          </p:nvPr>
        </p:nvSpPr>
        <p:spPr>
          <a:xfrm>
            <a:off x="4446588" y="90488"/>
            <a:ext cx="2535237" cy="1901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1:notes"/>
          <p:cNvSpPr txBox="1">
            <a:spLocks noGrp="1"/>
          </p:cNvSpPr>
          <p:nvPr>
            <p:ph type="body" idx="1"/>
          </p:nvPr>
        </p:nvSpPr>
        <p:spPr>
          <a:xfrm>
            <a:off x="182109" y="0"/>
            <a:ext cx="6986674" cy="9196615"/>
          </a:xfrm>
          <a:prstGeom prst="rect">
            <a:avLst/>
          </a:prstGeom>
          <a:noFill/>
          <a:ln>
            <a:noFill/>
          </a:ln>
        </p:spPr>
        <p:txBody>
          <a:bodyPr spcFirstLastPara="1" wrap="square" lIns="94982" tIns="47478" rIns="94982" bIns="47478" anchor="t" anchorCtr="0">
            <a:noAutofit/>
          </a:bodyPr>
          <a:lstStyle/>
          <a:p>
            <a:pPr marL="0" indent="0"/>
            <a:r>
              <a:rPr lang="en-US" sz="1600" b="1" dirty="0">
                <a:ea typeface="Cambria"/>
                <a:cs typeface="Cambria"/>
                <a:sym typeface="Cambria"/>
              </a:rPr>
              <a:t>Slide #6: </a:t>
            </a:r>
            <a:r>
              <a:rPr lang="en-US" sz="1600" dirty="0">
                <a:ea typeface="Cambria"/>
                <a:cs typeface="Cambria"/>
                <a:sym typeface="Cambria"/>
              </a:rPr>
              <a:t> </a:t>
            </a:r>
          </a:p>
          <a:p>
            <a:pPr marL="0" indent="0"/>
            <a:endParaRPr lang="en-US" sz="1600" dirty="0"/>
          </a:p>
          <a:p>
            <a:pPr marL="0" indent="0"/>
            <a:r>
              <a:rPr lang="en-US" sz="1600" b="1" dirty="0">
                <a:ea typeface="Cambria"/>
                <a:cs typeface="Cambria"/>
                <a:sym typeface="Cambria"/>
              </a:rPr>
              <a:t>Procedural Directions:</a:t>
            </a:r>
            <a:endParaRPr lang="en-US" sz="1600" dirty="0">
              <a:ea typeface="Cambria"/>
              <a:cs typeface="Cambria"/>
              <a:sym typeface="Cambria"/>
            </a:endParaRPr>
          </a:p>
          <a:p>
            <a:pPr marL="174775" indent="-174775">
              <a:buFont typeface="Arial" panose="020B0604020202020204" pitchFamily="34" charset="0"/>
              <a:buChar char="•"/>
            </a:pPr>
            <a:r>
              <a:rPr lang="en-US" sz="1600" b="1" dirty="0">
                <a:solidFill>
                  <a:srgbClr val="FF0000"/>
                </a:solidFill>
                <a:ea typeface="Cambria"/>
                <a:sym typeface="Cambria"/>
              </a:rPr>
              <a:t>[CLICK] </a:t>
            </a:r>
            <a:r>
              <a:rPr lang="en-US" sz="1600" dirty="0">
                <a:solidFill>
                  <a:schemeClr val="tx1"/>
                </a:solidFill>
                <a:ea typeface="Cambria"/>
                <a:sym typeface="Cambria"/>
              </a:rPr>
              <a:t>for animation.</a:t>
            </a:r>
          </a:p>
          <a:p>
            <a:pPr marL="174775" indent="-174775">
              <a:buFont typeface="Arial" panose="020B0604020202020204" pitchFamily="34" charset="0"/>
              <a:buChar char="•"/>
            </a:pPr>
            <a:r>
              <a:rPr lang="en-US" sz="1600" dirty="0">
                <a:solidFill>
                  <a:schemeClr val="tx1"/>
                </a:solidFill>
                <a:ea typeface="Cambria"/>
                <a:sym typeface="Cambria"/>
              </a:rPr>
              <a:t>Show slide.</a:t>
            </a:r>
            <a:endParaRPr lang="en-US" sz="1600" dirty="0">
              <a:solidFill>
                <a:schemeClr val="tx1"/>
              </a:solidFill>
            </a:endParaRPr>
          </a:p>
          <a:p>
            <a:pPr marL="0" indent="0"/>
            <a:r>
              <a:rPr lang="en-US" sz="1800" b="1" dirty="0">
                <a:ea typeface="Cambria"/>
                <a:cs typeface="Cambria"/>
                <a:sym typeface="Cambria"/>
              </a:rPr>
              <a:t>Presenter Notes:</a:t>
            </a:r>
            <a:endParaRPr lang="en-US" sz="1800" dirty="0">
              <a:ea typeface="Cambria"/>
              <a:cs typeface="Cambria"/>
              <a:sym typeface="Cambria"/>
            </a:endParaRPr>
          </a:p>
          <a:p>
            <a:pPr marL="292695" indent="-288950">
              <a:buFont typeface="Arial" panose="020B0604020202020204" pitchFamily="34" charset="0"/>
              <a:buChar char="•"/>
            </a:pPr>
            <a:r>
              <a:rPr lang="en-US" sz="1800" dirty="0">
                <a:ea typeface="Cambria"/>
                <a:cs typeface="Cambria"/>
                <a:sym typeface="Cambria"/>
              </a:rPr>
              <a:t>Here are the results of a research study                                                    about children’s views on summer reading. </a:t>
            </a:r>
          </a:p>
          <a:p>
            <a:pPr marL="292695" indent="-288950">
              <a:buFont typeface="Arial" panose="020B0604020202020204" pitchFamily="34" charset="0"/>
              <a:buChar char="•"/>
            </a:pPr>
            <a:r>
              <a:rPr lang="en-US" sz="1800" dirty="0">
                <a:ea typeface="Cambria"/>
                <a:cs typeface="Cambria"/>
                <a:sym typeface="Cambria"/>
              </a:rPr>
              <a:t>In response to the statement on your screen – “</a:t>
            </a:r>
            <a:r>
              <a:rPr lang="en-US" sz="1800" b="1" dirty="0">
                <a:ea typeface="Cambria"/>
                <a:cs typeface="Cambria"/>
                <a:sym typeface="Cambria"/>
              </a:rPr>
              <a:t>I really enjoy reading books over the summer” </a:t>
            </a:r>
            <a:r>
              <a:rPr lang="en-US" sz="1800" dirty="0">
                <a:ea typeface="Cambria"/>
                <a:cs typeface="Cambria"/>
                <a:sym typeface="Cambria"/>
              </a:rPr>
              <a:t>– you can see that enjoyment of summer reading </a:t>
            </a:r>
            <a:r>
              <a:rPr lang="en-US" sz="1800" b="1" dirty="0">
                <a:ea typeface="Cambria"/>
                <a:cs typeface="Cambria"/>
                <a:sym typeface="Cambria"/>
              </a:rPr>
              <a:t>is highest </a:t>
            </a:r>
            <a:r>
              <a:rPr lang="en-US" sz="1800" b="1" dirty="0">
                <a:solidFill>
                  <a:srgbClr val="FF0000"/>
                </a:solidFill>
                <a:ea typeface="Cambria"/>
                <a:cs typeface="Cambria"/>
                <a:sym typeface="Cambria"/>
              </a:rPr>
              <a:t>[CLICK] [CLICK]  </a:t>
            </a:r>
            <a:r>
              <a:rPr lang="en-US" sz="1800" b="1" dirty="0">
                <a:ea typeface="Cambria"/>
                <a:cs typeface="Cambria"/>
                <a:sym typeface="Cambria"/>
              </a:rPr>
              <a:t>among younger children and </a:t>
            </a:r>
            <a:r>
              <a:rPr lang="en-US" sz="1800" b="1" dirty="0">
                <a:solidFill>
                  <a:srgbClr val="FF0000"/>
                </a:solidFill>
                <a:ea typeface="Cambria"/>
                <a:cs typeface="Cambria"/>
                <a:sym typeface="Cambria"/>
              </a:rPr>
              <a:t>[CLICK] </a:t>
            </a:r>
            <a:r>
              <a:rPr lang="en-US" sz="1800" b="1" dirty="0">
                <a:ea typeface="Cambria"/>
                <a:cs typeface="Cambria"/>
                <a:sym typeface="Cambria"/>
              </a:rPr>
              <a:t>girls</a:t>
            </a:r>
            <a:r>
              <a:rPr lang="en-US" sz="1800" dirty="0">
                <a:ea typeface="Cambria"/>
                <a:cs typeface="Cambria"/>
                <a:sym typeface="Cambria"/>
              </a:rPr>
              <a:t>, </a:t>
            </a:r>
            <a:r>
              <a:rPr lang="en-US" sz="1800" b="1" dirty="0">
                <a:ea typeface="Cambria"/>
                <a:cs typeface="Cambria"/>
                <a:sym typeface="Cambria"/>
              </a:rPr>
              <a:t>dropping as age increases and among boys</a:t>
            </a:r>
            <a:r>
              <a:rPr lang="en-US" sz="1800" dirty="0">
                <a:ea typeface="Cambria"/>
                <a:cs typeface="Cambria"/>
                <a:sym typeface="Cambria"/>
              </a:rPr>
              <a:t>. </a:t>
            </a:r>
          </a:p>
          <a:p>
            <a:pPr marL="755016" lvl="1" indent="-288950">
              <a:buFont typeface="Arial" panose="020B0604020202020204" pitchFamily="34" charset="0"/>
              <a:buChar char="•"/>
            </a:pPr>
            <a:r>
              <a:rPr lang="en-US" sz="1800" b="1" dirty="0">
                <a:solidFill>
                  <a:srgbClr val="FF0000"/>
                </a:solidFill>
                <a:ea typeface="Cambria"/>
                <a:cs typeface="Cambria"/>
                <a:sym typeface="Cambria"/>
              </a:rPr>
              <a:t>[CLICK] </a:t>
            </a:r>
            <a:r>
              <a:rPr lang="en-US" sz="1800" dirty="0">
                <a:solidFill>
                  <a:schemeClr val="tx1"/>
                </a:solidFill>
                <a:ea typeface="Cambria"/>
                <a:cs typeface="Cambria"/>
                <a:sym typeface="Cambria"/>
              </a:rPr>
              <a:t>On the chart for this study, you can see that b</a:t>
            </a:r>
            <a:r>
              <a:rPr lang="en-US" sz="1800" dirty="0">
                <a:ea typeface="Cambria"/>
                <a:cs typeface="Cambria"/>
                <a:sym typeface="Cambria"/>
              </a:rPr>
              <a:t>etween ages </a:t>
            </a:r>
            <a:r>
              <a:rPr lang="en-US" sz="1800" b="1" dirty="0">
                <a:ea typeface="Cambria"/>
                <a:cs typeface="Cambria"/>
                <a:sym typeface="Cambria"/>
              </a:rPr>
              <a:t>6-17, about 6 of out 10 children (62%) </a:t>
            </a:r>
            <a:r>
              <a:rPr lang="en-US" sz="1800" dirty="0">
                <a:ea typeface="Cambria"/>
                <a:cs typeface="Cambria"/>
                <a:sym typeface="Cambria"/>
              </a:rPr>
              <a:t>say they enjoy reading books over the summer.</a:t>
            </a:r>
          </a:p>
          <a:p>
            <a:pPr marL="755016" lvl="1" indent="-288950">
              <a:buFont typeface="Arial" panose="020B0604020202020204" pitchFamily="34" charset="0"/>
              <a:buChar char="•"/>
            </a:pPr>
            <a:r>
              <a:rPr lang="en-US" sz="1800" b="1" dirty="0">
                <a:solidFill>
                  <a:srgbClr val="FF0000"/>
                </a:solidFill>
                <a:ea typeface="Cambria"/>
                <a:cs typeface="Cambria"/>
                <a:sym typeface="Cambria"/>
              </a:rPr>
              <a:t>[CLICK] [CLICK] </a:t>
            </a:r>
            <a:r>
              <a:rPr lang="en-US" sz="1800" dirty="0">
                <a:ea typeface="Cambria"/>
                <a:cs typeface="Cambria"/>
                <a:sym typeface="Cambria"/>
              </a:rPr>
              <a:t>Also, you can see that even for </a:t>
            </a:r>
            <a:r>
              <a:rPr lang="en-US" sz="1800" b="1" dirty="0">
                <a:ea typeface="Cambria"/>
                <a:cs typeface="Cambria"/>
                <a:sym typeface="Cambria"/>
              </a:rPr>
              <a:t>12- to 17-year-olds, that over 55% </a:t>
            </a:r>
            <a:r>
              <a:rPr lang="en-US" sz="1800" dirty="0">
                <a:ea typeface="Cambria"/>
                <a:cs typeface="Cambria"/>
                <a:sym typeface="Cambria"/>
              </a:rPr>
              <a:t>said they enjoyed reading books over the summer.</a:t>
            </a:r>
          </a:p>
          <a:p>
            <a:pPr marL="755016" lvl="1" indent="-288950">
              <a:buFont typeface="Arial" panose="020B0604020202020204" pitchFamily="34" charset="0"/>
              <a:buChar char="•"/>
            </a:pPr>
            <a:r>
              <a:rPr lang="en-US" sz="1800" dirty="0">
                <a:solidFill>
                  <a:schemeClr val="tx1"/>
                </a:solidFill>
                <a:ea typeface="Cambria"/>
                <a:cs typeface="Cambria"/>
                <a:sym typeface="Cambria"/>
              </a:rPr>
              <a:t>And, as I already mentioned, </a:t>
            </a:r>
            <a:r>
              <a:rPr lang="en-US" sz="1800" b="1" dirty="0">
                <a:solidFill>
                  <a:schemeClr val="tx1"/>
                </a:solidFill>
                <a:ea typeface="Cambria"/>
                <a:cs typeface="Cambria"/>
                <a:sym typeface="Cambria"/>
              </a:rPr>
              <a:t>more </a:t>
            </a:r>
            <a:r>
              <a:rPr lang="en-US" sz="1800" b="1" dirty="0">
                <a:ea typeface="Cambria"/>
                <a:cs typeface="Cambria"/>
                <a:sym typeface="Cambria"/>
              </a:rPr>
              <a:t>girls (72%) </a:t>
            </a:r>
            <a:r>
              <a:rPr lang="en-US" sz="1800" dirty="0">
                <a:ea typeface="Cambria"/>
                <a:cs typeface="Cambria"/>
                <a:sym typeface="Cambria"/>
              </a:rPr>
              <a:t>than boys said they like summer reading.  </a:t>
            </a:r>
          </a:p>
          <a:p>
            <a:pPr marL="755016" lvl="1" indent="-288950">
              <a:buFont typeface="Arial" panose="020B0604020202020204" pitchFamily="34" charset="0"/>
              <a:buChar char="•"/>
            </a:pPr>
            <a:r>
              <a:rPr lang="en-US" sz="1800" dirty="0">
                <a:ea typeface="Cambria"/>
                <a:cs typeface="Cambria"/>
                <a:sym typeface="Cambria"/>
              </a:rPr>
              <a:t>The main things kids said about summer reading were </a:t>
            </a:r>
            <a:r>
              <a:rPr lang="en-US" sz="1800" b="1" dirty="0">
                <a:ea typeface="Cambria"/>
                <a:cs typeface="Cambria"/>
                <a:sym typeface="Cambria"/>
              </a:rPr>
              <a:t>“I just enjoy reading” </a:t>
            </a:r>
            <a:r>
              <a:rPr lang="en-US" sz="1800" dirty="0">
                <a:ea typeface="Cambria"/>
                <a:cs typeface="Cambria"/>
                <a:sym typeface="Cambria"/>
              </a:rPr>
              <a:t>(44%) &amp; “</a:t>
            </a:r>
            <a:r>
              <a:rPr lang="en-US" sz="1800" b="1" dirty="0">
                <a:ea typeface="Cambria"/>
                <a:cs typeface="Cambria"/>
                <a:sym typeface="Cambria"/>
              </a:rPr>
              <a:t>It’s a fun way to pass the time.” </a:t>
            </a:r>
            <a:r>
              <a:rPr lang="en-US" sz="1800" dirty="0">
                <a:ea typeface="Cambria"/>
                <a:cs typeface="Cambria"/>
                <a:sym typeface="Cambria"/>
              </a:rPr>
              <a:t>(32%)</a:t>
            </a:r>
          </a:p>
          <a:p>
            <a:pPr marL="755016" lvl="1" indent="-288950" defTabSz="924641">
              <a:buFont typeface="Arial" panose="020B0604020202020204" pitchFamily="34" charset="0"/>
              <a:buChar char="•"/>
              <a:defRPr/>
            </a:pPr>
            <a:r>
              <a:rPr lang="en-US" sz="1800" dirty="0">
                <a:ea typeface="Cambria"/>
                <a:cs typeface="Cambria"/>
                <a:sym typeface="Cambria"/>
              </a:rPr>
              <a:t>And only 4% of children said that they read just to get prizes or rewards. </a:t>
            </a:r>
          </a:p>
          <a:p>
            <a:pPr marL="292695" indent="-288950">
              <a:buFont typeface="Arial" panose="020B0604020202020204" pitchFamily="34" charset="0"/>
              <a:buChar char="•"/>
            </a:pPr>
            <a:r>
              <a:rPr lang="en-US" sz="1800" dirty="0">
                <a:ea typeface="Cambria"/>
                <a:cs typeface="Cambria"/>
                <a:sym typeface="Cambria"/>
              </a:rPr>
              <a:t>However, if your child is one who </a:t>
            </a:r>
            <a:r>
              <a:rPr lang="en-US" sz="1800" b="1" dirty="0">
                <a:ea typeface="Cambria"/>
                <a:cs typeface="Cambria"/>
                <a:sym typeface="Cambria"/>
              </a:rPr>
              <a:t>DOESN’T like reading in summer, you CAN try using incentives</a:t>
            </a:r>
            <a:r>
              <a:rPr lang="en-US" sz="1800" dirty="0">
                <a:ea typeface="Cambria"/>
                <a:cs typeface="Cambria"/>
                <a:sym typeface="Cambria"/>
              </a:rPr>
              <a:t>.  </a:t>
            </a:r>
          </a:p>
          <a:p>
            <a:pPr marL="755016" lvl="1" indent="-288950">
              <a:buFont typeface="Arial" panose="020B0604020202020204" pitchFamily="34" charset="0"/>
              <a:buChar char="•"/>
            </a:pPr>
            <a:r>
              <a:rPr lang="en-US" sz="1800" dirty="0">
                <a:ea typeface="Cambria"/>
                <a:cs typeface="Cambria"/>
                <a:sym typeface="Cambria"/>
              </a:rPr>
              <a:t>That doesn’t mean spending money either. There are things you can do to acknowledge that your child put in the effort to read.  </a:t>
            </a:r>
          </a:p>
          <a:p>
            <a:pPr marL="755016" lvl="1" indent="-288950">
              <a:buFont typeface="Arial" panose="020B0604020202020204" pitchFamily="34" charset="0"/>
              <a:buChar char="•"/>
            </a:pPr>
            <a:r>
              <a:rPr lang="en-US" sz="1800" dirty="0">
                <a:highlight>
                  <a:srgbClr val="FFFF00"/>
                </a:highlight>
                <a:ea typeface="Cambria"/>
                <a:cs typeface="Cambria"/>
                <a:sym typeface="Cambria"/>
              </a:rPr>
              <a:t>You have a </a:t>
            </a:r>
            <a:r>
              <a:rPr lang="en-US" sz="1800" dirty="0">
                <a:solidFill>
                  <a:srgbClr val="FF0000"/>
                </a:solidFill>
                <a:highlight>
                  <a:srgbClr val="FFFF00"/>
                </a:highlight>
                <a:ea typeface="Cambria"/>
                <a:cs typeface="Cambria"/>
                <a:sym typeface="Cambria"/>
              </a:rPr>
              <a:t>handout</a:t>
            </a:r>
            <a:r>
              <a:rPr lang="en-US" sz="1800" dirty="0">
                <a:highlight>
                  <a:srgbClr val="FFFF00"/>
                </a:highlight>
                <a:ea typeface="Cambria"/>
                <a:cs typeface="Cambria"/>
                <a:sym typeface="Cambria"/>
              </a:rPr>
              <a:t> called </a:t>
            </a:r>
            <a:r>
              <a:rPr lang="en-US" sz="1800" b="1" dirty="0">
                <a:highlight>
                  <a:srgbClr val="FFFF00"/>
                </a:highlight>
                <a:ea typeface="Cambria"/>
                <a:cs typeface="Cambria"/>
                <a:sym typeface="Cambria"/>
              </a:rPr>
              <a:t>Ways to Keep Your Middle &amp; High Schoolers Interested in Reading – </a:t>
            </a:r>
            <a:r>
              <a:rPr lang="en-US" sz="1800" dirty="0">
                <a:highlight>
                  <a:srgbClr val="FFFF00"/>
                </a:highlight>
                <a:ea typeface="Cambria"/>
                <a:cs typeface="Cambria"/>
                <a:sym typeface="Cambria"/>
              </a:rPr>
              <a:t>at the end of it are a few ideas for INCENTIVES</a:t>
            </a:r>
            <a:r>
              <a:rPr lang="en-US" sz="1800" b="1" dirty="0">
                <a:highlight>
                  <a:srgbClr val="FFFF00"/>
                </a:highlight>
                <a:ea typeface="Cambria"/>
                <a:cs typeface="Cambria"/>
                <a:sym typeface="Cambria"/>
              </a:rPr>
              <a:t>. (HO4)</a:t>
            </a:r>
            <a:endParaRPr lang="en-US" sz="1800" dirty="0">
              <a:ea typeface="Cambria"/>
              <a:cs typeface="Cambria"/>
              <a:sym typeface="Cambria"/>
            </a:endParaRPr>
          </a:p>
        </p:txBody>
      </p:sp>
      <p:sp>
        <p:nvSpPr>
          <p:cNvPr id="185" name="Google Shape;185;p11:notes"/>
          <p:cNvSpPr txBox="1">
            <a:spLocks noGrp="1"/>
          </p:cNvSpPr>
          <p:nvPr>
            <p:ph type="sldNum" idx="12"/>
          </p:nvPr>
        </p:nvSpPr>
        <p:spPr>
          <a:xfrm>
            <a:off x="4061771" y="8980833"/>
            <a:ext cx="3107012" cy="474978"/>
          </a:xfrm>
          <a:prstGeom prst="rect">
            <a:avLst/>
          </a:prstGeom>
          <a:noFill/>
          <a:ln>
            <a:noFill/>
          </a:ln>
        </p:spPr>
        <p:txBody>
          <a:bodyPr spcFirstLastPara="1" wrap="square" lIns="94982" tIns="47478" rIns="94982" bIns="4747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2:notes"/>
          <p:cNvSpPr>
            <a:spLocks noGrp="1" noRot="1" noChangeAspect="1"/>
          </p:cNvSpPr>
          <p:nvPr>
            <p:ph type="sldImg" idx="2"/>
          </p:nvPr>
        </p:nvSpPr>
        <p:spPr>
          <a:xfrm>
            <a:off x="3697288" y="114300"/>
            <a:ext cx="3148012" cy="23606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2:notes"/>
          <p:cNvSpPr txBox="1">
            <a:spLocks noGrp="1"/>
          </p:cNvSpPr>
          <p:nvPr>
            <p:ph type="body" idx="1"/>
          </p:nvPr>
        </p:nvSpPr>
        <p:spPr>
          <a:xfrm>
            <a:off x="142880" y="763825"/>
            <a:ext cx="6816716" cy="8369541"/>
          </a:xfrm>
          <a:prstGeom prst="rect">
            <a:avLst/>
          </a:prstGeom>
          <a:noFill/>
          <a:ln>
            <a:noFill/>
          </a:ln>
        </p:spPr>
        <p:txBody>
          <a:bodyPr spcFirstLastPara="1" wrap="square" lIns="94982" tIns="47478" rIns="94982" bIns="47478" anchor="t" anchorCtr="0">
            <a:noAutofit/>
          </a:bodyPr>
          <a:lstStyle/>
          <a:p>
            <a:pPr marL="0" indent="0"/>
            <a:r>
              <a:rPr lang="en-US" sz="1600" b="1" dirty="0">
                <a:ea typeface="Cambria"/>
                <a:cs typeface="Cambria"/>
                <a:sym typeface="Cambria"/>
              </a:rPr>
              <a:t>Slide #7: </a:t>
            </a:r>
            <a:r>
              <a:rPr lang="en-US" sz="1600" dirty="0">
                <a:ea typeface="Cambria"/>
                <a:cs typeface="Cambria"/>
                <a:sym typeface="Cambria"/>
              </a:rPr>
              <a:t> </a:t>
            </a:r>
          </a:p>
          <a:p>
            <a:pPr marL="0" indent="0"/>
            <a:endParaRPr lang="en-US" sz="1600" dirty="0"/>
          </a:p>
          <a:p>
            <a:pPr marL="0" indent="0"/>
            <a:r>
              <a:rPr lang="en-US" sz="1600" b="1" dirty="0">
                <a:ea typeface="Cambria"/>
                <a:cs typeface="Cambria"/>
                <a:sym typeface="Cambria"/>
              </a:rPr>
              <a:t>Procedural Directions:</a:t>
            </a:r>
            <a:endParaRPr lang="en-US" sz="1600" dirty="0">
              <a:ea typeface="Cambria"/>
              <a:cs typeface="Cambria"/>
              <a:sym typeface="Cambria"/>
            </a:endParaRPr>
          </a:p>
          <a:p>
            <a:pPr marL="236778" indent="-233033" defTabSz="932131">
              <a:buFont typeface="Arial" panose="020B0604020202020204" pitchFamily="34" charset="0"/>
              <a:buChar char="•"/>
            </a:pPr>
            <a:r>
              <a:rPr lang="en-US" sz="1600" dirty="0">
                <a:ea typeface="Cambria"/>
                <a:cs typeface="Cambria"/>
                <a:sym typeface="Cambria"/>
              </a:rPr>
              <a:t>Show slide.</a:t>
            </a:r>
          </a:p>
          <a:p>
            <a:pPr marL="236778" indent="-233033" defTabSz="932131">
              <a:buFont typeface="Arial" panose="020B0604020202020204" pitchFamily="34" charset="0"/>
              <a:buChar char="•"/>
            </a:pPr>
            <a:r>
              <a:rPr lang="en-US" sz="1600" b="1" dirty="0">
                <a:solidFill>
                  <a:srgbClr val="FF0000"/>
                </a:solidFill>
                <a:ea typeface="Cambria"/>
                <a:cs typeface="Cambria"/>
                <a:sym typeface="Cambria"/>
              </a:rPr>
              <a:t>[CLICK] </a:t>
            </a:r>
            <a:r>
              <a:rPr lang="en-US" sz="1600" dirty="0">
                <a:ea typeface="Cambria"/>
                <a:cs typeface="Cambria"/>
                <a:sym typeface="Cambria"/>
              </a:rPr>
              <a:t>for animation.</a:t>
            </a:r>
            <a:endParaRPr lang="en-US" sz="800" dirty="0">
              <a:ea typeface="Cambria"/>
              <a:cs typeface="Cambria"/>
              <a:sym typeface="Cambria"/>
            </a:endParaRPr>
          </a:p>
          <a:p>
            <a:pPr marL="236778" indent="-233033" defTabSz="932131">
              <a:buFont typeface="Arial" panose="020B0604020202020204" pitchFamily="34" charset="0"/>
              <a:buChar char="•"/>
            </a:pPr>
            <a:endParaRPr lang="en-US" sz="1800" dirty="0">
              <a:ea typeface="Cambria"/>
              <a:cs typeface="Cambria"/>
              <a:sym typeface="Cambria"/>
            </a:endParaRPr>
          </a:p>
          <a:p>
            <a:pPr marL="0" indent="0"/>
            <a:r>
              <a:rPr lang="en-US" sz="1800" b="1" dirty="0">
                <a:ea typeface="Cambria"/>
                <a:cs typeface="Cambria"/>
                <a:sym typeface="Cambria"/>
              </a:rPr>
              <a:t>Presenter Notes:</a:t>
            </a:r>
            <a:endParaRPr lang="en-US" sz="1800" dirty="0">
              <a:ea typeface="Cambria"/>
              <a:cs typeface="Cambria"/>
              <a:sym typeface="Cambria"/>
            </a:endParaRPr>
          </a:p>
          <a:p>
            <a:pPr marL="288950" indent="-288950">
              <a:buFont typeface="Arial" panose="020B0604020202020204" pitchFamily="34" charset="0"/>
              <a:buChar char="•"/>
            </a:pPr>
            <a:r>
              <a:rPr lang="en-US" sz="1800" b="1" dirty="0"/>
              <a:t>Another FACT from research – </a:t>
            </a:r>
            <a:r>
              <a:rPr lang="en-US" sz="1800" dirty="0"/>
              <a:t>According to a report published by the Annie E. Casey Foundation, </a:t>
            </a:r>
            <a:r>
              <a:rPr lang="en-US" sz="1800" b="1" dirty="0"/>
              <a:t>how WELL your child reads in 3</a:t>
            </a:r>
            <a:r>
              <a:rPr lang="en-US" sz="1800" b="1" baseline="30000" dirty="0"/>
              <a:t>rd</a:t>
            </a:r>
            <a:r>
              <a:rPr lang="en-US" sz="1800" b="1" dirty="0"/>
              <a:t> grade could determine his or her success in high school and beyond. </a:t>
            </a:r>
          </a:p>
          <a:p>
            <a:pPr marL="173370" indent="-173370">
              <a:buFont typeface="Arial" panose="020B0604020202020204" pitchFamily="34" charset="0"/>
              <a:buChar char="•"/>
            </a:pPr>
            <a:r>
              <a:rPr lang="en-US" sz="1800" dirty="0"/>
              <a:t>It may seem to parents that their child has barely graduated from cut and paste projects in school before reading and math take center stage in their education. </a:t>
            </a:r>
          </a:p>
          <a:p>
            <a:pPr marL="173370" indent="-173370">
              <a:buFont typeface="Arial" panose="020B0604020202020204" pitchFamily="34" charset="0"/>
              <a:buChar char="•"/>
            </a:pPr>
            <a:r>
              <a:rPr lang="en-US" sz="1800" dirty="0"/>
              <a:t>Suddenly, parents find themselves opening books every night, listening to their child sound out words, and helping them understand the stories they are studying.</a:t>
            </a:r>
          </a:p>
          <a:p>
            <a:pPr marL="173370" indent="-173370">
              <a:buFont typeface="Arial" panose="020B0604020202020204" pitchFamily="34" charset="0"/>
              <a:buChar char="•"/>
            </a:pPr>
            <a:r>
              <a:rPr lang="en-US" sz="1800" dirty="0"/>
              <a:t>What is the significance of 3rd grade reading assessments in predicting a child's academic success? </a:t>
            </a:r>
          </a:p>
          <a:p>
            <a:pPr marL="635691" lvl="1" indent="-173370">
              <a:buFont typeface="Arial" panose="020B0604020202020204" pitchFamily="34" charset="0"/>
              <a:buChar char="•"/>
            </a:pPr>
            <a:r>
              <a:rPr lang="en-US" sz="1800" dirty="0"/>
              <a:t>Up to 3rd grade, children are </a:t>
            </a:r>
            <a:r>
              <a:rPr lang="en-US" sz="1800" b="1" u="sng" dirty="0"/>
              <a:t>learning</a:t>
            </a:r>
            <a:r>
              <a:rPr lang="en-US" sz="1800" b="1" dirty="0"/>
              <a:t> to read</a:t>
            </a:r>
            <a:r>
              <a:rPr lang="en-US" sz="1800" dirty="0"/>
              <a:t>. Starting in 4th grade, they are </a:t>
            </a:r>
            <a:r>
              <a:rPr lang="en-US" sz="1800" b="1" dirty="0"/>
              <a:t>reading to </a:t>
            </a:r>
            <a:r>
              <a:rPr lang="en-US" sz="1800" b="1" u="sng" dirty="0"/>
              <a:t>learn</a:t>
            </a:r>
            <a:r>
              <a:rPr lang="en-US" sz="1800" dirty="0"/>
              <a:t>. </a:t>
            </a:r>
          </a:p>
          <a:p>
            <a:pPr marL="635691" lvl="1" indent="-173370">
              <a:buFont typeface="Arial" panose="020B0604020202020204" pitchFamily="34" charset="0"/>
              <a:buChar char="•"/>
            </a:pPr>
            <a:r>
              <a:rPr lang="en-US" sz="1800" dirty="0"/>
              <a:t>If children don't have good reading skills by this time, it directly impacts their ability to learn properly and succeed in school.</a:t>
            </a:r>
          </a:p>
          <a:p>
            <a:pPr marL="173370" indent="-173370">
              <a:buFont typeface="Arial" panose="020B0604020202020204" pitchFamily="34" charset="0"/>
              <a:buChar char="•"/>
            </a:pPr>
            <a:r>
              <a:rPr lang="en-US" sz="1800" dirty="0"/>
              <a:t> </a:t>
            </a:r>
            <a:r>
              <a:rPr lang="en-US" sz="1800" b="1" dirty="0"/>
              <a:t>Do parents’ efforts really matter in the overall academic success of their children? Absolutely YES!!!</a:t>
            </a:r>
          </a:p>
          <a:p>
            <a:pPr marL="635691" lvl="1" indent="-173370">
              <a:buFont typeface="Arial" panose="020B0604020202020204" pitchFamily="34" charset="0"/>
              <a:buChar char="•"/>
            </a:pPr>
            <a:r>
              <a:rPr lang="en-US" sz="1800" dirty="0">
                <a:solidFill>
                  <a:schemeClr val="tx1"/>
                </a:solidFill>
              </a:rPr>
              <a:t>Like anything, </a:t>
            </a:r>
            <a:r>
              <a:rPr lang="en-US" sz="1800" b="1" dirty="0">
                <a:solidFill>
                  <a:schemeClr val="tx1"/>
                </a:solidFill>
              </a:rPr>
              <a:t>proficient reading takes plenty of practice. </a:t>
            </a:r>
          </a:p>
          <a:p>
            <a:pPr marL="635691" lvl="1" indent="-173370" defTabSz="924641">
              <a:buFont typeface="Arial" panose="020B0604020202020204" pitchFamily="34" charset="0"/>
              <a:buChar char="•"/>
              <a:defRPr/>
            </a:pPr>
            <a:r>
              <a:rPr lang="en-US" sz="1800" b="1" dirty="0">
                <a:solidFill>
                  <a:srgbClr val="FF0000"/>
                </a:solidFill>
                <a:ea typeface="Cambria"/>
                <a:cs typeface="Cambria"/>
                <a:sym typeface="Cambria"/>
              </a:rPr>
              <a:t>[CLICK] </a:t>
            </a:r>
            <a:r>
              <a:rPr lang="en-US" sz="1800" dirty="0">
                <a:solidFill>
                  <a:schemeClr val="tx1"/>
                </a:solidFill>
                <a:ea typeface="Cambria"/>
                <a:sym typeface="Cambria"/>
              </a:rPr>
              <a:t>There are benefits to reading – really at any level.  </a:t>
            </a:r>
          </a:p>
          <a:p>
            <a:pPr marL="1098012" lvl="2" indent="-173370" defTabSz="924641">
              <a:buFont typeface="Arial" panose="020B0604020202020204" pitchFamily="34" charset="0"/>
              <a:buChar char="•"/>
              <a:defRPr/>
            </a:pPr>
            <a:r>
              <a:rPr lang="en-US" sz="1800" dirty="0">
                <a:solidFill>
                  <a:schemeClr val="tx1"/>
                </a:solidFill>
                <a:ea typeface="Cambria"/>
                <a:sym typeface="Cambria"/>
              </a:rPr>
              <a:t>Reading e</a:t>
            </a:r>
            <a:r>
              <a:rPr lang="en-US" sz="1800" dirty="0">
                <a:solidFill>
                  <a:schemeClr val="tx1"/>
                </a:solidFill>
              </a:rPr>
              <a:t>xercises our brain, Improves concentration, Teaches children about the world, Improves vocabulary &amp; language, and develops a child’s imagination. </a:t>
            </a:r>
          </a:p>
          <a:p>
            <a:pPr marL="1098012" lvl="2" indent="-173370" defTabSz="924641">
              <a:buFont typeface="Arial" panose="020B0604020202020204" pitchFamily="34" charset="0"/>
              <a:buChar char="•"/>
              <a:defRPr/>
            </a:pPr>
            <a:endParaRPr lang="en-US" sz="1800" dirty="0">
              <a:solidFill>
                <a:schemeClr val="tx1"/>
              </a:solidFill>
            </a:endParaRPr>
          </a:p>
          <a:p>
            <a:pPr marL="462321" lvl="1" indent="0" defTabSz="924641">
              <a:defRPr/>
            </a:pPr>
            <a:endParaRPr lang="en-US" sz="1800" dirty="0">
              <a:solidFill>
                <a:schemeClr val="tx1"/>
              </a:solidFill>
            </a:endParaRPr>
          </a:p>
          <a:p>
            <a:pPr marL="173370" indent="-173370" defTabSz="924641">
              <a:buFont typeface="Arial" panose="020B0604020202020204" pitchFamily="34" charset="0"/>
              <a:buChar char="•"/>
              <a:defRPr/>
            </a:pPr>
            <a:r>
              <a:rPr lang="en-US" sz="1800" dirty="0"/>
              <a:t>It turns out that the time </a:t>
            </a:r>
            <a:r>
              <a:rPr lang="en-US" sz="1800" u="sng" dirty="0"/>
              <a:t>parents spend reading with their kids</a:t>
            </a:r>
            <a:r>
              <a:rPr lang="en-US" sz="1800" dirty="0"/>
              <a:t>, including in summer, not only is it a great way to spend time together, but it also helps kids become more proficient in reading and will help them do better in school and will have a greater impact on their child’s life success. </a:t>
            </a:r>
          </a:p>
          <a:p>
            <a:pPr marL="173370" indent="-173370">
              <a:buFont typeface="Arial" panose="020B0604020202020204" pitchFamily="34" charset="0"/>
              <a:buChar char="•"/>
            </a:pPr>
            <a:r>
              <a:rPr lang="en-US" sz="1800" dirty="0"/>
              <a:t>Plus, its FUN!</a:t>
            </a:r>
          </a:p>
          <a:p>
            <a:pPr marL="0" indent="0"/>
            <a:r>
              <a:rPr lang="en-US" sz="1800" b="1" dirty="0"/>
              <a:t>---------------------------------------------------------------------</a:t>
            </a:r>
          </a:p>
          <a:p>
            <a:pPr marL="173370" indent="-173370" defTabSz="924641">
              <a:buFont typeface="Arial" panose="020B0604020202020204" pitchFamily="34" charset="0"/>
              <a:buChar char="•"/>
              <a:defRPr/>
            </a:pPr>
            <a:r>
              <a:rPr lang="en-US" sz="1800" dirty="0">
                <a:solidFill>
                  <a:schemeClr val="tx1"/>
                </a:solidFill>
              </a:rPr>
              <a:t>Link to the study: (</a:t>
            </a:r>
            <a:r>
              <a:rPr lang="en-US" sz="1800" i="1" dirty="0">
                <a:solidFill>
                  <a:schemeClr val="tx1"/>
                </a:solidFill>
              </a:rPr>
              <a:t>Early Warning! Why Reading by the End of Third Grade Matters</a:t>
            </a:r>
            <a:r>
              <a:rPr lang="en-US" sz="1800" dirty="0">
                <a:solidFill>
                  <a:schemeClr val="tx1"/>
                </a:solidFill>
              </a:rPr>
              <a:t> - </a:t>
            </a:r>
            <a:r>
              <a:rPr lang="en-US" sz="1800" dirty="0">
                <a:solidFill>
                  <a:schemeClr val="tx1"/>
                </a:solidFill>
                <a:hlinkClick r:id="rId3">
                  <a:extLst>
                    <a:ext uri="{A12FA001-AC4F-418D-AE19-62706E023703}">
                      <ahyp:hlinkClr xmlns:ahyp="http://schemas.microsoft.com/office/drawing/2018/hyperlinkcolor" val="tx"/>
                    </a:ext>
                  </a:extLst>
                </a:hlinkClick>
              </a:rPr>
              <a:t>https://www.publicschoolreview.com/blog/third-grade-reading-correlates-with-high-school-graduation-rates</a:t>
            </a:r>
            <a:r>
              <a:rPr lang="en-US" sz="1800" dirty="0">
                <a:solidFill>
                  <a:schemeClr val="tx1"/>
                </a:solidFill>
              </a:rPr>
              <a:t>; </a:t>
            </a:r>
            <a:r>
              <a:rPr lang="en-US" sz="1800" dirty="0">
                <a:solidFill>
                  <a:schemeClr val="tx1"/>
                </a:solidFill>
                <a:hlinkClick r:id="rId4">
                  <a:extLst>
                    <a:ext uri="{A12FA001-AC4F-418D-AE19-62706E023703}">
                      <ahyp:hlinkClr xmlns:ahyp="http://schemas.microsoft.com/office/drawing/2018/hyperlinkcolor" val="tx"/>
                    </a:ext>
                  </a:extLst>
                </a:hlinkClick>
              </a:rPr>
              <a:t>https://www.aecf.org/resources/early-warning-why-reading-by-the-end-of-third-grade-matters/</a:t>
            </a:r>
            <a:r>
              <a:rPr lang="en-US" sz="1800" dirty="0">
                <a:solidFill>
                  <a:schemeClr val="tx1"/>
                </a:solidFill>
              </a:rPr>
              <a:t>), (2017)</a:t>
            </a:r>
          </a:p>
          <a:p>
            <a:pPr marL="173370" indent="-173370">
              <a:buFont typeface="Arial" panose="020B0604020202020204" pitchFamily="34" charset="0"/>
              <a:buChar char="•"/>
            </a:pPr>
            <a:endParaRPr lang="en-US" b="1" dirty="0"/>
          </a:p>
          <a:p>
            <a:pPr marL="0" indent="0"/>
            <a:endParaRPr lang="en-US" sz="1600" b="1" dirty="0">
              <a:ea typeface="Cambria"/>
              <a:cs typeface="Cambria"/>
              <a:sym typeface="Cambria"/>
            </a:endParaRPr>
          </a:p>
        </p:txBody>
      </p:sp>
      <p:sp>
        <p:nvSpPr>
          <p:cNvPr id="194" name="Google Shape;194;p12:notes"/>
          <p:cNvSpPr txBox="1">
            <a:spLocks noGrp="1"/>
          </p:cNvSpPr>
          <p:nvPr>
            <p:ph type="sldNum" idx="12"/>
          </p:nvPr>
        </p:nvSpPr>
        <p:spPr>
          <a:xfrm>
            <a:off x="6574936" y="8980833"/>
            <a:ext cx="593847" cy="474978"/>
          </a:xfrm>
          <a:prstGeom prst="rect">
            <a:avLst/>
          </a:prstGeom>
          <a:noFill/>
          <a:ln>
            <a:noFill/>
          </a:ln>
        </p:spPr>
        <p:txBody>
          <a:bodyPr spcFirstLastPara="1" wrap="square" lIns="94982" tIns="47478" rIns="94982" bIns="4747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8</a:t>
            </a:fld>
            <a:endParaRPr sz="1200" dirty="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4291013" y="0"/>
            <a:ext cx="2668587" cy="2000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138318" y="224076"/>
            <a:ext cx="6825839" cy="9036141"/>
          </a:xfrm>
          <a:prstGeom prst="rect">
            <a:avLst/>
          </a:prstGeom>
          <a:noFill/>
          <a:ln>
            <a:noFill/>
          </a:ln>
        </p:spPr>
        <p:txBody>
          <a:bodyPr spcFirstLastPara="1" wrap="square" lIns="94982" tIns="47478" rIns="94982" bIns="47478" anchor="t" anchorCtr="0">
            <a:noAutofit/>
          </a:bodyPr>
          <a:lstStyle/>
          <a:p>
            <a:pPr marL="0" indent="0"/>
            <a:r>
              <a:rPr lang="en-US" sz="1600" b="1" dirty="0">
                <a:ea typeface="Cambria"/>
                <a:cs typeface="Cambria"/>
                <a:sym typeface="Cambria"/>
              </a:rPr>
              <a:t>Slide #8: </a:t>
            </a:r>
            <a:r>
              <a:rPr lang="en-US" sz="1600" dirty="0">
                <a:ea typeface="Cambria"/>
                <a:cs typeface="Cambria"/>
                <a:sym typeface="Cambria"/>
              </a:rPr>
              <a:t> </a:t>
            </a:r>
          </a:p>
          <a:p>
            <a:pPr marL="0" indent="0"/>
            <a:endParaRPr lang="en-US" sz="800" dirty="0"/>
          </a:p>
          <a:p>
            <a:pPr marL="0" indent="0"/>
            <a:r>
              <a:rPr lang="en-US" sz="1600" b="1" dirty="0">
                <a:ea typeface="Cambria"/>
                <a:cs typeface="Cambria"/>
                <a:sym typeface="Cambria"/>
              </a:rPr>
              <a:t>Procedural Directions:</a:t>
            </a:r>
            <a:endParaRPr lang="en-US" sz="1600" dirty="0">
              <a:ea typeface="Cambria"/>
              <a:cs typeface="Cambria"/>
              <a:sym typeface="Cambria"/>
            </a:endParaRPr>
          </a:p>
          <a:p>
            <a:pPr marL="292695" indent="-288950">
              <a:buFont typeface="Arial" panose="020B0604020202020204" pitchFamily="34" charset="0"/>
              <a:buChar char="•"/>
            </a:pPr>
            <a:r>
              <a:rPr lang="en-US" sz="1600" dirty="0">
                <a:ea typeface="Cambria"/>
                <a:sym typeface="Cambria"/>
              </a:rPr>
              <a:t>Show slide.</a:t>
            </a:r>
          </a:p>
          <a:p>
            <a:pPr marL="292695" indent="-288950">
              <a:buFont typeface="Arial" panose="020B0604020202020204" pitchFamily="34" charset="0"/>
              <a:buChar char="•"/>
            </a:pPr>
            <a:r>
              <a:rPr lang="en-US" sz="1600" b="1" dirty="0">
                <a:solidFill>
                  <a:srgbClr val="FF0000"/>
                </a:solidFill>
                <a:ea typeface="Cambria"/>
                <a:sym typeface="Cambria"/>
              </a:rPr>
              <a:t>[CLICK] </a:t>
            </a:r>
            <a:r>
              <a:rPr lang="en-US" sz="1600" dirty="0">
                <a:ea typeface="Cambria"/>
                <a:sym typeface="Cambria"/>
              </a:rPr>
              <a:t>for animation.</a:t>
            </a:r>
            <a:endParaRPr lang="en-US" sz="1600" dirty="0"/>
          </a:p>
          <a:p>
            <a:pPr marL="0" indent="0"/>
            <a:endParaRPr lang="en-US" sz="800" b="1" dirty="0">
              <a:ea typeface="Cambria"/>
              <a:cs typeface="Cambria"/>
              <a:sym typeface="Cambria"/>
            </a:endParaRPr>
          </a:p>
          <a:p>
            <a:pPr marL="0" indent="0"/>
            <a:r>
              <a:rPr lang="en-US" sz="1800" b="1" dirty="0">
                <a:ea typeface="Cambria"/>
                <a:cs typeface="Cambria"/>
                <a:sym typeface="Cambria"/>
              </a:rPr>
              <a:t>Presenter Notes:</a:t>
            </a:r>
            <a:endParaRPr lang="en-US" sz="1800" dirty="0">
              <a:ea typeface="Cambria"/>
              <a:cs typeface="Cambria"/>
              <a:sym typeface="Cambria"/>
            </a:endParaRPr>
          </a:p>
          <a:p>
            <a:pPr marL="288950" indent="-288950" defTabSz="932131">
              <a:buFont typeface="Arial" panose="020B0604020202020204" pitchFamily="34" charset="0"/>
              <a:buChar char="•"/>
            </a:pPr>
            <a:r>
              <a:rPr lang="en-US" sz="1800" dirty="0">
                <a:ea typeface="Cambria"/>
                <a:cs typeface="Cambria"/>
                <a:sym typeface="Cambria"/>
              </a:rPr>
              <a:t>One early literacy expert concluded that “the only behavior measure that links significantly with reading scores is the </a:t>
            </a:r>
            <a:r>
              <a:rPr lang="en-US" sz="1800" b="1" dirty="0">
                <a:ea typeface="Cambria"/>
                <a:cs typeface="Cambria"/>
                <a:sym typeface="Cambria"/>
              </a:rPr>
              <a:t>number of books </a:t>
            </a:r>
            <a:r>
              <a:rPr lang="en-US" sz="1800" dirty="0">
                <a:ea typeface="Cambria"/>
                <a:cs typeface="Cambria"/>
                <a:sym typeface="Cambria"/>
              </a:rPr>
              <a:t>in the home.” </a:t>
            </a:r>
            <a:r>
              <a:rPr lang="en-US" sz="1800" b="1" dirty="0">
                <a:ea typeface="Cambria"/>
                <a:cs typeface="Cambria"/>
                <a:sym typeface="Cambria"/>
              </a:rPr>
              <a:t>The more books at home, the higher the reading scores.</a:t>
            </a:r>
          </a:p>
          <a:p>
            <a:pPr marL="288950" indent="-288950" defTabSz="932131">
              <a:buFont typeface="Arial" panose="020B0604020202020204" pitchFamily="34" charset="0"/>
              <a:buChar char="•"/>
            </a:pPr>
            <a:r>
              <a:rPr lang="en-US" sz="1800" dirty="0">
                <a:ea typeface="Cambria"/>
                <a:cs typeface="Cambria"/>
                <a:sym typeface="Cambria"/>
              </a:rPr>
              <a:t>Another study, of over 100,000 students, found that </a:t>
            </a:r>
            <a:r>
              <a:rPr lang="en-US" sz="1800" b="1" dirty="0">
                <a:ea typeface="Cambria"/>
                <a:cs typeface="Cambria"/>
                <a:sym typeface="Cambria"/>
              </a:rPr>
              <a:t>access to print was critical in children’s ability to acquire literacy skills.</a:t>
            </a:r>
            <a:r>
              <a:rPr lang="en-US" sz="1800" b="1" u="sng" dirty="0">
                <a:solidFill>
                  <a:schemeClr val="hlink"/>
                </a:solidFill>
                <a:ea typeface="Cambria"/>
                <a:cs typeface="Cambria"/>
                <a:sym typeface="Cambria"/>
                <a:hlinkClick r:id="rId3"/>
              </a:rPr>
              <a:t> </a:t>
            </a:r>
            <a:endParaRPr lang="en-US" sz="1800" u="sng" dirty="0">
              <a:solidFill>
                <a:schemeClr val="hlink"/>
              </a:solidFill>
              <a:ea typeface="Cambria"/>
              <a:cs typeface="Cambria"/>
              <a:sym typeface="Cambria"/>
            </a:endParaRPr>
          </a:p>
          <a:p>
            <a:pPr marL="288950" indent="-288950">
              <a:buFont typeface="Arial" panose="020B0604020202020204" pitchFamily="34" charset="0"/>
              <a:buChar char="•"/>
            </a:pPr>
            <a:r>
              <a:rPr lang="en-US" sz="1800" dirty="0">
                <a:ea typeface="Cambria"/>
                <a:cs typeface="Cambria"/>
                <a:sym typeface="Cambria"/>
              </a:rPr>
              <a:t>Children whose parents have lots of books are nearly 20% more likely to finish college. </a:t>
            </a:r>
          </a:p>
          <a:p>
            <a:pPr marL="288950" indent="-288950">
              <a:buFont typeface="Arial" panose="020B0604020202020204" pitchFamily="34" charset="0"/>
              <a:buChar char="•"/>
            </a:pPr>
            <a:r>
              <a:rPr lang="en-US" sz="1800" dirty="0">
                <a:ea typeface="Cambria"/>
                <a:cs typeface="Cambria"/>
                <a:sym typeface="Cambria"/>
              </a:rPr>
              <a:t>The number of books in the home is an even better predictor of college graduation than the education of the parents. </a:t>
            </a:r>
          </a:p>
          <a:p>
            <a:pPr marL="292695" indent="-288950">
              <a:buFont typeface="Arial" panose="020B0604020202020204" pitchFamily="34" charset="0"/>
              <a:buChar char="•"/>
            </a:pPr>
            <a:r>
              <a:rPr lang="en-US" sz="1800" b="1" dirty="0">
                <a:ea typeface="Cambria"/>
                <a:cs typeface="Cambria"/>
                <a:sym typeface="Cambria"/>
              </a:rPr>
              <a:t>A child from a home with 25 books will, on average, complete 2 more years of school than a child from a home that has no books. </a:t>
            </a:r>
          </a:p>
          <a:p>
            <a:pPr marL="292695" indent="-288950">
              <a:buFont typeface="Arial" panose="020B0604020202020204" pitchFamily="34" charset="0"/>
              <a:buChar char="•"/>
            </a:pPr>
            <a:r>
              <a:rPr lang="en-US" sz="1800" b="1" dirty="0">
                <a:ea typeface="Cambria"/>
                <a:cs typeface="Cambria"/>
                <a:sym typeface="Cambria"/>
              </a:rPr>
              <a:t>Regardless of how many books a family already has, each new book added to a home library helps the children get a little further in school. </a:t>
            </a:r>
            <a:r>
              <a:rPr lang="en-US" sz="1400" dirty="0">
                <a:ea typeface="Cambria"/>
                <a:cs typeface="Cambria"/>
                <a:sym typeface="Cambria"/>
              </a:rPr>
              <a:t>(Evans et al., 2010)</a:t>
            </a:r>
          </a:p>
          <a:p>
            <a:pPr marL="292695" indent="-288950">
              <a:buFont typeface="Arial" panose="020B0604020202020204" pitchFamily="34" charset="0"/>
              <a:buChar char="•"/>
            </a:pPr>
            <a:r>
              <a:rPr lang="en-US" sz="1800" dirty="0">
                <a:ea typeface="Cambria"/>
                <a:cs typeface="Cambria"/>
                <a:sym typeface="Cambria"/>
              </a:rPr>
              <a:t>It is also important to consider that families </a:t>
            </a:r>
            <a:r>
              <a:rPr lang="en-US" sz="1800" b="1" dirty="0">
                <a:ea typeface="Cambria"/>
                <a:cs typeface="Cambria"/>
                <a:sym typeface="Cambria"/>
              </a:rPr>
              <a:t>can intentionally access print in their everyday environment with their children. </a:t>
            </a:r>
          </a:p>
          <a:p>
            <a:pPr marL="755016" lvl="1" indent="-288950">
              <a:buFont typeface="Arial" panose="020B0604020202020204" pitchFamily="34" charset="0"/>
              <a:buChar char="•"/>
            </a:pPr>
            <a:r>
              <a:rPr lang="en-US" sz="1800" dirty="0">
                <a:ea typeface="Cambria"/>
                <a:cs typeface="Cambria"/>
                <a:sym typeface="Cambria"/>
              </a:rPr>
              <a:t>For ex, reading print on the bus ads; looking at magazines in the laundromat; reading print on billboards; reading road signs or reading print on trucks or stores along the road.</a:t>
            </a:r>
          </a:p>
          <a:p>
            <a:pPr marL="292695" indent="-288950">
              <a:buFont typeface="Arial" panose="020B0604020202020204" pitchFamily="34" charset="0"/>
              <a:buChar char="•"/>
            </a:pPr>
            <a:r>
              <a:rPr lang="en-US" sz="1800" b="1" dirty="0">
                <a:solidFill>
                  <a:srgbClr val="FF0000"/>
                </a:solidFill>
                <a:ea typeface="Cambria"/>
                <a:sym typeface="Cambria"/>
              </a:rPr>
              <a:t>[CLICK] </a:t>
            </a:r>
            <a:r>
              <a:rPr lang="en-US" sz="1800" dirty="0">
                <a:ea typeface="Cambria"/>
                <a:cs typeface="Cambria"/>
                <a:sym typeface="Cambria"/>
              </a:rPr>
              <a:t>A parent can get </a:t>
            </a:r>
            <a:r>
              <a:rPr lang="en-US" sz="1800" b="1" dirty="0">
                <a:ea typeface="Cambria"/>
                <a:cs typeface="Cambria"/>
                <a:sym typeface="Cambria"/>
              </a:rPr>
              <a:t>free or inexpensive books </a:t>
            </a:r>
            <a:r>
              <a:rPr lang="en-US" sz="1800" dirty="0">
                <a:ea typeface="Cambria"/>
                <a:cs typeface="Cambria"/>
                <a:sym typeface="Cambria"/>
              </a:rPr>
              <a:t>lots of places – rummage sales, library sales, little free libraries (around town), Goodwill, resale stores. Kids can ask for books as gifts for birthdays &amp; holidays. </a:t>
            </a:r>
          </a:p>
          <a:p>
            <a:pPr marL="3744" indent="0"/>
            <a:r>
              <a:rPr lang="en-US" b="0" i="0" u="none" strike="noStrike" cap="none" dirty="0">
                <a:solidFill>
                  <a:schemeClr val="dk1"/>
                </a:solidFill>
                <a:latin typeface="Calibri"/>
                <a:ea typeface="Cambria"/>
                <a:cs typeface="Cambria"/>
                <a:sym typeface="Cambria"/>
              </a:rPr>
              <a:t>--------------------------------------------------------------------------------------------------</a:t>
            </a:r>
          </a:p>
          <a:p>
            <a:pPr marL="3744" indent="0"/>
            <a:r>
              <a:rPr lang="en-US" sz="1400" dirty="0">
                <a:ea typeface="Cambria"/>
                <a:cs typeface="Cambria"/>
                <a:sym typeface="Cambria"/>
              </a:rPr>
              <a:t>Source: </a:t>
            </a:r>
            <a:r>
              <a:rPr lang="en-US" sz="1400" dirty="0">
                <a:hlinkClick r:id="rId4"/>
              </a:rPr>
              <a:t>http://teacher.scholastic.com/products/literacypartnerships/initiatives.html</a:t>
            </a:r>
            <a:endParaRPr lang="en-US" sz="1400" dirty="0"/>
          </a:p>
          <a:p>
            <a:pPr marL="3744" indent="0"/>
            <a:r>
              <a:rPr lang="en-US" sz="1400" dirty="0">
                <a:ea typeface="Cambria"/>
                <a:cs typeface="Cambria"/>
                <a:sym typeface="Cambria"/>
              </a:rPr>
              <a:t>https://www.craftinc.org/literacy-e-books/americas-early-childhood-literacy-gap.pdf</a:t>
            </a:r>
          </a:p>
          <a:p>
            <a:pPr marL="3744" indent="0"/>
            <a:endParaRPr lang="en-US" sz="2400" dirty="0">
              <a:ea typeface="Cambria"/>
              <a:cs typeface="Cambria"/>
              <a:sym typeface="Cambria"/>
            </a:endParaRPr>
          </a:p>
          <a:p>
            <a:pPr marL="3744" indent="0"/>
            <a:endParaRPr lang="en-US" sz="2400" dirty="0">
              <a:ea typeface="Cambria"/>
              <a:cs typeface="Cambria"/>
              <a:sym typeface="Cambria"/>
            </a:endParaRPr>
          </a:p>
          <a:p>
            <a:pPr marL="3744" indent="0"/>
            <a:endParaRPr lang="en-US" sz="1600" dirty="0">
              <a:ea typeface="Cambria"/>
              <a:cs typeface="Cambria"/>
              <a:sym typeface="Cambria"/>
            </a:endParaRPr>
          </a:p>
        </p:txBody>
      </p:sp>
      <p:sp>
        <p:nvSpPr>
          <p:cNvPr id="156" name="Google Shape;156;p8:notes"/>
          <p:cNvSpPr txBox="1">
            <a:spLocks noGrp="1"/>
          </p:cNvSpPr>
          <p:nvPr>
            <p:ph type="sldNum" idx="12"/>
          </p:nvPr>
        </p:nvSpPr>
        <p:spPr>
          <a:xfrm>
            <a:off x="4061771" y="8980833"/>
            <a:ext cx="3107012" cy="474978"/>
          </a:xfrm>
          <a:prstGeom prst="rect">
            <a:avLst/>
          </a:prstGeom>
          <a:noFill/>
          <a:ln>
            <a:noFill/>
          </a:ln>
        </p:spPr>
        <p:txBody>
          <a:bodyPr spcFirstLastPara="1" wrap="square" lIns="94982" tIns="47478" rIns="94982" bIns="4747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9</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grpSp>
        <p:nvGrpSpPr>
          <p:cNvPr id="16" name="Google Shape;16;p2"/>
          <p:cNvGrpSpPr/>
          <p:nvPr/>
        </p:nvGrpSpPr>
        <p:grpSpPr>
          <a:xfrm>
            <a:off x="0" y="0"/>
            <a:ext cx="9145311" cy="6858000"/>
            <a:chOff x="0" y="0"/>
            <a:chExt cx="12190572" cy="6858000"/>
          </a:xfrm>
        </p:grpSpPr>
        <p:sp>
          <p:nvSpPr>
            <p:cNvPr id="17" name="Google Shape;17;p2"/>
            <p:cNvSpPr/>
            <p:nvPr/>
          </p:nvSpPr>
          <p:spPr>
            <a:xfrm>
              <a:off x="1620" y="0"/>
              <a:ext cx="12188952" cy="6858000"/>
            </a:xfrm>
            <a:prstGeom prst="rect">
              <a:avLst/>
            </a:prstGeom>
            <a:gradFill>
              <a:gsLst>
                <a:gs pos="0">
                  <a:srgbClr val="244061"/>
                </a:gs>
                <a:gs pos="58000">
                  <a:srgbClr val="B7CCE4"/>
                </a:gs>
                <a:gs pos="100000">
                  <a:srgbClr val="244061"/>
                </a:gs>
              </a:gsLst>
              <a:lin ang="2700000" scaled="0"/>
            </a:gradFill>
            <a:ln>
              <a:noFill/>
            </a:ln>
          </p:spPr>
          <p:txBody>
            <a:bodyPr spcFirstLastPara="1" wrap="square" lIns="121875" tIns="60925" rIns="121875" bIns="60925"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nvGrpSpPr>
            <p:cNvPr id="18" name="Google Shape;18;p2"/>
            <p:cNvGrpSpPr/>
            <p:nvPr/>
          </p:nvGrpSpPr>
          <p:grpSpPr>
            <a:xfrm>
              <a:off x="0" y="0"/>
              <a:ext cx="4742741" cy="6858000"/>
              <a:chOff x="0" y="0"/>
              <a:chExt cx="4742741" cy="6858000"/>
            </a:xfrm>
          </p:grpSpPr>
          <p:pic>
            <p:nvPicPr>
              <p:cNvPr id="19" name="Google Shape;19;p2"/>
              <p:cNvPicPr preferRelativeResize="0"/>
              <p:nvPr/>
            </p:nvPicPr>
            <p:blipFill rotWithShape="1">
              <a:blip r:embed="rId3">
                <a:alphaModFix/>
              </a:blip>
              <a:srcRect/>
              <a:stretch/>
            </p:blipFill>
            <p:spPr>
              <a:xfrm>
                <a:off x="0" y="0"/>
                <a:ext cx="4591594" cy="6858000"/>
              </a:xfrm>
              <a:prstGeom prst="rect">
                <a:avLst/>
              </a:prstGeom>
              <a:noFill/>
              <a:ln>
                <a:noFill/>
              </a:ln>
            </p:spPr>
          </p:pic>
          <p:sp>
            <p:nvSpPr>
              <p:cNvPr id="20" name="Google Shape;20;p2"/>
              <p:cNvSpPr/>
              <p:nvPr/>
            </p:nvSpPr>
            <p:spPr>
              <a:xfrm>
                <a:off x="4605581" y="0"/>
                <a:ext cx="13716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grpSp>
      <p:sp>
        <p:nvSpPr>
          <p:cNvPr id="21" name="Google Shape;21;p2"/>
          <p:cNvSpPr/>
          <p:nvPr/>
        </p:nvSpPr>
        <p:spPr>
          <a:xfrm>
            <a:off x="3557982" y="0"/>
            <a:ext cx="5586018" cy="6858000"/>
          </a:xfrm>
          <a:prstGeom prst="rect">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2" name="Google Shape;22;p2"/>
          <p:cNvSpPr txBox="1">
            <a:spLocks noGrp="1"/>
          </p:cNvSpPr>
          <p:nvPr>
            <p:ph type="dt" idx="10"/>
          </p:nvPr>
        </p:nvSpPr>
        <p:spPr>
          <a:xfrm>
            <a:off x="457200" y="6377940"/>
            <a:ext cx="2103120" cy="276999"/>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2"/>
          <p:cNvSpPr txBox="1">
            <a:spLocks noGrp="1"/>
          </p:cNvSpPr>
          <p:nvPr>
            <p:ph type="ftr" idx="11"/>
          </p:nvPr>
        </p:nvSpPr>
        <p:spPr>
          <a:xfrm>
            <a:off x="3108960" y="6377940"/>
            <a:ext cx="2926080" cy="276999"/>
          </a:xfrm>
          <a:prstGeom prst="rect">
            <a:avLst/>
          </a:prstGeom>
          <a:noFill/>
          <a:ln>
            <a:noFill/>
          </a:ln>
        </p:spPr>
        <p:txBody>
          <a:bodyPr spcFirstLastPara="1" wrap="square" lIns="0" tIns="0" rIns="0" bIns="0" anchor="t" anchorCtr="0"/>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2"/>
          <p:cNvSpPr txBox="1">
            <a:spLocks noGrp="1"/>
          </p:cNvSpPr>
          <p:nvPr>
            <p:ph type="sldNum" idx="12"/>
          </p:nvPr>
        </p:nvSpPr>
        <p:spPr>
          <a:xfrm>
            <a:off x="6583680" y="6377940"/>
            <a:ext cx="2103120" cy="276999"/>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5" name="Google Shape;25;p2"/>
          <p:cNvSpPr txBox="1">
            <a:spLocks noGrp="1"/>
          </p:cNvSpPr>
          <p:nvPr>
            <p:ph type="subTitle" idx="1"/>
          </p:nvPr>
        </p:nvSpPr>
        <p:spPr>
          <a:xfrm>
            <a:off x="3660463" y="4927600"/>
            <a:ext cx="5257800" cy="1244600"/>
          </a:xfrm>
          <a:prstGeom prst="rect">
            <a:avLst/>
          </a:prstGeom>
          <a:noFill/>
          <a:ln>
            <a:noFill/>
          </a:ln>
        </p:spPr>
        <p:txBody>
          <a:bodyPr spcFirstLastPara="1" wrap="square" lIns="0" tIns="0" rIns="0" bIns="0" anchor="t" anchorCtr="0"/>
          <a:lstStyle>
            <a:lvl1pPr marR="0" lvl="0" algn="l" rtl="0">
              <a:spcBef>
                <a:spcPts val="0"/>
              </a:spcBef>
              <a:spcAft>
                <a:spcPts val="0"/>
              </a:spcAft>
              <a:buClr>
                <a:schemeClr val="accent2"/>
              </a:buClr>
              <a:buSzPts val="2101"/>
              <a:buFont typeface="Calibri"/>
              <a:buNone/>
              <a:defRPr sz="2101" b="0" i="0" u="none" strike="noStrike" cap="none">
                <a:solidFill>
                  <a:schemeClr val="accent2"/>
                </a:solidFill>
                <a:latin typeface="Calibri"/>
                <a:ea typeface="Calibri"/>
                <a:cs typeface="Calibri"/>
                <a:sym typeface="Calibri"/>
              </a:defRPr>
            </a:lvl1pPr>
            <a:lvl2pPr marR="0" lvl="1" algn="ctr" rtl="0">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R="0" lvl="2" algn="ctr" rtl="0">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R="0" lvl="3" algn="ctr" rtl="0">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R="0" lvl="4" algn="ctr" rtl="0">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R="0" lvl="5" algn="ctr" rtl="0">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R="0" lvl="6" algn="ctr" rtl="0">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R="0" lvl="7" algn="ctr" rtl="0">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R="0" lvl="8" algn="ctr" rtl="0">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endParaRPr/>
          </a:p>
        </p:txBody>
      </p:sp>
      <p:sp>
        <p:nvSpPr>
          <p:cNvPr id="26" name="Google Shape;26;p2"/>
          <p:cNvSpPr txBox="1">
            <a:spLocks noGrp="1"/>
          </p:cNvSpPr>
          <p:nvPr>
            <p:ph type="ctrTitle"/>
          </p:nvPr>
        </p:nvSpPr>
        <p:spPr>
          <a:xfrm>
            <a:off x="3660463" y="1498602"/>
            <a:ext cx="5257800" cy="3298825"/>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SzPts val="1400"/>
              <a:buNone/>
              <a:defRPr sz="4050" b="0" i="0" u="none" strike="noStrike" cap="none">
                <a:solidFill>
                  <a:schemeClr val="dk2"/>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84"/>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5"/>
        <p:cNvGrpSpPr/>
        <p:nvPr/>
      </p:nvGrpSpPr>
      <p:grpSpPr>
        <a:xfrm>
          <a:off x="0" y="0"/>
          <a:ext cx="0" cy="0"/>
          <a:chOff x="0" y="0"/>
          <a:chExt cx="0" cy="0"/>
        </a:xfrm>
      </p:grpSpPr>
      <p:sp>
        <p:nvSpPr>
          <p:cNvPr id="86" name="Google Shape;86;p20"/>
          <p:cNvSpPr txBox="1">
            <a:spLocks noGrp="1"/>
          </p:cNvSpPr>
          <p:nvPr>
            <p:ph type="dt" idx="10"/>
          </p:nvPr>
        </p:nvSpPr>
        <p:spPr>
          <a:xfrm>
            <a:off x="457200" y="6377940"/>
            <a:ext cx="2103120" cy="276999"/>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7" name="Google Shape;87;p20"/>
          <p:cNvSpPr txBox="1">
            <a:spLocks noGrp="1"/>
          </p:cNvSpPr>
          <p:nvPr>
            <p:ph type="ftr" idx="11"/>
          </p:nvPr>
        </p:nvSpPr>
        <p:spPr>
          <a:xfrm>
            <a:off x="3108960" y="6377940"/>
            <a:ext cx="2926080" cy="276999"/>
          </a:xfrm>
          <a:prstGeom prst="rect">
            <a:avLst/>
          </a:prstGeom>
          <a:noFill/>
          <a:ln>
            <a:noFill/>
          </a:ln>
        </p:spPr>
        <p:txBody>
          <a:bodyPr spcFirstLastPara="1" wrap="square" lIns="0" tIns="0" rIns="0" bIns="0" anchor="t" anchorCtr="0"/>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20"/>
          <p:cNvSpPr txBox="1">
            <a:spLocks noGrp="1"/>
          </p:cNvSpPr>
          <p:nvPr>
            <p:ph type="sldNum" idx="12"/>
          </p:nvPr>
        </p:nvSpPr>
        <p:spPr>
          <a:xfrm>
            <a:off x="6583680" y="6377940"/>
            <a:ext cx="2103120" cy="276999"/>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9" name="Google Shape;89;p20"/>
          <p:cNvSpPr txBox="1">
            <a:spLocks noGrp="1"/>
          </p:cNvSpPr>
          <p:nvPr>
            <p:ph type="body" idx="1"/>
          </p:nvPr>
        </p:nvSpPr>
        <p:spPr>
          <a:xfrm>
            <a:off x="945769" y="2540380"/>
            <a:ext cx="7252461" cy="1384995"/>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solidFill>
                  <a:srgbClr val="231F20"/>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90" name="Google Shape;90;p20"/>
          <p:cNvSpPr txBox="1">
            <a:spLocks noGrp="1"/>
          </p:cNvSpPr>
          <p:nvPr>
            <p:ph type="title"/>
          </p:nvPr>
        </p:nvSpPr>
        <p:spPr>
          <a:xfrm>
            <a:off x="1681290" y="1435332"/>
            <a:ext cx="5781040" cy="1231106"/>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4000" b="1" i="0" u="none" strike="noStrike" cap="none">
                <a:solidFill>
                  <a:srgbClr val="374EA2"/>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wo Content" type="twoObj">
  <p:cSld name="TWO_OBJECTS">
    <p:spTree>
      <p:nvGrpSpPr>
        <p:cNvPr id="1" name="Shape 91"/>
        <p:cNvGrpSpPr/>
        <p:nvPr/>
      </p:nvGrpSpPr>
      <p:grpSpPr>
        <a:xfrm>
          <a:off x="0" y="0"/>
          <a:ext cx="0" cy="0"/>
          <a:chOff x="0" y="0"/>
          <a:chExt cx="0" cy="0"/>
        </a:xfrm>
      </p:grpSpPr>
      <p:sp>
        <p:nvSpPr>
          <p:cNvPr id="92" name="Google Shape;92;p21"/>
          <p:cNvSpPr txBox="1">
            <a:spLocks noGrp="1"/>
          </p:cNvSpPr>
          <p:nvPr>
            <p:ph type="title"/>
          </p:nvPr>
        </p:nvSpPr>
        <p:spPr>
          <a:xfrm>
            <a:off x="1681290" y="1435332"/>
            <a:ext cx="5781040" cy="1231106"/>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4000" b="1" i="0" u="none" strike="noStrike" cap="none">
                <a:solidFill>
                  <a:srgbClr val="374EA2"/>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3" name="Google Shape;93;p21"/>
          <p:cNvSpPr txBox="1">
            <a:spLocks noGrp="1"/>
          </p:cNvSpPr>
          <p:nvPr>
            <p:ph type="body" idx="1"/>
          </p:nvPr>
        </p:nvSpPr>
        <p:spPr>
          <a:xfrm>
            <a:off x="838200" y="1701800"/>
            <a:ext cx="3733800" cy="447040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solidFill>
                  <a:srgbClr val="231F20"/>
                </a:solidFill>
                <a:latin typeface="Calibri"/>
                <a:ea typeface="Calibri"/>
                <a:cs typeface="Calibri"/>
                <a:sym typeface="Calibri"/>
              </a:defRPr>
            </a:lvl1pPr>
            <a:lvl2pPr marL="914400" marR="0" lvl="1" indent="-228600" algn="l" rtl="0">
              <a:spcBef>
                <a:spcPts val="0"/>
              </a:spcBef>
              <a:spcAft>
                <a:spcPts val="0"/>
              </a:spcAft>
              <a:buSzPts val="1400"/>
              <a:buNone/>
              <a:defRPr sz="15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35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35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35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35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35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35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350" b="0" i="0" u="none" strike="noStrike" cap="none">
                <a:latin typeface="Calibri"/>
                <a:ea typeface="Calibri"/>
                <a:cs typeface="Calibri"/>
                <a:sym typeface="Calibri"/>
              </a:defRPr>
            </a:lvl9pPr>
          </a:lstStyle>
          <a:p>
            <a:endParaRPr/>
          </a:p>
        </p:txBody>
      </p:sp>
      <p:sp>
        <p:nvSpPr>
          <p:cNvPr id="94" name="Google Shape;94;p21"/>
          <p:cNvSpPr txBox="1">
            <a:spLocks noGrp="1"/>
          </p:cNvSpPr>
          <p:nvPr>
            <p:ph type="body" idx="2"/>
          </p:nvPr>
        </p:nvSpPr>
        <p:spPr>
          <a:xfrm>
            <a:off x="4724400" y="1701800"/>
            <a:ext cx="3733800" cy="447040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solidFill>
                  <a:srgbClr val="231F20"/>
                </a:solidFill>
                <a:latin typeface="Calibri"/>
                <a:ea typeface="Calibri"/>
                <a:cs typeface="Calibri"/>
                <a:sym typeface="Calibri"/>
              </a:defRPr>
            </a:lvl1pPr>
            <a:lvl2pPr marL="914400" marR="0" lvl="1" indent="-228600" algn="l" rtl="0">
              <a:spcBef>
                <a:spcPts val="0"/>
              </a:spcBef>
              <a:spcAft>
                <a:spcPts val="0"/>
              </a:spcAft>
              <a:buSzPts val="1400"/>
              <a:buNone/>
              <a:defRPr sz="15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35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35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35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35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35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35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350" b="0" i="0" u="none" strike="noStrike" cap="none">
                <a:latin typeface="Calibri"/>
                <a:ea typeface="Calibri"/>
                <a:cs typeface="Calibri"/>
                <a:sym typeface="Calibri"/>
              </a:defRPr>
            </a:lvl9pPr>
          </a:lstStyle>
          <a:p>
            <a:endParaRPr/>
          </a:p>
        </p:txBody>
      </p:sp>
      <p:sp>
        <p:nvSpPr>
          <p:cNvPr id="95" name="Google Shape;95;p21"/>
          <p:cNvSpPr txBox="1">
            <a:spLocks noGrp="1"/>
          </p:cNvSpPr>
          <p:nvPr>
            <p:ph type="dt" idx="10"/>
          </p:nvPr>
        </p:nvSpPr>
        <p:spPr>
          <a:xfrm>
            <a:off x="457200" y="6377940"/>
            <a:ext cx="2103120" cy="276999"/>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21"/>
          <p:cNvSpPr txBox="1">
            <a:spLocks noGrp="1"/>
          </p:cNvSpPr>
          <p:nvPr>
            <p:ph type="ftr" idx="11"/>
          </p:nvPr>
        </p:nvSpPr>
        <p:spPr>
          <a:xfrm>
            <a:off x="3108960" y="6377940"/>
            <a:ext cx="2926080" cy="276999"/>
          </a:xfrm>
          <a:prstGeom prst="rect">
            <a:avLst/>
          </a:prstGeom>
          <a:noFill/>
          <a:ln>
            <a:noFill/>
          </a:ln>
        </p:spPr>
        <p:txBody>
          <a:bodyPr spcFirstLastPara="1" wrap="square" lIns="0" tIns="0" rIns="0" bIns="0" anchor="t" anchorCtr="0"/>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21"/>
          <p:cNvSpPr txBox="1">
            <a:spLocks noGrp="1"/>
          </p:cNvSpPr>
          <p:nvPr>
            <p:ph type="sldNum" idx="12"/>
          </p:nvPr>
        </p:nvSpPr>
        <p:spPr>
          <a:xfrm>
            <a:off x="6583680" y="6377940"/>
            <a:ext cx="2103120" cy="276999"/>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9C3399-30B9-4D21-9C31-8759D2E85D8A}" type="datetimeFigureOut">
              <a:rPr lang="en-US" smtClean="0"/>
              <a:pPr/>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69C3E0-F59D-4981-906D-FA99A4ED8617}" type="slidenum">
              <a:rPr lang="en-US" smtClean="0"/>
              <a:pPr/>
              <a:t>‹#›</a:t>
            </a:fld>
            <a:endParaRPr lang="en-US" dirty="0"/>
          </a:p>
        </p:txBody>
      </p:sp>
    </p:spTree>
    <p:extLst>
      <p:ext uri="{BB962C8B-B14F-4D97-AF65-F5344CB8AC3E}">
        <p14:creationId xmlns:p14="http://schemas.microsoft.com/office/powerpoint/2010/main" val="553925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8AB9538-6F63-4C0B-916D-ED3F4E0A1B28}" type="datetime1">
              <a:rPr lang="en-US" smtClean="0"/>
              <a:t>5/7/2025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374962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lt Layout 2">
  <p:cSld name="Alt Layout 2">
    <p:spTree>
      <p:nvGrpSpPr>
        <p:cNvPr id="1" name="Shape 27"/>
        <p:cNvGrpSpPr/>
        <p:nvPr/>
      </p:nvGrpSpPr>
      <p:grpSpPr>
        <a:xfrm>
          <a:off x="0" y="0"/>
          <a:ext cx="0" cy="0"/>
          <a:chOff x="0" y="0"/>
          <a:chExt cx="0" cy="0"/>
        </a:xfrm>
      </p:grpSpPr>
      <p:sp>
        <p:nvSpPr>
          <p:cNvPr id="28" name="Google Shape;28;p3"/>
          <p:cNvSpPr/>
          <p:nvPr/>
        </p:nvSpPr>
        <p:spPr>
          <a:xfrm>
            <a:off x="0" y="0"/>
            <a:ext cx="3302959" cy="6858000"/>
          </a:xfrm>
          <a:custGeom>
            <a:avLst/>
            <a:gdLst/>
            <a:ahLst/>
            <a:cxnLst/>
            <a:rect l="l" t="t" r="r" b="b"/>
            <a:pathLst>
              <a:path w="3302959" h="6858000" extrusionOk="0">
                <a:moveTo>
                  <a:pt x="44202" y="0"/>
                </a:moveTo>
                <a:lnTo>
                  <a:pt x="0" y="0"/>
                </a:lnTo>
                <a:lnTo>
                  <a:pt x="0" y="6858000"/>
                </a:lnTo>
                <a:lnTo>
                  <a:pt x="44199" y="6858000"/>
                </a:lnTo>
                <a:lnTo>
                  <a:pt x="2792239" y="4109960"/>
                </a:lnTo>
                <a:lnTo>
                  <a:pt x="3175280" y="3705639"/>
                </a:lnTo>
                <a:cubicBezTo>
                  <a:pt x="3299120" y="3572785"/>
                  <a:pt x="3292149" y="3554231"/>
                  <a:pt x="3302959" y="3428997"/>
                </a:cubicBezTo>
                <a:cubicBezTo>
                  <a:pt x="3284528" y="3344402"/>
                  <a:pt x="3288956" y="3264888"/>
                  <a:pt x="3175275" y="3152353"/>
                </a:cubicBezTo>
                <a:lnTo>
                  <a:pt x="2792227" y="2748024"/>
                </a:lnTo>
                <a:lnTo>
                  <a:pt x="44202" y="0"/>
                </a:lnTo>
                <a:close/>
              </a:path>
            </a:pathLst>
          </a:custGeom>
          <a:solidFill>
            <a:srgbClr val="374EA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 name="Google Shape;29;p3"/>
          <p:cNvSpPr txBox="1">
            <a:spLocks noGrp="1"/>
          </p:cNvSpPr>
          <p:nvPr>
            <p:ph type="body" idx="1"/>
          </p:nvPr>
        </p:nvSpPr>
        <p:spPr>
          <a:xfrm>
            <a:off x="3733800" y="2057400"/>
            <a:ext cx="4495800" cy="2743200"/>
          </a:xfrm>
          <a:prstGeom prst="rect">
            <a:avLst/>
          </a:prstGeom>
          <a:noFill/>
          <a:ln>
            <a:noFill/>
          </a:ln>
        </p:spPr>
        <p:txBody>
          <a:bodyPr spcFirstLastPara="1" wrap="square" lIns="0" tIns="0" rIns="0" bIns="0" anchor="t" anchorCtr="0"/>
          <a:lstStyle>
            <a:lvl1pPr marL="457200" marR="0" lvl="0" indent="-228600" algn="l" rtl="0">
              <a:spcBef>
                <a:spcPts val="100"/>
              </a:spcBef>
              <a:spcAft>
                <a:spcPts val="0"/>
              </a:spcAft>
              <a:buSzPts val="1400"/>
              <a:buNone/>
              <a:defRPr sz="2200" b="1" i="0" u="none" strike="noStrike" cap="none">
                <a:solidFill>
                  <a:srgbClr val="364EA2"/>
                </a:solidFill>
                <a:latin typeface="Calibri"/>
                <a:ea typeface="Calibri"/>
                <a:cs typeface="Calibri"/>
                <a:sym typeface="Calibri"/>
              </a:defRPr>
            </a:lvl1pPr>
            <a:lvl2pPr marL="914400" marR="0" lvl="1" indent="-228600" algn="l" rtl="0">
              <a:spcBef>
                <a:spcPts val="1365"/>
              </a:spcBef>
              <a:spcAft>
                <a:spcPts val="0"/>
              </a:spcAft>
              <a:buSzPts val="1400"/>
              <a:buNone/>
              <a:defRPr sz="1800" b="0" i="0" u="none" strike="noStrike" cap="none">
                <a:latin typeface="Calibri"/>
                <a:ea typeface="Calibri"/>
                <a:cs typeface="Calibri"/>
                <a:sym typeface="Calibri"/>
              </a:defRPr>
            </a:lvl2pPr>
            <a:lvl3pPr marL="1371600" marR="0" lvl="2" indent="-342900" algn="l" rtl="0">
              <a:spcBef>
                <a:spcPts val="435"/>
              </a:spcBef>
              <a:spcAft>
                <a:spcPts val="0"/>
              </a:spcAft>
              <a:buSzPts val="1800"/>
              <a:buFont typeface="Arial"/>
              <a:buChar char="•"/>
              <a:defRPr sz="1800" b="0" i="0" u="none" strike="noStrike" cap="none">
                <a:latin typeface="Calibri"/>
                <a:ea typeface="Calibri"/>
                <a:cs typeface="Calibri"/>
                <a:sym typeface="Calibri"/>
              </a:defRPr>
            </a:lvl3pPr>
            <a:lvl4pPr marL="1828800" marR="0" lvl="3" indent="-297180" algn="l" rtl="0">
              <a:spcBef>
                <a:spcPts val="0"/>
              </a:spcBef>
              <a:spcAft>
                <a:spcPts val="0"/>
              </a:spcAft>
              <a:buSzPts val="1080"/>
              <a:buFont typeface="Courier New"/>
              <a:buChar char="o"/>
              <a:defRPr sz="1800" b="0" i="0" u="none" strike="noStrike" cap="none">
                <a:latin typeface="Calibri"/>
                <a:ea typeface="Calibri"/>
                <a:cs typeface="Calibri"/>
                <a:sym typeface="Calibri"/>
              </a:defRPr>
            </a:lvl4pPr>
            <a:lvl5pPr marL="2286000" marR="0" lvl="4" indent="-297179" algn="l" rtl="0">
              <a:spcBef>
                <a:spcPts val="0"/>
              </a:spcBef>
              <a:spcAft>
                <a:spcPts val="0"/>
              </a:spcAft>
              <a:buSzPts val="1080"/>
              <a:buFont typeface="Noto Sans Symbols"/>
              <a:buChar char="▪"/>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LEFT">
  <p:cSld name="Picture LEFT">
    <p:spTree>
      <p:nvGrpSpPr>
        <p:cNvPr id="1" name="Shape 30"/>
        <p:cNvGrpSpPr/>
        <p:nvPr/>
      </p:nvGrpSpPr>
      <p:grpSpPr>
        <a:xfrm>
          <a:off x="0" y="0"/>
          <a:ext cx="0" cy="0"/>
          <a:chOff x="0" y="0"/>
          <a:chExt cx="0" cy="0"/>
        </a:xfrm>
      </p:grpSpPr>
      <p:sp>
        <p:nvSpPr>
          <p:cNvPr id="31" name="Google Shape;31;p4"/>
          <p:cNvSpPr txBox="1">
            <a:spLocks noGrp="1"/>
          </p:cNvSpPr>
          <p:nvPr>
            <p:ph type="body" idx="1"/>
          </p:nvPr>
        </p:nvSpPr>
        <p:spPr>
          <a:xfrm>
            <a:off x="5867400" y="2438400"/>
            <a:ext cx="2819400" cy="2015936"/>
          </a:xfrm>
          <a:prstGeom prst="rect">
            <a:avLst/>
          </a:prstGeom>
          <a:noFill/>
          <a:ln>
            <a:noFill/>
          </a:ln>
        </p:spPr>
        <p:txBody>
          <a:bodyPr spcFirstLastPara="1" wrap="square" lIns="0" tIns="0" rIns="0" bIns="0" anchor="t" anchorCtr="0"/>
          <a:lstStyle>
            <a:lvl1pPr marL="457200" marR="0" lvl="0" indent="-228600" algn="l" rtl="0">
              <a:spcBef>
                <a:spcPts val="100"/>
              </a:spcBef>
              <a:spcAft>
                <a:spcPts val="0"/>
              </a:spcAft>
              <a:buSzPts val="1400"/>
              <a:buNone/>
              <a:defRPr sz="2200" b="1" i="0" u="none" strike="noStrike" cap="none">
                <a:solidFill>
                  <a:srgbClr val="364EA2"/>
                </a:solidFill>
                <a:latin typeface="Calibri"/>
                <a:ea typeface="Calibri"/>
                <a:cs typeface="Calibri"/>
                <a:sym typeface="Calibri"/>
              </a:defRPr>
            </a:lvl1pPr>
            <a:lvl2pPr marL="914400" marR="0" lvl="1" indent="-228600" algn="l" rtl="0">
              <a:spcBef>
                <a:spcPts val="1365"/>
              </a:spcBef>
              <a:spcAft>
                <a:spcPts val="0"/>
              </a:spcAft>
              <a:buSzPts val="1400"/>
              <a:buNone/>
              <a:defRPr sz="1800" b="1" i="0" u="none" strike="noStrike" cap="none">
                <a:solidFill>
                  <a:srgbClr val="364EA2"/>
                </a:solidFill>
                <a:latin typeface="Calibri"/>
                <a:ea typeface="Calibri"/>
                <a:cs typeface="Calibri"/>
                <a:sym typeface="Calibri"/>
              </a:defRPr>
            </a:lvl2pPr>
            <a:lvl3pPr marL="1371600" marR="0" lvl="2" indent="-342900" algn="l" rtl="0">
              <a:spcBef>
                <a:spcPts val="435"/>
              </a:spcBef>
              <a:spcAft>
                <a:spcPts val="0"/>
              </a:spcAft>
              <a:buSzPts val="1800"/>
              <a:buFont typeface="Arial"/>
              <a:buChar char="•"/>
              <a:defRPr sz="1800" b="0" i="0" u="none" strike="noStrike" cap="none">
                <a:latin typeface="Calibri"/>
                <a:ea typeface="Calibri"/>
                <a:cs typeface="Calibri"/>
                <a:sym typeface="Calibri"/>
              </a:defRPr>
            </a:lvl3pPr>
            <a:lvl4pPr marL="1828800" marR="0" lvl="3" indent="-297180" algn="l" rtl="0">
              <a:spcBef>
                <a:spcPts val="0"/>
              </a:spcBef>
              <a:spcAft>
                <a:spcPts val="0"/>
              </a:spcAft>
              <a:buSzPts val="1080"/>
              <a:buFont typeface="Courier New"/>
              <a:buChar char="o"/>
              <a:defRPr sz="1800" b="0" i="0" u="none" strike="noStrike" cap="none">
                <a:latin typeface="Calibri"/>
                <a:ea typeface="Calibri"/>
                <a:cs typeface="Calibri"/>
                <a:sym typeface="Calibri"/>
              </a:defRPr>
            </a:lvl4pPr>
            <a:lvl5pPr marL="2286000" marR="0" lvl="4" indent="-297179" algn="l" rtl="0">
              <a:spcBef>
                <a:spcPts val="0"/>
              </a:spcBef>
              <a:spcAft>
                <a:spcPts val="0"/>
              </a:spcAft>
              <a:buSzPts val="1080"/>
              <a:buFont typeface="Noto Sans Symbols"/>
              <a:buChar char="▪"/>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32" name="Google Shape;32;p4"/>
          <p:cNvSpPr>
            <a:spLocks noGrp="1"/>
          </p:cNvSpPr>
          <p:nvPr>
            <p:ph type="pic" idx="2"/>
          </p:nvPr>
        </p:nvSpPr>
        <p:spPr>
          <a:xfrm>
            <a:off x="0" y="-76200"/>
            <a:ext cx="5410200" cy="69342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b="0" i="0" u="none" strike="noStrike" cap="none">
                <a:solidFill>
                  <a:srgbClr val="231F20"/>
                </a:solidFill>
                <a:latin typeface="Calibri"/>
                <a:ea typeface="Calibri"/>
                <a:cs typeface="Calibri"/>
                <a:sym typeface="Calibri"/>
              </a:defRPr>
            </a:lvl1pPr>
            <a:lvl2pPr marR="0" lvl="1" algn="l" rtl="0">
              <a:spcBef>
                <a:spcPts val="0"/>
              </a:spcBef>
              <a:spcAft>
                <a:spcPts val="0"/>
              </a:spcAft>
              <a:buSzPts val="1400"/>
              <a:buNone/>
              <a:defRPr sz="1800" b="0" i="0" u="none" strike="noStrike" cap="none">
                <a:latin typeface="Calibri"/>
                <a:ea typeface="Calibri"/>
                <a:cs typeface="Calibri"/>
                <a:sym typeface="Calibri"/>
              </a:defRPr>
            </a:lvl2pPr>
            <a:lvl3pPr marR="0" lvl="2" algn="l" rtl="0">
              <a:spcBef>
                <a:spcPts val="0"/>
              </a:spcBef>
              <a:spcAft>
                <a:spcPts val="0"/>
              </a:spcAft>
              <a:buSzPts val="1400"/>
              <a:buNone/>
              <a:defRPr sz="1800" b="0" i="0" u="none" strike="noStrike" cap="none">
                <a:latin typeface="Calibri"/>
                <a:ea typeface="Calibri"/>
                <a:cs typeface="Calibri"/>
                <a:sym typeface="Calibri"/>
              </a:defRPr>
            </a:lvl3pPr>
            <a:lvl4pPr marR="0" lvl="3" algn="l" rtl="0">
              <a:spcBef>
                <a:spcPts val="0"/>
              </a:spcBef>
              <a:spcAft>
                <a:spcPts val="0"/>
              </a:spcAft>
              <a:buSzPts val="1400"/>
              <a:buNone/>
              <a:defRPr sz="1800" b="0" i="0" u="none" strike="noStrike" cap="none">
                <a:latin typeface="Calibri"/>
                <a:ea typeface="Calibri"/>
                <a:cs typeface="Calibri"/>
                <a:sym typeface="Calibri"/>
              </a:defRPr>
            </a:lvl4pPr>
            <a:lvl5pPr marR="0" lvl="4" algn="l" rtl="0">
              <a:spcBef>
                <a:spcPts val="0"/>
              </a:spcBef>
              <a:spcAft>
                <a:spcPts val="0"/>
              </a:spcAft>
              <a:buSzPts val="1400"/>
              <a:buNone/>
              <a:defRPr sz="1800" b="0" i="0" u="none" strike="noStrike" cap="none">
                <a:latin typeface="Calibri"/>
                <a:ea typeface="Calibri"/>
                <a:cs typeface="Calibri"/>
                <a:sym typeface="Calibri"/>
              </a:defRPr>
            </a:lvl5pPr>
            <a:lvl6pPr marR="0" lvl="5" algn="l" rtl="0">
              <a:spcBef>
                <a:spcPts val="0"/>
              </a:spcBef>
              <a:spcAft>
                <a:spcPts val="0"/>
              </a:spcAft>
              <a:buSzPts val="1400"/>
              <a:buNone/>
              <a:defRPr sz="1800" b="0" i="0" u="none" strike="noStrike" cap="none">
                <a:latin typeface="Calibri"/>
                <a:ea typeface="Calibri"/>
                <a:cs typeface="Calibri"/>
                <a:sym typeface="Calibri"/>
              </a:defRPr>
            </a:lvl6pPr>
            <a:lvl7pPr marR="0" lvl="6" algn="l" rtl="0">
              <a:spcBef>
                <a:spcPts val="0"/>
              </a:spcBef>
              <a:spcAft>
                <a:spcPts val="0"/>
              </a:spcAft>
              <a:buSzPts val="1400"/>
              <a:buNone/>
              <a:defRPr sz="1800" b="0" i="0" u="none" strike="noStrike" cap="none">
                <a:latin typeface="Calibri"/>
                <a:ea typeface="Calibri"/>
                <a:cs typeface="Calibri"/>
                <a:sym typeface="Calibri"/>
              </a:defRPr>
            </a:lvl7pPr>
            <a:lvl8pPr marR="0" lvl="7" algn="l" rtl="0">
              <a:spcBef>
                <a:spcPts val="0"/>
              </a:spcBef>
              <a:spcAft>
                <a:spcPts val="0"/>
              </a:spcAft>
              <a:buSzPts val="1400"/>
              <a:buNone/>
              <a:defRPr sz="1800" b="0" i="0" u="none" strike="noStrike" cap="none">
                <a:latin typeface="Calibri"/>
                <a:ea typeface="Calibri"/>
                <a:cs typeface="Calibri"/>
                <a:sym typeface="Calibri"/>
              </a:defRPr>
            </a:lvl8pPr>
            <a:lvl9pPr marR="0" lvl="8"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33"/>
        <p:cNvGrpSpPr/>
        <p:nvPr/>
      </p:nvGrpSpPr>
      <p:grpSpPr>
        <a:xfrm>
          <a:off x="0" y="0"/>
          <a:ext cx="0" cy="0"/>
          <a:chOff x="0" y="0"/>
          <a:chExt cx="0" cy="0"/>
        </a:xfrm>
      </p:grpSpPr>
      <p:sp>
        <p:nvSpPr>
          <p:cNvPr id="34" name="Google Shape;34;p5"/>
          <p:cNvSpPr>
            <a:spLocks noGrp="1"/>
          </p:cNvSpPr>
          <p:nvPr>
            <p:ph type="pic" idx="2"/>
          </p:nvPr>
        </p:nvSpPr>
        <p:spPr>
          <a:xfrm>
            <a:off x="0" y="0"/>
            <a:ext cx="9144000" cy="68580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b="0" i="0" u="none" strike="noStrike" cap="none">
                <a:solidFill>
                  <a:srgbClr val="231F20"/>
                </a:solidFill>
                <a:latin typeface="Calibri"/>
                <a:ea typeface="Calibri"/>
                <a:cs typeface="Calibri"/>
                <a:sym typeface="Calibri"/>
              </a:defRPr>
            </a:lvl1pPr>
            <a:lvl2pPr marR="0" lvl="1" algn="l" rtl="0">
              <a:spcBef>
                <a:spcPts val="0"/>
              </a:spcBef>
              <a:spcAft>
                <a:spcPts val="0"/>
              </a:spcAft>
              <a:buSzPts val="1400"/>
              <a:buNone/>
              <a:defRPr sz="1800" b="0" i="0" u="none" strike="noStrike" cap="none">
                <a:latin typeface="Calibri"/>
                <a:ea typeface="Calibri"/>
                <a:cs typeface="Calibri"/>
                <a:sym typeface="Calibri"/>
              </a:defRPr>
            </a:lvl2pPr>
            <a:lvl3pPr marR="0" lvl="2" algn="l" rtl="0">
              <a:spcBef>
                <a:spcPts val="0"/>
              </a:spcBef>
              <a:spcAft>
                <a:spcPts val="0"/>
              </a:spcAft>
              <a:buSzPts val="1400"/>
              <a:buNone/>
              <a:defRPr sz="1800" b="0" i="0" u="none" strike="noStrike" cap="none">
                <a:latin typeface="Calibri"/>
                <a:ea typeface="Calibri"/>
                <a:cs typeface="Calibri"/>
                <a:sym typeface="Calibri"/>
              </a:defRPr>
            </a:lvl3pPr>
            <a:lvl4pPr marR="0" lvl="3" algn="l" rtl="0">
              <a:spcBef>
                <a:spcPts val="0"/>
              </a:spcBef>
              <a:spcAft>
                <a:spcPts val="0"/>
              </a:spcAft>
              <a:buSzPts val="1400"/>
              <a:buNone/>
              <a:defRPr sz="1800" b="0" i="0" u="none" strike="noStrike" cap="none">
                <a:latin typeface="Calibri"/>
                <a:ea typeface="Calibri"/>
                <a:cs typeface="Calibri"/>
                <a:sym typeface="Calibri"/>
              </a:defRPr>
            </a:lvl4pPr>
            <a:lvl5pPr marR="0" lvl="4" algn="l" rtl="0">
              <a:spcBef>
                <a:spcPts val="0"/>
              </a:spcBef>
              <a:spcAft>
                <a:spcPts val="0"/>
              </a:spcAft>
              <a:buSzPts val="1400"/>
              <a:buNone/>
              <a:defRPr sz="1800" b="0" i="0" u="none" strike="noStrike" cap="none">
                <a:latin typeface="Calibri"/>
                <a:ea typeface="Calibri"/>
                <a:cs typeface="Calibri"/>
                <a:sym typeface="Calibri"/>
              </a:defRPr>
            </a:lvl5pPr>
            <a:lvl6pPr marR="0" lvl="5" algn="l" rtl="0">
              <a:spcBef>
                <a:spcPts val="0"/>
              </a:spcBef>
              <a:spcAft>
                <a:spcPts val="0"/>
              </a:spcAft>
              <a:buSzPts val="1400"/>
              <a:buNone/>
              <a:defRPr sz="1800" b="0" i="0" u="none" strike="noStrike" cap="none">
                <a:latin typeface="Calibri"/>
                <a:ea typeface="Calibri"/>
                <a:cs typeface="Calibri"/>
                <a:sym typeface="Calibri"/>
              </a:defRPr>
            </a:lvl6pPr>
            <a:lvl7pPr marR="0" lvl="6" algn="l" rtl="0">
              <a:spcBef>
                <a:spcPts val="0"/>
              </a:spcBef>
              <a:spcAft>
                <a:spcPts val="0"/>
              </a:spcAft>
              <a:buSzPts val="1400"/>
              <a:buNone/>
              <a:defRPr sz="1800" b="0" i="0" u="none" strike="noStrike" cap="none">
                <a:latin typeface="Calibri"/>
                <a:ea typeface="Calibri"/>
                <a:cs typeface="Calibri"/>
                <a:sym typeface="Calibri"/>
              </a:defRPr>
            </a:lvl7pPr>
            <a:lvl8pPr marR="0" lvl="7" algn="l" rtl="0">
              <a:spcBef>
                <a:spcPts val="0"/>
              </a:spcBef>
              <a:spcAft>
                <a:spcPts val="0"/>
              </a:spcAft>
              <a:buSzPts val="1400"/>
              <a:buNone/>
              <a:defRPr sz="1800" b="0" i="0" u="none" strike="noStrike" cap="none">
                <a:latin typeface="Calibri"/>
                <a:ea typeface="Calibri"/>
                <a:cs typeface="Calibri"/>
                <a:sym typeface="Calibri"/>
              </a:defRPr>
            </a:lvl8pPr>
            <a:lvl9pPr marR="0" lvl="8"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35" name="Google Shape;35;p5"/>
          <p:cNvSpPr txBox="1">
            <a:spLocks noGrp="1"/>
          </p:cNvSpPr>
          <p:nvPr>
            <p:ph type="body" idx="1"/>
          </p:nvPr>
        </p:nvSpPr>
        <p:spPr>
          <a:xfrm>
            <a:off x="533400" y="533400"/>
            <a:ext cx="3276600" cy="4343400"/>
          </a:xfrm>
          <a:prstGeom prst="rect">
            <a:avLst/>
          </a:prstGeom>
          <a:noFill/>
          <a:ln>
            <a:noFill/>
          </a:ln>
        </p:spPr>
        <p:txBody>
          <a:bodyPr spcFirstLastPara="1" wrap="square" lIns="0" tIns="0" rIns="0" bIns="0" anchor="t" anchorCtr="0"/>
          <a:lstStyle>
            <a:lvl1pPr marL="457200" marR="0" lvl="0" indent="-228600" algn="l" rtl="0">
              <a:spcBef>
                <a:spcPts val="100"/>
              </a:spcBef>
              <a:spcAft>
                <a:spcPts val="0"/>
              </a:spcAft>
              <a:buSzPts val="1400"/>
              <a:buNone/>
              <a:defRPr sz="2100" b="1" i="0" u="none" strike="noStrike" cap="none">
                <a:solidFill>
                  <a:srgbClr val="364EA2"/>
                </a:solidFill>
                <a:latin typeface="Georgia"/>
                <a:ea typeface="Georgia"/>
                <a:cs typeface="Georgia"/>
                <a:sym typeface="Georgia"/>
              </a:defRPr>
            </a:lvl1pPr>
            <a:lvl2pPr marL="914400" marR="0" lvl="1" indent="-228600" algn="l" rtl="0">
              <a:spcBef>
                <a:spcPts val="1365"/>
              </a:spcBef>
              <a:spcAft>
                <a:spcPts val="0"/>
              </a:spcAft>
              <a:buSzPts val="1400"/>
              <a:buNone/>
              <a:defRPr sz="2200" b="1" i="0" u="none" strike="noStrike" cap="none">
                <a:latin typeface="Calibri"/>
                <a:ea typeface="Calibri"/>
                <a:cs typeface="Calibri"/>
                <a:sym typeface="Calibri"/>
              </a:defRPr>
            </a:lvl2pPr>
            <a:lvl3pPr marL="1371600" marR="0" lvl="2" indent="-228600" algn="l" rtl="0">
              <a:spcBef>
                <a:spcPts val="1035"/>
              </a:spcBef>
              <a:spcAft>
                <a:spcPts val="0"/>
              </a:spcAft>
              <a:buSzPts val="1400"/>
              <a:buNone/>
              <a:defRPr sz="1800" b="0" i="0" u="none" strike="noStrike" cap="none">
                <a:latin typeface="Calibri"/>
                <a:ea typeface="Calibri"/>
                <a:cs typeface="Calibri"/>
                <a:sym typeface="Calibri"/>
              </a:defRPr>
            </a:lvl3pPr>
            <a:lvl4pPr marL="1828800" marR="0" lvl="3" indent="-342900" algn="l" rtl="0">
              <a:spcBef>
                <a:spcPts val="0"/>
              </a:spcBef>
              <a:spcAft>
                <a:spcPts val="0"/>
              </a:spcAft>
              <a:buSzPts val="1800"/>
              <a:buFont typeface="Arial"/>
              <a:buChar char="•"/>
              <a:defRPr sz="1800" b="0" i="0" u="none" strike="noStrike" cap="none">
                <a:latin typeface="Calibri"/>
                <a:ea typeface="Calibri"/>
                <a:cs typeface="Calibri"/>
                <a:sym typeface="Calibri"/>
              </a:defRPr>
            </a:lvl4pPr>
            <a:lvl5pPr marL="2286000" marR="0" lvl="4" indent="-297179" algn="l" rtl="0">
              <a:spcBef>
                <a:spcPts val="0"/>
              </a:spcBef>
              <a:spcAft>
                <a:spcPts val="0"/>
              </a:spcAft>
              <a:buSzPts val="1080"/>
              <a:buFont typeface="Courier New"/>
              <a:buChar char="o"/>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 callouts + pics">
  <p:cSld name="3 callouts + pics">
    <p:spTree>
      <p:nvGrpSpPr>
        <p:cNvPr id="1" name="Shape 41"/>
        <p:cNvGrpSpPr/>
        <p:nvPr/>
      </p:nvGrpSpPr>
      <p:grpSpPr>
        <a:xfrm>
          <a:off x="0" y="0"/>
          <a:ext cx="0" cy="0"/>
          <a:chOff x="0" y="0"/>
          <a:chExt cx="0" cy="0"/>
        </a:xfrm>
      </p:grpSpPr>
      <p:sp>
        <p:nvSpPr>
          <p:cNvPr id="42" name="Google Shape;42;p8"/>
          <p:cNvSpPr/>
          <p:nvPr/>
        </p:nvSpPr>
        <p:spPr>
          <a:xfrm>
            <a:off x="457200" y="1371600"/>
            <a:ext cx="2438400" cy="2438400"/>
          </a:xfrm>
          <a:custGeom>
            <a:avLst/>
            <a:gdLst/>
            <a:ahLst/>
            <a:cxnLst/>
            <a:rect l="l" t="t" r="r" b="b"/>
            <a:pathLst>
              <a:path w="2438400" h="2438400" extrusionOk="0">
                <a:moveTo>
                  <a:pt x="1219200" y="0"/>
                </a:moveTo>
                <a:lnTo>
                  <a:pt x="1171326" y="922"/>
                </a:lnTo>
                <a:lnTo>
                  <a:pt x="1123920" y="3668"/>
                </a:lnTo>
                <a:lnTo>
                  <a:pt x="1077016" y="8202"/>
                </a:lnTo>
                <a:lnTo>
                  <a:pt x="1030647" y="14491"/>
                </a:lnTo>
                <a:lnTo>
                  <a:pt x="984847" y="22501"/>
                </a:lnTo>
                <a:lnTo>
                  <a:pt x="939649" y="32199"/>
                </a:lnTo>
                <a:lnTo>
                  <a:pt x="895089" y="43550"/>
                </a:lnTo>
                <a:lnTo>
                  <a:pt x="851200" y="56520"/>
                </a:lnTo>
                <a:lnTo>
                  <a:pt x="808015" y="71076"/>
                </a:lnTo>
                <a:lnTo>
                  <a:pt x="765569" y="87184"/>
                </a:lnTo>
                <a:lnTo>
                  <a:pt x="723895" y="104809"/>
                </a:lnTo>
                <a:lnTo>
                  <a:pt x="683028" y="123919"/>
                </a:lnTo>
                <a:lnTo>
                  <a:pt x="643001" y="144478"/>
                </a:lnTo>
                <a:lnTo>
                  <a:pt x="603848" y="166454"/>
                </a:lnTo>
                <a:lnTo>
                  <a:pt x="565603" y="189812"/>
                </a:lnTo>
                <a:lnTo>
                  <a:pt x="528299" y="214519"/>
                </a:lnTo>
                <a:lnTo>
                  <a:pt x="491972" y="240540"/>
                </a:lnTo>
                <a:lnTo>
                  <a:pt x="456654" y="267841"/>
                </a:lnTo>
                <a:lnTo>
                  <a:pt x="422379" y="296390"/>
                </a:lnTo>
                <a:lnTo>
                  <a:pt x="389182" y="326151"/>
                </a:lnTo>
                <a:lnTo>
                  <a:pt x="357097" y="357092"/>
                </a:lnTo>
                <a:lnTo>
                  <a:pt x="326156" y="389177"/>
                </a:lnTo>
                <a:lnTo>
                  <a:pt x="296394" y="422374"/>
                </a:lnTo>
                <a:lnTo>
                  <a:pt x="267845" y="456649"/>
                </a:lnTo>
                <a:lnTo>
                  <a:pt x="240543" y="491966"/>
                </a:lnTo>
                <a:lnTo>
                  <a:pt x="214522" y="528294"/>
                </a:lnTo>
                <a:lnTo>
                  <a:pt x="189815" y="565597"/>
                </a:lnTo>
                <a:lnTo>
                  <a:pt x="166457" y="603842"/>
                </a:lnTo>
                <a:lnTo>
                  <a:pt x="144481" y="642995"/>
                </a:lnTo>
                <a:lnTo>
                  <a:pt x="123921" y="683023"/>
                </a:lnTo>
                <a:lnTo>
                  <a:pt x="104811" y="723890"/>
                </a:lnTo>
                <a:lnTo>
                  <a:pt x="87186" y="765564"/>
                </a:lnTo>
                <a:lnTo>
                  <a:pt x="71078" y="808010"/>
                </a:lnTo>
                <a:lnTo>
                  <a:pt x="56521" y="851195"/>
                </a:lnTo>
                <a:lnTo>
                  <a:pt x="43551" y="895085"/>
                </a:lnTo>
                <a:lnTo>
                  <a:pt x="32200" y="939645"/>
                </a:lnTo>
                <a:lnTo>
                  <a:pt x="22502" y="984843"/>
                </a:lnTo>
                <a:lnTo>
                  <a:pt x="14491" y="1030644"/>
                </a:lnTo>
                <a:lnTo>
                  <a:pt x="8202" y="1077013"/>
                </a:lnTo>
                <a:lnTo>
                  <a:pt x="3668" y="1123919"/>
                </a:lnTo>
                <a:lnTo>
                  <a:pt x="922" y="1171325"/>
                </a:lnTo>
                <a:lnTo>
                  <a:pt x="0" y="1219200"/>
                </a:lnTo>
                <a:lnTo>
                  <a:pt x="922" y="1267074"/>
                </a:lnTo>
                <a:lnTo>
                  <a:pt x="3668" y="1314480"/>
                </a:lnTo>
                <a:lnTo>
                  <a:pt x="8202" y="1361386"/>
                </a:lnTo>
                <a:lnTo>
                  <a:pt x="14491" y="1407755"/>
                </a:lnTo>
                <a:lnTo>
                  <a:pt x="22502" y="1453556"/>
                </a:lnTo>
                <a:lnTo>
                  <a:pt x="32200" y="1498754"/>
                </a:lnTo>
                <a:lnTo>
                  <a:pt x="43551" y="1543314"/>
                </a:lnTo>
                <a:lnTo>
                  <a:pt x="56521" y="1587204"/>
                </a:lnTo>
                <a:lnTo>
                  <a:pt x="71078" y="1630389"/>
                </a:lnTo>
                <a:lnTo>
                  <a:pt x="87186" y="1672835"/>
                </a:lnTo>
                <a:lnTo>
                  <a:pt x="104811" y="1714509"/>
                </a:lnTo>
                <a:lnTo>
                  <a:pt x="123921" y="1755376"/>
                </a:lnTo>
                <a:lnTo>
                  <a:pt x="144481" y="1795404"/>
                </a:lnTo>
                <a:lnTo>
                  <a:pt x="166457" y="1834557"/>
                </a:lnTo>
                <a:lnTo>
                  <a:pt x="189815" y="1872802"/>
                </a:lnTo>
                <a:lnTo>
                  <a:pt x="214522" y="1910105"/>
                </a:lnTo>
                <a:lnTo>
                  <a:pt x="240543" y="1946433"/>
                </a:lnTo>
                <a:lnTo>
                  <a:pt x="267845" y="1981750"/>
                </a:lnTo>
                <a:lnTo>
                  <a:pt x="296394" y="2016025"/>
                </a:lnTo>
                <a:lnTo>
                  <a:pt x="326156" y="2049222"/>
                </a:lnTo>
                <a:lnTo>
                  <a:pt x="357097" y="2081307"/>
                </a:lnTo>
                <a:lnTo>
                  <a:pt x="389182" y="2112248"/>
                </a:lnTo>
                <a:lnTo>
                  <a:pt x="422379" y="2142009"/>
                </a:lnTo>
                <a:lnTo>
                  <a:pt x="456654" y="2170558"/>
                </a:lnTo>
                <a:lnTo>
                  <a:pt x="491972" y="2197859"/>
                </a:lnTo>
                <a:lnTo>
                  <a:pt x="528299" y="2223880"/>
                </a:lnTo>
                <a:lnTo>
                  <a:pt x="565603" y="2248587"/>
                </a:lnTo>
                <a:lnTo>
                  <a:pt x="603848" y="2271945"/>
                </a:lnTo>
                <a:lnTo>
                  <a:pt x="643001" y="2293921"/>
                </a:lnTo>
                <a:lnTo>
                  <a:pt x="683028" y="2314480"/>
                </a:lnTo>
                <a:lnTo>
                  <a:pt x="723895" y="2333590"/>
                </a:lnTo>
                <a:lnTo>
                  <a:pt x="765569" y="2351215"/>
                </a:lnTo>
                <a:lnTo>
                  <a:pt x="808015" y="2367323"/>
                </a:lnTo>
                <a:lnTo>
                  <a:pt x="851200" y="2381879"/>
                </a:lnTo>
                <a:lnTo>
                  <a:pt x="895089" y="2394849"/>
                </a:lnTo>
                <a:lnTo>
                  <a:pt x="939649" y="2406200"/>
                </a:lnTo>
                <a:lnTo>
                  <a:pt x="984847" y="2415898"/>
                </a:lnTo>
                <a:lnTo>
                  <a:pt x="1030647" y="2423908"/>
                </a:lnTo>
                <a:lnTo>
                  <a:pt x="1077016" y="2430197"/>
                </a:lnTo>
                <a:lnTo>
                  <a:pt x="1123920" y="2434731"/>
                </a:lnTo>
                <a:lnTo>
                  <a:pt x="1171326" y="2437477"/>
                </a:lnTo>
                <a:lnTo>
                  <a:pt x="1219200" y="2438400"/>
                </a:lnTo>
                <a:lnTo>
                  <a:pt x="1267073" y="2437477"/>
                </a:lnTo>
                <a:lnTo>
                  <a:pt x="1314479" y="2434731"/>
                </a:lnTo>
                <a:lnTo>
                  <a:pt x="1361383" y="2430197"/>
                </a:lnTo>
                <a:lnTo>
                  <a:pt x="1407752" y="2423908"/>
                </a:lnTo>
                <a:lnTo>
                  <a:pt x="1453552" y="2415898"/>
                </a:lnTo>
                <a:lnTo>
                  <a:pt x="1498750" y="2406200"/>
                </a:lnTo>
                <a:lnTo>
                  <a:pt x="1543310" y="2394849"/>
                </a:lnTo>
                <a:lnTo>
                  <a:pt x="1587199" y="2381879"/>
                </a:lnTo>
                <a:lnTo>
                  <a:pt x="1630384" y="2367323"/>
                </a:lnTo>
                <a:lnTo>
                  <a:pt x="1672830" y="2351215"/>
                </a:lnTo>
                <a:lnTo>
                  <a:pt x="1714504" y="2333590"/>
                </a:lnTo>
                <a:lnTo>
                  <a:pt x="1755371" y="2314480"/>
                </a:lnTo>
                <a:lnTo>
                  <a:pt x="1795398" y="2293921"/>
                </a:lnTo>
                <a:lnTo>
                  <a:pt x="1834551" y="2271945"/>
                </a:lnTo>
                <a:lnTo>
                  <a:pt x="1872796" y="2248587"/>
                </a:lnTo>
                <a:lnTo>
                  <a:pt x="1910100" y="2223880"/>
                </a:lnTo>
                <a:lnTo>
                  <a:pt x="1946427" y="2197859"/>
                </a:lnTo>
                <a:lnTo>
                  <a:pt x="1981745" y="2170558"/>
                </a:lnTo>
                <a:lnTo>
                  <a:pt x="2016020" y="2142009"/>
                </a:lnTo>
                <a:lnTo>
                  <a:pt x="2049217" y="2112248"/>
                </a:lnTo>
                <a:lnTo>
                  <a:pt x="2081302" y="2081307"/>
                </a:lnTo>
                <a:lnTo>
                  <a:pt x="2112243" y="2049222"/>
                </a:lnTo>
                <a:lnTo>
                  <a:pt x="2142005" y="2016025"/>
                </a:lnTo>
                <a:lnTo>
                  <a:pt x="2170554" y="1981750"/>
                </a:lnTo>
                <a:lnTo>
                  <a:pt x="2197856" y="1946433"/>
                </a:lnTo>
                <a:lnTo>
                  <a:pt x="2223877" y="1910105"/>
                </a:lnTo>
                <a:lnTo>
                  <a:pt x="2248584" y="1872802"/>
                </a:lnTo>
                <a:lnTo>
                  <a:pt x="2271942" y="1834557"/>
                </a:lnTo>
                <a:lnTo>
                  <a:pt x="2293918" y="1795404"/>
                </a:lnTo>
                <a:lnTo>
                  <a:pt x="2314478" y="1755376"/>
                </a:lnTo>
                <a:lnTo>
                  <a:pt x="2333588" y="1714509"/>
                </a:lnTo>
                <a:lnTo>
                  <a:pt x="2351213" y="1672835"/>
                </a:lnTo>
                <a:lnTo>
                  <a:pt x="2367321" y="1630389"/>
                </a:lnTo>
                <a:lnTo>
                  <a:pt x="2381878" y="1587204"/>
                </a:lnTo>
                <a:lnTo>
                  <a:pt x="2394848" y="1543314"/>
                </a:lnTo>
                <a:lnTo>
                  <a:pt x="2406199" y="1498754"/>
                </a:lnTo>
                <a:lnTo>
                  <a:pt x="2415897" y="1453556"/>
                </a:lnTo>
                <a:lnTo>
                  <a:pt x="2423908" y="1407755"/>
                </a:lnTo>
                <a:lnTo>
                  <a:pt x="2430197" y="1361386"/>
                </a:lnTo>
                <a:lnTo>
                  <a:pt x="2434731" y="1314480"/>
                </a:lnTo>
                <a:lnTo>
                  <a:pt x="2437477" y="1267074"/>
                </a:lnTo>
                <a:lnTo>
                  <a:pt x="2438400" y="1219200"/>
                </a:lnTo>
                <a:lnTo>
                  <a:pt x="2437477" y="1171325"/>
                </a:lnTo>
                <a:lnTo>
                  <a:pt x="2434731" y="1123919"/>
                </a:lnTo>
                <a:lnTo>
                  <a:pt x="2430197" y="1077013"/>
                </a:lnTo>
                <a:lnTo>
                  <a:pt x="2423908" y="1030644"/>
                </a:lnTo>
                <a:lnTo>
                  <a:pt x="2415897" y="984843"/>
                </a:lnTo>
                <a:lnTo>
                  <a:pt x="2406199" y="939645"/>
                </a:lnTo>
                <a:lnTo>
                  <a:pt x="2394848" y="895085"/>
                </a:lnTo>
                <a:lnTo>
                  <a:pt x="2381878" y="851195"/>
                </a:lnTo>
                <a:lnTo>
                  <a:pt x="2367321" y="808010"/>
                </a:lnTo>
                <a:lnTo>
                  <a:pt x="2351213" y="765564"/>
                </a:lnTo>
                <a:lnTo>
                  <a:pt x="2333588" y="723890"/>
                </a:lnTo>
                <a:lnTo>
                  <a:pt x="2314478" y="683023"/>
                </a:lnTo>
                <a:lnTo>
                  <a:pt x="2293918" y="642995"/>
                </a:lnTo>
                <a:lnTo>
                  <a:pt x="2271942" y="603842"/>
                </a:lnTo>
                <a:lnTo>
                  <a:pt x="2248584" y="565597"/>
                </a:lnTo>
                <a:lnTo>
                  <a:pt x="2223877" y="528294"/>
                </a:lnTo>
                <a:lnTo>
                  <a:pt x="2197856" y="491966"/>
                </a:lnTo>
                <a:lnTo>
                  <a:pt x="2170554" y="456649"/>
                </a:lnTo>
                <a:lnTo>
                  <a:pt x="2142005" y="422374"/>
                </a:lnTo>
                <a:lnTo>
                  <a:pt x="2112243" y="389177"/>
                </a:lnTo>
                <a:lnTo>
                  <a:pt x="2081302" y="357092"/>
                </a:lnTo>
                <a:lnTo>
                  <a:pt x="2049217" y="326151"/>
                </a:lnTo>
                <a:lnTo>
                  <a:pt x="2016020" y="296390"/>
                </a:lnTo>
                <a:lnTo>
                  <a:pt x="1981745" y="267841"/>
                </a:lnTo>
                <a:lnTo>
                  <a:pt x="1946427" y="240540"/>
                </a:lnTo>
                <a:lnTo>
                  <a:pt x="1910100" y="214519"/>
                </a:lnTo>
                <a:lnTo>
                  <a:pt x="1872796" y="189812"/>
                </a:lnTo>
                <a:lnTo>
                  <a:pt x="1834551" y="166454"/>
                </a:lnTo>
                <a:lnTo>
                  <a:pt x="1795398" y="144478"/>
                </a:lnTo>
                <a:lnTo>
                  <a:pt x="1755371" y="123919"/>
                </a:lnTo>
                <a:lnTo>
                  <a:pt x="1714504" y="104809"/>
                </a:lnTo>
                <a:lnTo>
                  <a:pt x="1672830" y="87184"/>
                </a:lnTo>
                <a:lnTo>
                  <a:pt x="1630384" y="71076"/>
                </a:lnTo>
                <a:lnTo>
                  <a:pt x="1587199" y="56520"/>
                </a:lnTo>
                <a:lnTo>
                  <a:pt x="1543310" y="43550"/>
                </a:lnTo>
                <a:lnTo>
                  <a:pt x="1498750" y="32199"/>
                </a:lnTo>
                <a:lnTo>
                  <a:pt x="1453552" y="22501"/>
                </a:lnTo>
                <a:lnTo>
                  <a:pt x="1407752" y="14491"/>
                </a:lnTo>
                <a:lnTo>
                  <a:pt x="1361383" y="8202"/>
                </a:lnTo>
                <a:lnTo>
                  <a:pt x="1314479" y="3668"/>
                </a:lnTo>
                <a:lnTo>
                  <a:pt x="1267073" y="922"/>
                </a:lnTo>
                <a:lnTo>
                  <a:pt x="1219200" y="0"/>
                </a:lnTo>
                <a:close/>
              </a:path>
            </a:pathLst>
          </a:cu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43;p8"/>
          <p:cNvSpPr/>
          <p:nvPr/>
        </p:nvSpPr>
        <p:spPr>
          <a:xfrm>
            <a:off x="3352800" y="1371600"/>
            <a:ext cx="2438400" cy="2438400"/>
          </a:xfrm>
          <a:custGeom>
            <a:avLst/>
            <a:gdLst/>
            <a:ahLst/>
            <a:cxnLst/>
            <a:rect l="l" t="t" r="r" b="b"/>
            <a:pathLst>
              <a:path w="2438400" h="2438400" extrusionOk="0">
                <a:moveTo>
                  <a:pt x="1219200" y="0"/>
                </a:moveTo>
                <a:lnTo>
                  <a:pt x="1171326" y="922"/>
                </a:lnTo>
                <a:lnTo>
                  <a:pt x="1123920" y="3668"/>
                </a:lnTo>
                <a:lnTo>
                  <a:pt x="1077016" y="8202"/>
                </a:lnTo>
                <a:lnTo>
                  <a:pt x="1030647" y="14491"/>
                </a:lnTo>
                <a:lnTo>
                  <a:pt x="984847" y="22501"/>
                </a:lnTo>
                <a:lnTo>
                  <a:pt x="939649" y="32199"/>
                </a:lnTo>
                <a:lnTo>
                  <a:pt x="895089" y="43550"/>
                </a:lnTo>
                <a:lnTo>
                  <a:pt x="851200" y="56520"/>
                </a:lnTo>
                <a:lnTo>
                  <a:pt x="808015" y="71076"/>
                </a:lnTo>
                <a:lnTo>
                  <a:pt x="765569" y="87184"/>
                </a:lnTo>
                <a:lnTo>
                  <a:pt x="723895" y="104809"/>
                </a:lnTo>
                <a:lnTo>
                  <a:pt x="683028" y="123919"/>
                </a:lnTo>
                <a:lnTo>
                  <a:pt x="643001" y="144478"/>
                </a:lnTo>
                <a:lnTo>
                  <a:pt x="603848" y="166454"/>
                </a:lnTo>
                <a:lnTo>
                  <a:pt x="565603" y="189812"/>
                </a:lnTo>
                <a:lnTo>
                  <a:pt x="528299" y="214519"/>
                </a:lnTo>
                <a:lnTo>
                  <a:pt x="491972" y="240540"/>
                </a:lnTo>
                <a:lnTo>
                  <a:pt x="456654" y="267841"/>
                </a:lnTo>
                <a:lnTo>
                  <a:pt x="422379" y="296390"/>
                </a:lnTo>
                <a:lnTo>
                  <a:pt x="389182" y="326151"/>
                </a:lnTo>
                <a:lnTo>
                  <a:pt x="357097" y="357092"/>
                </a:lnTo>
                <a:lnTo>
                  <a:pt x="326156" y="389177"/>
                </a:lnTo>
                <a:lnTo>
                  <a:pt x="296394" y="422374"/>
                </a:lnTo>
                <a:lnTo>
                  <a:pt x="267845" y="456649"/>
                </a:lnTo>
                <a:lnTo>
                  <a:pt x="240543" y="491966"/>
                </a:lnTo>
                <a:lnTo>
                  <a:pt x="214522" y="528294"/>
                </a:lnTo>
                <a:lnTo>
                  <a:pt x="189815" y="565597"/>
                </a:lnTo>
                <a:lnTo>
                  <a:pt x="166457" y="603842"/>
                </a:lnTo>
                <a:lnTo>
                  <a:pt x="144481" y="642995"/>
                </a:lnTo>
                <a:lnTo>
                  <a:pt x="123921" y="683023"/>
                </a:lnTo>
                <a:lnTo>
                  <a:pt x="104811" y="723890"/>
                </a:lnTo>
                <a:lnTo>
                  <a:pt x="87186" y="765564"/>
                </a:lnTo>
                <a:lnTo>
                  <a:pt x="71078" y="808010"/>
                </a:lnTo>
                <a:lnTo>
                  <a:pt x="56521" y="851195"/>
                </a:lnTo>
                <a:lnTo>
                  <a:pt x="43551" y="895085"/>
                </a:lnTo>
                <a:lnTo>
                  <a:pt x="32200" y="939645"/>
                </a:lnTo>
                <a:lnTo>
                  <a:pt x="22502" y="984843"/>
                </a:lnTo>
                <a:lnTo>
                  <a:pt x="14491" y="1030644"/>
                </a:lnTo>
                <a:lnTo>
                  <a:pt x="8202" y="1077013"/>
                </a:lnTo>
                <a:lnTo>
                  <a:pt x="3668" y="1123919"/>
                </a:lnTo>
                <a:lnTo>
                  <a:pt x="922" y="1171325"/>
                </a:lnTo>
                <a:lnTo>
                  <a:pt x="0" y="1219200"/>
                </a:lnTo>
                <a:lnTo>
                  <a:pt x="922" y="1267074"/>
                </a:lnTo>
                <a:lnTo>
                  <a:pt x="3668" y="1314480"/>
                </a:lnTo>
                <a:lnTo>
                  <a:pt x="8202" y="1361386"/>
                </a:lnTo>
                <a:lnTo>
                  <a:pt x="14491" y="1407755"/>
                </a:lnTo>
                <a:lnTo>
                  <a:pt x="22502" y="1453556"/>
                </a:lnTo>
                <a:lnTo>
                  <a:pt x="32200" y="1498754"/>
                </a:lnTo>
                <a:lnTo>
                  <a:pt x="43551" y="1543314"/>
                </a:lnTo>
                <a:lnTo>
                  <a:pt x="56521" y="1587204"/>
                </a:lnTo>
                <a:lnTo>
                  <a:pt x="71078" y="1630389"/>
                </a:lnTo>
                <a:lnTo>
                  <a:pt x="87186" y="1672835"/>
                </a:lnTo>
                <a:lnTo>
                  <a:pt x="104811" y="1714509"/>
                </a:lnTo>
                <a:lnTo>
                  <a:pt x="123921" y="1755376"/>
                </a:lnTo>
                <a:lnTo>
                  <a:pt x="144481" y="1795404"/>
                </a:lnTo>
                <a:lnTo>
                  <a:pt x="166457" y="1834557"/>
                </a:lnTo>
                <a:lnTo>
                  <a:pt x="189815" y="1872802"/>
                </a:lnTo>
                <a:lnTo>
                  <a:pt x="214522" y="1910105"/>
                </a:lnTo>
                <a:lnTo>
                  <a:pt x="240543" y="1946433"/>
                </a:lnTo>
                <a:lnTo>
                  <a:pt x="267845" y="1981750"/>
                </a:lnTo>
                <a:lnTo>
                  <a:pt x="296394" y="2016025"/>
                </a:lnTo>
                <a:lnTo>
                  <a:pt x="326156" y="2049222"/>
                </a:lnTo>
                <a:lnTo>
                  <a:pt x="357097" y="2081307"/>
                </a:lnTo>
                <a:lnTo>
                  <a:pt x="389182" y="2112248"/>
                </a:lnTo>
                <a:lnTo>
                  <a:pt x="422379" y="2142009"/>
                </a:lnTo>
                <a:lnTo>
                  <a:pt x="456654" y="2170558"/>
                </a:lnTo>
                <a:lnTo>
                  <a:pt x="491972" y="2197859"/>
                </a:lnTo>
                <a:lnTo>
                  <a:pt x="528299" y="2223880"/>
                </a:lnTo>
                <a:lnTo>
                  <a:pt x="565603" y="2248587"/>
                </a:lnTo>
                <a:lnTo>
                  <a:pt x="603848" y="2271945"/>
                </a:lnTo>
                <a:lnTo>
                  <a:pt x="643001" y="2293921"/>
                </a:lnTo>
                <a:lnTo>
                  <a:pt x="683028" y="2314480"/>
                </a:lnTo>
                <a:lnTo>
                  <a:pt x="723895" y="2333590"/>
                </a:lnTo>
                <a:lnTo>
                  <a:pt x="765569" y="2351215"/>
                </a:lnTo>
                <a:lnTo>
                  <a:pt x="808015" y="2367323"/>
                </a:lnTo>
                <a:lnTo>
                  <a:pt x="851200" y="2381879"/>
                </a:lnTo>
                <a:lnTo>
                  <a:pt x="895089" y="2394849"/>
                </a:lnTo>
                <a:lnTo>
                  <a:pt x="939649" y="2406200"/>
                </a:lnTo>
                <a:lnTo>
                  <a:pt x="984847" y="2415898"/>
                </a:lnTo>
                <a:lnTo>
                  <a:pt x="1030647" y="2423908"/>
                </a:lnTo>
                <a:lnTo>
                  <a:pt x="1077016" y="2430197"/>
                </a:lnTo>
                <a:lnTo>
                  <a:pt x="1123920" y="2434731"/>
                </a:lnTo>
                <a:lnTo>
                  <a:pt x="1171326" y="2437477"/>
                </a:lnTo>
                <a:lnTo>
                  <a:pt x="1219200" y="2438400"/>
                </a:lnTo>
                <a:lnTo>
                  <a:pt x="1267073" y="2437477"/>
                </a:lnTo>
                <a:lnTo>
                  <a:pt x="1314479" y="2434731"/>
                </a:lnTo>
                <a:lnTo>
                  <a:pt x="1361383" y="2430197"/>
                </a:lnTo>
                <a:lnTo>
                  <a:pt x="1407752" y="2423908"/>
                </a:lnTo>
                <a:lnTo>
                  <a:pt x="1453552" y="2415898"/>
                </a:lnTo>
                <a:lnTo>
                  <a:pt x="1498750" y="2406200"/>
                </a:lnTo>
                <a:lnTo>
                  <a:pt x="1543310" y="2394849"/>
                </a:lnTo>
                <a:lnTo>
                  <a:pt x="1587199" y="2381879"/>
                </a:lnTo>
                <a:lnTo>
                  <a:pt x="1630384" y="2367323"/>
                </a:lnTo>
                <a:lnTo>
                  <a:pt x="1672830" y="2351215"/>
                </a:lnTo>
                <a:lnTo>
                  <a:pt x="1714504" y="2333590"/>
                </a:lnTo>
                <a:lnTo>
                  <a:pt x="1755371" y="2314480"/>
                </a:lnTo>
                <a:lnTo>
                  <a:pt x="1795398" y="2293921"/>
                </a:lnTo>
                <a:lnTo>
                  <a:pt x="1834551" y="2271945"/>
                </a:lnTo>
                <a:lnTo>
                  <a:pt x="1872796" y="2248587"/>
                </a:lnTo>
                <a:lnTo>
                  <a:pt x="1910100" y="2223880"/>
                </a:lnTo>
                <a:lnTo>
                  <a:pt x="1946427" y="2197859"/>
                </a:lnTo>
                <a:lnTo>
                  <a:pt x="1981745" y="2170558"/>
                </a:lnTo>
                <a:lnTo>
                  <a:pt x="2016020" y="2142009"/>
                </a:lnTo>
                <a:lnTo>
                  <a:pt x="2049217" y="2112248"/>
                </a:lnTo>
                <a:lnTo>
                  <a:pt x="2081302" y="2081307"/>
                </a:lnTo>
                <a:lnTo>
                  <a:pt x="2112243" y="2049222"/>
                </a:lnTo>
                <a:lnTo>
                  <a:pt x="2142005" y="2016025"/>
                </a:lnTo>
                <a:lnTo>
                  <a:pt x="2170554" y="1981750"/>
                </a:lnTo>
                <a:lnTo>
                  <a:pt x="2197856" y="1946433"/>
                </a:lnTo>
                <a:lnTo>
                  <a:pt x="2223877" y="1910105"/>
                </a:lnTo>
                <a:lnTo>
                  <a:pt x="2248584" y="1872802"/>
                </a:lnTo>
                <a:lnTo>
                  <a:pt x="2271942" y="1834557"/>
                </a:lnTo>
                <a:lnTo>
                  <a:pt x="2293918" y="1795404"/>
                </a:lnTo>
                <a:lnTo>
                  <a:pt x="2314478" y="1755376"/>
                </a:lnTo>
                <a:lnTo>
                  <a:pt x="2333588" y="1714509"/>
                </a:lnTo>
                <a:lnTo>
                  <a:pt x="2351213" y="1672835"/>
                </a:lnTo>
                <a:lnTo>
                  <a:pt x="2367321" y="1630389"/>
                </a:lnTo>
                <a:lnTo>
                  <a:pt x="2381878" y="1587204"/>
                </a:lnTo>
                <a:lnTo>
                  <a:pt x="2394848" y="1543314"/>
                </a:lnTo>
                <a:lnTo>
                  <a:pt x="2406199" y="1498754"/>
                </a:lnTo>
                <a:lnTo>
                  <a:pt x="2415897" y="1453556"/>
                </a:lnTo>
                <a:lnTo>
                  <a:pt x="2423908" y="1407755"/>
                </a:lnTo>
                <a:lnTo>
                  <a:pt x="2430197" y="1361386"/>
                </a:lnTo>
                <a:lnTo>
                  <a:pt x="2434731" y="1314480"/>
                </a:lnTo>
                <a:lnTo>
                  <a:pt x="2437477" y="1267074"/>
                </a:lnTo>
                <a:lnTo>
                  <a:pt x="2438400" y="1219200"/>
                </a:lnTo>
                <a:lnTo>
                  <a:pt x="2437477" y="1171325"/>
                </a:lnTo>
                <a:lnTo>
                  <a:pt x="2434731" y="1123919"/>
                </a:lnTo>
                <a:lnTo>
                  <a:pt x="2430197" y="1077013"/>
                </a:lnTo>
                <a:lnTo>
                  <a:pt x="2423908" y="1030644"/>
                </a:lnTo>
                <a:lnTo>
                  <a:pt x="2415897" y="984843"/>
                </a:lnTo>
                <a:lnTo>
                  <a:pt x="2406199" y="939645"/>
                </a:lnTo>
                <a:lnTo>
                  <a:pt x="2394848" y="895085"/>
                </a:lnTo>
                <a:lnTo>
                  <a:pt x="2381878" y="851195"/>
                </a:lnTo>
                <a:lnTo>
                  <a:pt x="2367321" y="808010"/>
                </a:lnTo>
                <a:lnTo>
                  <a:pt x="2351213" y="765564"/>
                </a:lnTo>
                <a:lnTo>
                  <a:pt x="2333588" y="723890"/>
                </a:lnTo>
                <a:lnTo>
                  <a:pt x="2314478" y="683023"/>
                </a:lnTo>
                <a:lnTo>
                  <a:pt x="2293918" y="642995"/>
                </a:lnTo>
                <a:lnTo>
                  <a:pt x="2271942" y="603842"/>
                </a:lnTo>
                <a:lnTo>
                  <a:pt x="2248584" y="565597"/>
                </a:lnTo>
                <a:lnTo>
                  <a:pt x="2223877" y="528294"/>
                </a:lnTo>
                <a:lnTo>
                  <a:pt x="2197856" y="491966"/>
                </a:lnTo>
                <a:lnTo>
                  <a:pt x="2170554" y="456649"/>
                </a:lnTo>
                <a:lnTo>
                  <a:pt x="2142005" y="422374"/>
                </a:lnTo>
                <a:lnTo>
                  <a:pt x="2112243" y="389177"/>
                </a:lnTo>
                <a:lnTo>
                  <a:pt x="2081302" y="357092"/>
                </a:lnTo>
                <a:lnTo>
                  <a:pt x="2049217" y="326151"/>
                </a:lnTo>
                <a:lnTo>
                  <a:pt x="2016020" y="296390"/>
                </a:lnTo>
                <a:lnTo>
                  <a:pt x="1981745" y="267841"/>
                </a:lnTo>
                <a:lnTo>
                  <a:pt x="1946427" y="240540"/>
                </a:lnTo>
                <a:lnTo>
                  <a:pt x="1910100" y="214519"/>
                </a:lnTo>
                <a:lnTo>
                  <a:pt x="1872796" y="189812"/>
                </a:lnTo>
                <a:lnTo>
                  <a:pt x="1834551" y="166454"/>
                </a:lnTo>
                <a:lnTo>
                  <a:pt x="1795398" y="144478"/>
                </a:lnTo>
                <a:lnTo>
                  <a:pt x="1755371" y="123919"/>
                </a:lnTo>
                <a:lnTo>
                  <a:pt x="1714504" y="104809"/>
                </a:lnTo>
                <a:lnTo>
                  <a:pt x="1672830" y="87184"/>
                </a:lnTo>
                <a:lnTo>
                  <a:pt x="1630384" y="71076"/>
                </a:lnTo>
                <a:lnTo>
                  <a:pt x="1587199" y="56520"/>
                </a:lnTo>
                <a:lnTo>
                  <a:pt x="1543310" y="43550"/>
                </a:lnTo>
                <a:lnTo>
                  <a:pt x="1498750" y="32199"/>
                </a:lnTo>
                <a:lnTo>
                  <a:pt x="1453552" y="22501"/>
                </a:lnTo>
                <a:lnTo>
                  <a:pt x="1407752" y="14491"/>
                </a:lnTo>
                <a:lnTo>
                  <a:pt x="1361383" y="8202"/>
                </a:lnTo>
                <a:lnTo>
                  <a:pt x="1314479" y="3668"/>
                </a:lnTo>
                <a:lnTo>
                  <a:pt x="1267073" y="922"/>
                </a:lnTo>
                <a:lnTo>
                  <a:pt x="1219200" y="0"/>
                </a:lnTo>
                <a:close/>
              </a:path>
            </a:pathLst>
          </a:cu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 name="Google Shape;44;p8"/>
          <p:cNvSpPr/>
          <p:nvPr/>
        </p:nvSpPr>
        <p:spPr>
          <a:xfrm>
            <a:off x="6248400" y="1371600"/>
            <a:ext cx="2438400" cy="2438400"/>
          </a:xfrm>
          <a:custGeom>
            <a:avLst/>
            <a:gdLst/>
            <a:ahLst/>
            <a:cxnLst/>
            <a:rect l="l" t="t" r="r" b="b"/>
            <a:pathLst>
              <a:path w="2438400" h="2438400" extrusionOk="0">
                <a:moveTo>
                  <a:pt x="1219200" y="0"/>
                </a:moveTo>
                <a:lnTo>
                  <a:pt x="1171326" y="922"/>
                </a:lnTo>
                <a:lnTo>
                  <a:pt x="1123920" y="3668"/>
                </a:lnTo>
                <a:lnTo>
                  <a:pt x="1077016" y="8202"/>
                </a:lnTo>
                <a:lnTo>
                  <a:pt x="1030647" y="14491"/>
                </a:lnTo>
                <a:lnTo>
                  <a:pt x="984847" y="22501"/>
                </a:lnTo>
                <a:lnTo>
                  <a:pt x="939649" y="32199"/>
                </a:lnTo>
                <a:lnTo>
                  <a:pt x="895089" y="43550"/>
                </a:lnTo>
                <a:lnTo>
                  <a:pt x="851200" y="56520"/>
                </a:lnTo>
                <a:lnTo>
                  <a:pt x="808015" y="71076"/>
                </a:lnTo>
                <a:lnTo>
                  <a:pt x="765569" y="87184"/>
                </a:lnTo>
                <a:lnTo>
                  <a:pt x="723895" y="104809"/>
                </a:lnTo>
                <a:lnTo>
                  <a:pt x="683028" y="123919"/>
                </a:lnTo>
                <a:lnTo>
                  <a:pt x="643001" y="144478"/>
                </a:lnTo>
                <a:lnTo>
                  <a:pt x="603848" y="166454"/>
                </a:lnTo>
                <a:lnTo>
                  <a:pt x="565603" y="189812"/>
                </a:lnTo>
                <a:lnTo>
                  <a:pt x="528299" y="214519"/>
                </a:lnTo>
                <a:lnTo>
                  <a:pt x="491972" y="240540"/>
                </a:lnTo>
                <a:lnTo>
                  <a:pt x="456654" y="267841"/>
                </a:lnTo>
                <a:lnTo>
                  <a:pt x="422379" y="296390"/>
                </a:lnTo>
                <a:lnTo>
                  <a:pt x="389182" y="326151"/>
                </a:lnTo>
                <a:lnTo>
                  <a:pt x="357097" y="357092"/>
                </a:lnTo>
                <a:lnTo>
                  <a:pt x="326156" y="389177"/>
                </a:lnTo>
                <a:lnTo>
                  <a:pt x="296394" y="422374"/>
                </a:lnTo>
                <a:lnTo>
                  <a:pt x="267845" y="456649"/>
                </a:lnTo>
                <a:lnTo>
                  <a:pt x="240543" y="491966"/>
                </a:lnTo>
                <a:lnTo>
                  <a:pt x="214522" y="528294"/>
                </a:lnTo>
                <a:lnTo>
                  <a:pt x="189815" y="565597"/>
                </a:lnTo>
                <a:lnTo>
                  <a:pt x="166457" y="603842"/>
                </a:lnTo>
                <a:lnTo>
                  <a:pt x="144481" y="642995"/>
                </a:lnTo>
                <a:lnTo>
                  <a:pt x="123921" y="683023"/>
                </a:lnTo>
                <a:lnTo>
                  <a:pt x="104811" y="723890"/>
                </a:lnTo>
                <a:lnTo>
                  <a:pt x="87186" y="765564"/>
                </a:lnTo>
                <a:lnTo>
                  <a:pt x="71078" y="808010"/>
                </a:lnTo>
                <a:lnTo>
                  <a:pt x="56521" y="851195"/>
                </a:lnTo>
                <a:lnTo>
                  <a:pt x="43551" y="895085"/>
                </a:lnTo>
                <a:lnTo>
                  <a:pt x="32200" y="939645"/>
                </a:lnTo>
                <a:lnTo>
                  <a:pt x="22502" y="984843"/>
                </a:lnTo>
                <a:lnTo>
                  <a:pt x="14491" y="1030644"/>
                </a:lnTo>
                <a:lnTo>
                  <a:pt x="8202" y="1077013"/>
                </a:lnTo>
                <a:lnTo>
                  <a:pt x="3668" y="1123919"/>
                </a:lnTo>
                <a:lnTo>
                  <a:pt x="922" y="1171325"/>
                </a:lnTo>
                <a:lnTo>
                  <a:pt x="0" y="1219200"/>
                </a:lnTo>
                <a:lnTo>
                  <a:pt x="922" y="1267074"/>
                </a:lnTo>
                <a:lnTo>
                  <a:pt x="3668" y="1314480"/>
                </a:lnTo>
                <a:lnTo>
                  <a:pt x="8202" y="1361386"/>
                </a:lnTo>
                <a:lnTo>
                  <a:pt x="14491" y="1407755"/>
                </a:lnTo>
                <a:lnTo>
                  <a:pt x="22502" y="1453556"/>
                </a:lnTo>
                <a:lnTo>
                  <a:pt x="32200" y="1498754"/>
                </a:lnTo>
                <a:lnTo>
                  <a:pt x="43551" y="1543314"/>
                </a:lnTo>
                <a:lnTo>
                  <a:pt x="56521" y="1587204"/>
                </a:lnTo>
                <a:lnTo>
                  <a:pt x="71078" y="1630389"/>
                </a:lnTo>
                <a:lnTo>
                  <a:pt x="87186" y="1672835"/>
                </a:lnTo>
                <a:lnTo>
                  <a:pt x="104811" y="1714509"/>
                </a:lnTo>
                <a:lnTo>
                  <a:pt x="123921" y="1755376"/>
                </a:lnTo>
                <a:lnTo>
                  <a:pt x="144481" y="1795404"/>
                </a:lnTo>
                <a:lnTo>
                  <a:pt x="166457" y="1834557"/>
                </a:lnTo>
                <a:lnTo>
                  <a:pt x="189815" y="1872802"/>
                </a:lnTo>
                <a:lnTo>
                  <a:pt x="214522" y="1910105"/>
                </a:lnTo>
                <a:lnTo>
                  <a:pt x="240543" y="1946433"/>
                </a:lnTo>
                <a:lnTo>
                  <a:pt x="267845" y="1981750"/>
                </a:lnTo>
                <a:lnTo>
                  <a:pt x="296394" y="2016025"/>
                </a:lnTo>
                <a:lnTo>
                  <a:pt x="326156" y="2049222"/>
                </a:lnTo>
                <a:lnTo>
                  <a:pt x="357097" y="2081307"/>
                </a:lnTo>
                <a:lnTo>
                  <a:pt x="389182" y="2112248"/>
                </a:lnTo>
                <a:lnTo>
                  <a:pt x="422379" y="2142009"/>
                </a:lnTo>
                <a:lnTo>
                  <a:pt x="456654" y="2170558"/>
                </a:lnTo>
                <a:lnTo>
                  <a:pt x="491972" y="2197859"/>
                </a:lnTo>
                <a:lnTo>
                  <a:pt x="528299" y="2223880"/>
                </a:lnTo>
                <a:lnTo>
                  <a:pt x="565603" y="2248587"/>
                </a:lnTo>
                <a:lnTo>
                  <a:pt x="603848" y="2271945"/>
                </a:lnTo>
                <a:lnTo>
                  <a:pt x="643001" y="2293921"/>
                </a:lnTo>
                <a:lnTo>
                  <a:pt x="683028" y="2314480"/>
                </a:lnTo>
                <a:lnTo>
                  <a:pt x="723895" y="2333590"/>
                </a:lnTo>
                <a:lnTo>
                  <a:pt x="765569" y="2351215"/>
                </a:lnTo>
                <a:lnTo>
                  <a:pt x="808015" y="2367323"/>
                </a:lnTo>
                <a:lnTo>
                  <a:pt x="851200" y="2381879"/>
                </a:lnTo>
                <a:lnTo>
                  <a:pt x="895089" y="2394849"/>
                </a:lnTo>
                <a:lnTo>
                  <a:pt x="939649" y="2406200"/>
                </a:lnTo>
                <a:lnTo>
                  <a:pt x="984847" y="2415898"/>
                </a:lnTo>
                <a:lnTo>
                  <a:pt x="1030647" y="2423908"/>
                </a:lnTo>
                <a:lnTo>
                  <a:pt x="1077016" y="2430197"/>
                </a:lnTo>
                <a:lnTo>
                  <a:pt x="1123920" y="2434731"/>
                </a:lnTo>
                <a:lnTo>
                  <a:pt x="1171326" y="2437477"/>
                </a:lnTo>
                <a:lnTo>
                  <a:pt x="1219200" y="2438400"/>
                </a:lnTo>
                <a:lnTo>
                  <a:pt x="1267073" y="2437477"/>
                </a:lnTo>
                <a:lnTo>
                  <a:pt x="1314479" y="2434731"/>
                </a:lnTo>
                <a:lnTo>
                  <a:pt x="1361383" y="2430197"/>
                </a:lnTo>
                <a:lnTo>
                  <a:pt x="1407752" y="2423908"/>
                </a:lnTo>
                <a:lnTo>
                  <a:pt x="1453552" y="2415898"/>
                </a:lnTo>
                <a:lnTo>
                  <a:pt x="1498750" y="2406200"/>
                </a:lnTo>
                <a:lnTo>
                  <a:pt x="1543310" y="2394849"/>
                </a:lnTo>
                <a:lnTo>
                  <a:pt x="1587199" y="2381879"/>
                </a:lnTo>
                <a:lnTo>
                  <a:pt x="1630384" y="2367323"/>
                </a:lnTo>
                <a:lnTo>
                  <a:pt x="1672830" y="2351215"/>
                </a:lnTo>
                <a:lnTo>
                  <a:pt x="1714504" y="2333590"/>
                </a:lnTo>
                <a:lnTo>
                  <a:pt x="1755371" y="2314480"/>
                </a:lnTo>
                <a:lnTo>
                  <a:pt x="1795398" y="2293921"/>
                </a:lnTo>
                <a:lnTo>
                  <a:pt x="1834551" y="2271945"/>
                </a:lnTo>
                <a:lnTo>
                  <a:pt x="1872796" y="2248587"/>
                </a:lnTo>
                <a:lnTo>
                  <a:pt x="1910100" y="2223880"/>
                </a:lnTo>
                <a:lnTo>
                  <a:pt x="1946427" y="2197859"/>
                </a:lnTo>
                <a:lnTo>
                  <a:pt x="1981745" y="2170558"/>
                </a:lnTo>
                <a:lnTo>
                  <a:pt x="2016020" y="2142009"/>
                </a:lnTo>
                <a:lnTo>
                  <a:pt x="2049217" y="2112248"/>
                </a:lnTo>
                <a:lnTo>
                  <a:pt x="2081302" y="2081307"/>
                </a:lnTo>
                <a:lnTo>
                  <a:pt x="2112243" y="2049222"/>
                </a:lnTo>
                <a:lnTo>
                  <a:pt x="2142005" y="2016025"/>
                </a:lnTo>
                <a:lnTo>
                  <a:pt x="2170554" y="1981750"/>
                </a:lnTo>
                <a:lnTo>
                  <a:pt x="2197856" y="1946433"/>
                </a:lnTo>
                <a:lnTo>
                  <a:pt x="2223877" y="1910105"/>
                </a:lnTo>
                <a:lnTo>
                  <a:pt x="2248584" y="1872802"/>
                </a:lnTo>
                <a:lnTo>
                  <a:pt x="2271942" y="1834557"/>
                </a:lnTo>
                <a:lnTo>
                  <a:pt x="2293918" y="1795404"/>
                </a:lnTo>
                <a:lnTo>
                  <a:pt x="2314478" y="1755376"/>
                </a:lnTo>
                <a:lnTo>
                  <a:pt x="2333588" y="1714509"/>
                </a:lnTo>
                <a:lnTo>
                  <a:pt x="2351213" y="1672835"/>
                </a:lnTo>
                <a:lnTo>
                  <a:pt x="2367321" y="1630389"/>
                </a:lnTo>
                <a:lnTo>
                  <a:pt x="2381878" y="1587204"/>
                </a:lnTo>
                <a:lnTo>
                  <a:pt x="2394848" y="1543314"/>
                </a:lnTo>
                <a:lnTo>
                  <a:pt x="2406199" y="1498754"/>
                </a:lnTo>
                <a:lnTo>
                  <a:pt x="2415897" y="1453556"/>
                </a:lnTo>
                <a:lnTo>
                  <a:pt x="2423908" y="1407755"/>
                </a:lnTo>
                <a:lnTo>
                  <a:pt x="2430197" y="1361386"/>
                </a:lnTo>
                <a:lnTo>
                  <a:pt x="2434731" y="1314480"/>
                </a:lnTo>
                <a:lnTo>
                  <a:pt x="2437477" y="1267074"/>
                </a:lnTo>
                <a:lnTo>
                  <a:pt x="2438400" y="1219200"/>
                </a:lnTo>
                <a:lnTo>
                  <a:pt x="2437477" y="1171325"/>
                </a:lnTo>
                <a:lnTo>
                  <a:pt x="2434731" y="1123919"/>
                </a:lnTo>
                <a:lnTo>
                  <a:pt x="2430197" y="1077013"/>
                </a:lnTo>
                <a:lnTo>
                  <a:pt x="2423908" y="1030644"/>
                </a:lnTo>
                <a:lnTo>
                  <a:pt x="2415897" y="984843"/>
                </a:lnTo>
                <a:lnTo>
                  <a:pt x="2406199" y="939645"/>
                </a:lnTo>
                <a:lnTo>
                  <a:pt x="2394848" y="895085"/>
                </a:lnTo>
                <a:lnTo>
                  <a:pt x="2381878" y="851195"/>
                </a:lnTo>
                <a:lnTo>
                  <a:pt x="2367321" y="808010"/>
                </a:lnTo>
                <a:lnTo>
                  <a:pt x="2351213" y="765564"/>
                </a:lnTo>
                <a:lnTo>
                  <a:pt x="2333588" y="723890"/>
                </a:lnTo>
                <a:lnTo>
                  <a:pt x="2314478" y="683023"/>
                </a:lnTo>
                <a:lnTo>
                  <a:pt x="2293918" y="642995"/>
                </a:lnTo>
                <a:lnTo>
                  <a:pt x="2271942" y="603842"/>
                </a:lnTo>
                <a:lnTo>
                  <a:pt x="2248584" y="565597"/>
                </a:lnTo>
                <a:lnTo>
                  <a:pt x="2223877" y="528294"/>
                </a:lnTo>
                <a:lnTo>
                  <a:pt x="2197856" y="491966"/>
                </a:lnTo>
                <a:lnTo>
                  <a:pt x="2170554" y="456649"/>
                </a:lnTo>
                <a:lnTo>
                  <a:pt x="2142005" y="422374"/>
                </a:lnTo>
                <a:lnTo>
                  <a:pt x="2112243" y="389177"/>
                </a:lnTo>
                <a:lnTo>
                  <a:pt x="2081302" y="357092"/>
                </a:lnTo>
                <a:lnTo>
                  <a:pt x="2049217" y="326151"/>
                </a:lnTo>
                <a:lnTo>
                  <a:pt x="2016020" y="296390"/>
                </a:lnTo>
                <a:lnTo>
                  <a:pt x="1981745" y="267841"/>
                </a:lnTo>
                <a:lnTo>
                  <a:pt x="1946427" y="240540"/>
                </a:lnTo>
                <a:lnTo>
                  <a:pt x="1910100" y="214519"/>
                </a:lnTo>
                <a:lnTo>
                  <a:pt x="1872796" y="189812"/>
                </a:lnTo>
                <a:lnTo>
                  <a:pt x="1834551" y="166454"/>
                </a:lnTo>
                <a:lnTo>
                  <a:pt x="1795398" y="144478"/>
                </a:lnTo>
                <a:lnTo>
                  <a:pt x="1755371" y="123919"/>
                </a:lnTo>
                <a:lnTo>
                  <a:pt x="1714504" y="104809"/>
                </a:lnTo>
                <a:lnTo>
                  <a:pt x="1672830" y="87184"/>
                </a:lnTo>
                <a:lnTo>
                  <a:pt x="1630384" y="71076"/>
                </a:lnTo>
                <a:lnTo>
                  <a:pt x="1587199" y="56520"/>
                </a:lnTo>
                <a:lnTo>
                  <a:pt x="1543310" y="43550"/>
                </a:lnTo>
                <a:lnTo>
                  <a:pt x="1498750" y="32199"/>
                </a:lnTo>
                <a:lnTo>
                  <a:pt x="1453552" y="22501"/>
                </a:lnTo>
                <a:lnTo>
                  <a:pt x="1407752" y="14491"/>
                </a:lnTo>
                <a:lnTo>
                  <a:pt x="1361383" y="8202"/>
                </a:lnTo>
                <a:lnTo>
                  <a:pt x="1314479" y="3668"/>
                </a:lnTo>
                <a:lnTo>
                  <a:pt x="1267073" y="922"/>
                </a:lnTo>
                <a:lnTo>
                  <a:pt x="1219200" y="0"/>
                </a:lnTo>
                <a:close/>
              </a:path>
            </a:pathLst>
          </a:cu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 name="Google Shape;45;p8"/>
          <p:cNvSpPr txBox="1">
            <a:spLocks noGrp="1"/>
          </p:cNvSpPr>
          <p:nvPr>
            <p:ph type="body" idx="1"/>
          </p:nvPr>
        </p:nvSpPr>
        <p:spPr>
          <a:xfrm>
            <a:off x="762000" y="4114800"/>
            <a:ext cx="2209800" cy="2015936"/>
          </a:xfrm>
          <a:prstGeom prst="rect">
            <a:avLst/>
          </a:prstGeom>
          <a:noFill/>
          <a:ln>
            <a:noFill/>
          </a:ln>
        </p:spPr>
        <p:txBody>
          <a:bodyPr spcFirstLastPara="1" wrap="square" lIns="0" tIns="0" rIns="0" bIns="0" anchor="t" anchorCtr="0"/>
          <a:lstStyle>
            <a:lvl1pPr marL="457200" marR="0" lvl="0" indent="-228600" algn="l" rtl="0">
              <a:spcBef>
                <a:spcPts val="100"/>
              </a:spcBef>
              <a:spcAft>
                <a:spcPts val="0"/>
              </a:spcAft>
              <a:buSzPts val="1400"/>
              <a:buNone/>
              <a:defRPr sz="2200" b="1" i="0" u="none" strike="noStrike" cap="none">
                <a:solidFill>
                  <a:srgbClr val="364EA2"/>
                </a:solidFill>
                <a:latin typeface="Calibri"/>
                <a:ea typeface="Calibri"/>
                <a:cs typeface="Calibri"/>
                <a:sym typeface="Calibri"/>
              </a:defRPr>
            </a:lvl1pPr>
            <a:lvl2pPr marL="914400" marR="0" lvl="1" indent="-228600" algn="l" rtl="0">
              <a:spcBef>
                <a:spcPts val="1365"/>
              </a:spcBef>
              <a:spcAft>
                <a:spcPts val="0"/>
              </a:spcAft>
              <a:buSzPts val="1400"/>
              <a:buNone/>
              <a:defRPr sz="1800" b="1" i="0" u="none" strike="noStrike" cap="none">
                <a:solidFill>
                  <a:srgbClr val="364EA2"/>
                </a:solidFill>
                <a:latin typeface="Calibri"/>
                <a:ea typeface="Calibri"/>
                <a:cs typeface="Calibri"/>
                <a:sym typeface="Calibri"/>
              </a:defRPr>
            </a:lvl2pPr>
            <a:lvl3pPr marL="1371600" marR="0" lvl="2" indent="-342900" algn="l" rtl="0">
              <a:spcBef>
                <a:spcPts val="435"/>
              </a:spcBef>
              <a:spcAft>
                <a:spcPts val="0"/>
              </a:spcAft>
              <a:buSzPts val="1800"/>
              <a:buFont typeface="Arial"/>
              <a:buChar char="•"/>
              <a:defRPr sz="1800" b="0" i="0" u="none" strike="noStrike" cap="none">
                <a:latin typeface="Calibri"/>
                <a:ea typeface="Calibri"/>
                <a:cs typeface="Calibri"/>
                <a:sym typeface="Calibri"/>
              </a:defRPr>
            </a:lvl3pPr>
            <a:lvl4pPr marL="1828800" marR="0" lvl="3" indent="-297180" algn="l" rtl="0">
              <a:spcBef>
                <a:spcPts val="0"/>
              </a:spcBef>
              <a:spcAft>
                <a:spcPts val="0"/>
              </a:spcAft>
              <a:buSzPts val="1080"/>
              <a:buFont typeface="Courier New"/>
              <a:buChar char="o"/>
              <a:defRPr sz="1800" b="0" i="0" u="none" strike="noStrike" cap="none">
                <a:latin typeface="Calibri"/>
                <a:ea typeface="Calibri"/>
                <a:cs typeface="Calibri"/>
                <a:sym typeface="Calibri"/>
              </a:defRPr>
            </a:lvl4pPr>
            <a:lvl5pPr marL="2286000" marR="0" lvl="4" indent="-297179" algn="l" rtl="0">
              <a:spcBef>
                <a:spcPts val="0"/>
              </a:spcBef>
              <a:spcAft>
                <a:spcPts val="0"/>
              </a:spcAft>
              <a:buSzPts val="1080"/>
              <a:buFont typeface="Noto Sans Symbols"/>
              <a:buChar char="▪"/>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46" name="Google Shape;46;p8"/>
          <p:cNvSpPr txBox="1">
            <a:spLocks noGrp="1"/>
          </p:cNvSpPr>
          <p:nvPr>
            <p:ph type="body" idx="2"/>
          </p:nvPr>
        </p:nvSpPr>
        <p:spPr>
          <a:xfrm>
            <a:off x="3657600" y="4114800"/>
            <a:ext cx="2209800" cy="2015936"/>
          </a:xfrm>
          <a:prstGeom prst="rect">
            <a:avLst/>
          </a:prstGeom>
          <a:noFill/>
          <a:ln>
            <a:noFill/>
          </a:ln>
        </p:spPr>
        <p:txBody>
          <a:bodyPr spcFirstLastPara="1" wrap="square" lIns="0" tIns="0" rIns="0" bIns="0" anchor="t" anchorCtr="0"/>
          <a:lstStyle>
            <a:lvl1pPr marL="457200" marR="0" lvl="0" indent="-228600" algn="l" rtl="0">
              <a:spcBef>
                <a:spcPts val="100"/>
              </a:spcBef>
              <a:spcAft>
                <a:spcPts val="0"/>
              </a:spcAft>
              <a:buSzPts val="1400"/>
              <a:buNone/>
              <a:defRPr sz="2200" b="1" i="0" u="none" strike="noStrike" cap="none">
                <a:solidFill>
                  <a:srgbClr val="364EA2"/>
                </a:solidFill>
                <a:latin typeface="Calibri"/>
                <a:ea typeface="Calibri"/>
                <a:cs typeface="Calibri"/>
                <a:sym typeface="Calibri"/>
              </a:defRPr>
            </a:lvl1pPr>
            <a:lvl2pPr marL="914400" marR="0" lvl="1" indent="-228600" algn="l" rtl="0">
              <a:spcBef>
                <a:spcPts val="1365"/>
              </a:spcBef>
              <a:spcAft>
                <a:spcPts val="0"/>
              </a:spcAft>
              <a:buSzPts val="1400"/>
              <a:buNone/>
              <a:defRPr sz="1800" b="1" i="0" u="none" strike="noStrike" cap="none">
                <a:solidFill>
                  <a:srgbClr val="364EA2"/>
                </a:solidFill>
                <a:latin typeface="Calibri"/>
                <a:ea typeface="Calibri"/>
                <a:cs typeface="Calibri"/>
                <a:sym typeface="Calibri"/>
              </a:defRPr>
            </a:lvl2pPr>
            <a:lvl3pPr marL="1371600" marR="0" lvl="2" indent="-342900" algn="l" rtl="0">
              <a:spcBef>
                <a:spcPts val="435"/>
              </a:spcBef>
              <a:spcAft>
                <a:spcPts val="0"/>
              </a:spcAft>
              <a:buSzPts val="1800"/>
              <a:buFont typeface="Arial"/>
              <a:buChar char="•"/>
              <a:defRPr sz="1800" b="0" i="0" u="none" strike="noStrike" cap="none">
                <a:latin typeface="Calibri"/>
                <a:ea typeface="Calibri"/>
                <a:cs typeface="Calibri"/>
                <a:sym typeface="Calibri"/>
              </a:defRPr>
            </a:lvl3pPr>
            <a:lvl4pPr marL="1828800" marR="0" lvl="3" indent="-297180" algn="l" rtl="0">
              <a:spcBef>
                <a:spcPts val="0"/>
              </a:spcBef>
              <a:spcAft>
                <a:spcPts val="0"/>
              </a:spcAft>
              <a:buSzPts val="1080"/>
              <a:buFont typeface="Courier New"/>
              <a:buChar char="o"/>
              <a:defRPr sz="1800" b="0" i="0" u="none" strike="noStrike" cap="none">
                <a:latin typeface="Calibri"/>
                <a:ea typeface="Calibri"/>
                <a:cs typeface="Calibri"/>
                <a:sym typeface="Calibri"/>
              </a:defRPr>
            </a:lvl4pPr>
            <a:lvl5pPr marL="2286000" marR="0" lvl="4" indent="-297179" algn="l" rtl="0">
              <a:spcBef>
                <a:spcPts val="0"/>
              </a:spcBef>
              <a:spcAft>
                <a:spcPts val="0"/>
              </a:spcAft>
              <a:buSzPts val="1080"/>
              <a:buFont typeface="Noto Sans Symbols"/>
              <a:buChar char="▪"/>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47" name="Google Shape;47;p8"/>
          <p:cNvSpPr txBox="1">
            <a:spLocks noGrp="1"/>
          </p:cNvSpPr>
          <p:nvPr>
            <p:ph type="body" idx="3"/>
          </p:nvPr>
        </p:nvSpPr>
        <p:spPr>
          <a:xfrm>
            <a:off x="6553200" y="4114800"/>
            <a:ext cx="2209800" cy="2015936"/>
          </a:xfrm>
          <a:prstGeom prst="rect">
            <a:avLst/>
          </a:prstGeom>
          <a:noFill/>
          <a:ln>
            <a:noFill/>
          </a:ln>
        </p:spPr>
        <p:txBody>
          <a:bodyPr spcFirstLastPara="1" wrap="square" lIns="0" tIns="0" rIns="0" bIns="0" anchor="t" anchorCtr="0"/>
          <a:lstStyle>
            <a:lvl1pPr marL="457200" marR="0" lvl="0" indent="-228600" algn="l" rtl="0">
              <a:spcBef>
                <a:spcPts val="100"/>
              </a:spcBef>
              <a:spcAft>
                <a:spcPts val="0"/>
              </a:spcAft>
              <a:buSzPts val="1400"/>
              <a:buNone/>
              <a:defRPr sz="2200" b="1" i="0" u="none" strike="noStrike" cap="none">
                <a:solidFill>
                  <a:srgbClr val="364EA2"/>
                </a:solidFill>
                <a:latin typeface="Calibri"/>
                <a:ea typeface="Calibri"/>
                <a:cs typeface="Calibri"/>
                <a:sym typeface="Calibri"/>
              </a:defRPr>
            </a:lvl1pPr>
            <a:lvl2pPr marL="914400" marR="0" lvl="1" indent="-228600" algn="l" rtl="0">
              <a:spcBef>
                <a:spcPts val="1365"/>
              </a:spcBef>
              <a:spcAft>
                <a:spcPts val="0"/>
              </a:spcAft>
              <a:buSzPts val="1400"/>
              <a:buNone/>
              <a:defRPr sz="1800" b="1" i="0" u="none" strike="noStrike" cap="none">
                <a:solidFill>
                  <a:srgbClr val="364EA2"/>
                </a:solidFill>
                <a:latin typeface="Calibri"/>
                <a:ea typeface="Calibri"/>
                <a:cs typeface="Calibri"/>
                <a:sym typeface="Calibri"/>
              </a:defRPr>
            </a:lvl2pPr>
            <a:lvl3pPr marL="1371600" marR="0" lvl="2" indent="-342900" algn="l" rtl="0">
              <a:spcBef>
                <a:spcPts val="435"/>
              </a:spcBef>
              <a:spcAft>
                <a:spcPts val="0"/>
              </a:spcAft>
              <a:buSzPts val="1800"/>
              <a:buFont typeface="Arial"/>
              <a:buChar char="•"/>
              <a:defRPr sz="1800" b="0" i="0" u="none" strike="noStrike" cap="none">
                <a:latin typeface="Calibri"/>
                <a:ea typeface="Calibri"/>
                <a:cs typeface="Calibri"/>
                <a:sym typeface="Calibri"/>
              </a:defRPr>
            </a:lvl3pPr>
            <a:lvl4pPr marL="1828800" marR="0" lvl="3" indent="-297180" algn="l" rtl="0">
              <a:spcBef>
                <a:spcPts val="0"/>
              </a:spcBef>
              <a:spcAft>
                <a:spcPts val="0"/>
              </a:spcAft>
              <a:buSzPts val="1080"/>
              <a:buFont typeface="Courier New"/>
              <a:buChar char="o"/>
              <a:defRPr sz="1800" b="0" i="0" u="none" strike="noStrike" cap="none">
                <a:latin typeface="Calibri"/>
                <a:ea typeface="Calibri"/>
                <a:cs typeface="Calibri"/>
                <a:sym typeface="Calibri"/>
              </a:defRPr>
            </a:lvl4pPr>
            <a:lvl5pPr marL="2286000" marR="0" lvl="4" indent="-297179" algn="l" rtl="0">
              <a:spcBef>
                <a:spcPts val="0"/>
              </a:spcBef>
              <a:spcAft>
                <a:spcPts val="0"/>
              </a:spcAft>
              <a:buSzPts val="1080"/>
              <a:buFont typeface="Noto Sans Symbols"/>
              <a:buChar char="▪"/>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Layout with Image">
  <p:cSld name="Section Layout with Image">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838200" y="5305425"/>
            <a:ext cx="7543800" cy="638175"/>
          </a:xfrm>
          <a:prstGeom prst="rect">
            <a:avLst/>
          </a:prstGeom>
          <a:noFill/>
          <a:ln>
            <a:noFill/>
          </a:ln>
        </p:spPr>
        <p:txBody>
          <a:bodyPr spcFirstLastPara="1" wrap="square" lIns="0" tIns="0" rIns="0" bIns="0" anchor="t" anchorCtr="0"/>
          <a:lstStyle>
            <a:lvl1pPr marR="0" lvl="0" algn="ctr" rtl="0">
              <a:spcBef>
                <a:spcPts val="0"/>
              </a:spcBef>
              <a:spcAft>
                <a:spcPts val="0"/>
              </a:spcAft>
              <a:buSzPts val="1400"/>
              <a:buNone/>
              <a:defRPr sz="4000" b="1" i="0" u="none" strike="noStrike" cap="none">
                <a:solidFill>
                  <a:srgbClr val="374EA2"/>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11"/>
          <p:cNvSpPr txBox="1">
            <a:spLocks noGrp="1"/>
          </p:cNvSpPr>
          <p:nvPr>
            <p:ph type="body" idx="1"/>
          </p:nvPr>
        </p:nvSpPr>
        <p:spPr>
          <a:xfrm>
            <a:off x="1600200" y="5867400"/>
            <a:ext cx="6019800" cy="430887"/>
          </a:xfrm>
          <a:prstGeom prst="rect">
            <a:avLst/>
          </a:prstGeom>
          <a:noFill/>
          <a:ln>
            <a:noFill/>
          </a:ln>
        </p:spPr>
        <p:txBody>
          <a:bodyPr spcFirstLastPara="1" wrap="square" lIns="0" tIns="0" rIns="0" bIns="0" anchor="t" anchorCtr="0"/>
          <a:lstStyle>
            <a:lvl1pPr marL="457200" marR="0" lvl="0" indent="-228600" algn="ctr" rtl="0">
              <a:spcBef>
                <a:spcPts val="0"/>
              </a:spcBef>
              <a:spcAft>
                <a:spcPts val="0"/>
              </a:spcAft>
              <a:buSzPts val="1400"/>
              <a:buNone/>
              <a:defRPr sz="2800" b="1" i="0" u="none" strike="noStrike" cap="none">
                <a:solidFill>
                  <a:srgbClr val="364EA2"/>
                </a:solidFill>
                <a:latin typeface="Cambria"/>
                <a:ea typeface="Cambria"/>
                <a:cs typeface="Cambria"/>
                <a:sym typeface="Cambria"/>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56" name="Google Shape;56;p11"/>
          <p:cNvSpPr>
            <a:spLocks noGrp="1"/>
          </p:cNvSpPr>
          <p:nvPr>
            <p:ph type="pic" idx="2"/>
          </p:nvPr>
        </p:nvSpPr>
        <p:spPr>
          <a:xfrm>
            <a:off x="0" y="0"/>
            <a:ext cx="9144000" cy="48768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b="0" i="0" u="none" strike="noStrike" cap="none">
                <a:solidFill>
                  <a:srgbClr val="231F20"/>
                </a:solidFill>
                <a:latin typeface="Calibri"/>
                <a:ea typeface="Calibri"/>
                <a:cs typeface="Calibri"/>
                <a:sym typeface="Calibri"/>
              </a:defRPr>
            </a:lvl1pPr>
            <a:lvl2pPr marR="0" lvl="1" algn="l" rtl="0">
              <a:spcBef>
                <a:spcPts val="0"/>
              </a:spcBef>
              <a:spcAft>
                <a:spcPts val="0"/>
              </a:spcAft>
              <a:buSzPts val="1400"/>
              <a:buNone/>
              <a:defRPr sz="1800" b="0" i="0" u="none" strike="noStrike" cap="none">
                <a:latin typeface="Calibri"/>
                <a:ea typeface="Calibri"/>
                <a:cs typeface="Calibri"/>
                <a:sym typeface="Calibri"/>
              </a:defRPr>
            </a:lvl2pPr>
            <a:lvl3pPr marR="0" lvl="2" algn="l" rtl="0">
              <a:spcBef>
                <a:spcPts val="0"/>
              </a:spcBef>
              <a:spcAft>
                <a:spcPts val="0"/>
              </a:spcAft>
              <a:buSzPts val="1400"/>
              <a:buNone/>
              <a:defRPr sz="1800" b="0" i="0" u="none" strike="noStrike" cap="none">
                <a:latin typeface="Calibri"/>
                <a:ea typeface="Calibri"/>
                <a:cs typeface="Calibri"/>
                <a:sym typeface="Calibri"/>
              </a:defRPr>
            </a:lvl3pPr>
            <a:lvl4pPr marR="0" lvl="3" algn="l" rtl="0">
              <a:spcBef>
                <a:spcPts val="0"/>
              </a:spcBef>
              <a:spcAft>
                <a:spcPts val="0"/>
              </a:spcAft>
              <a:buSzPts val="1400"/>
              <a:buNone/>
              <a:defRPr sz="1800" b="0" i="0" u="none" strike="noStrike" cap="none">
                <a:latin typeface="Calibri"/>
                <a:ea typeface="Calibri"/>
                <a:cs typeface="Calibri"/>
                <a:sym typeface="Calibri"/>
              </a:defRPr>
            </a:lvl4pPr>
            <a:lvl5pPr marR="0" lvl="4" algn="l" rtl="0">
              <a:spcBef>
                <a:spcPts val="0"/>
              </a:spcBef>
              <a:spcAft>
                <a:spcPts val="0"/>
              </a:spcAft>
              <a:buSzPts val="1400"/>
              <a:buNone/>
              <a:defRPr sz="1800" b="0" i="0" u="none" strike="noStrike" cap="none">
                <a:latin typeface="Calibri"/>
                <a:ea typeface="Calibri"/>
                <a:cs typeface="Calibri"/>
                <a:sym typeface="Calibri"/>
              </a:defRPr>
            </a:lvl5pPr>
            <a:lvl6pPr marR="0" lvl="5" algn="l" rtl="0">
              <a:spcBef>
                <a:spcPts val="0"/>
              </a:spcBef>
              <a:spcAft>
                <a:spcPts val="0"/>
              </a:spcAft>
              <a:buSzPts val="1400"/>
              <a:buNone/>
              <a:defRPr sz="1800" b="0" i="0" u="none" strike="noStrike" cap="none">
                <a:latin typeface="Calibri"/>
                <a:ea typeface="Calibri"/>
                <a:cs typeface="Calibri"/>
                <a:sym typeface="Calibri"/>
              </a:defRPr>
            </a:lvl6pPr>
            <a:lvl7pPr marR="0" lvl="6" algn="l" rtl="0">
              <a:spcBef>
                <a:spcPts val="0"/>
              </a:spcBef>
              <a:spcAft>
                <a:spcPts val="0"/>
              </a:spcAft>
              <a:buSzPts val="1400"/>
              <a:buNone/>
              <a:defRPr sz="1800" b="0" i="0" u="none" strike="noStrike" cap="none">
                <a:latin typeface="Calibri"/>
                <a:ea typeface="Calibri"/>
                <a:cs typeface="Calibri"/>
                <a:sym typeface="Calibri"/>
              </a:defRPr>
            </a:lvl7pPr>
            <a:lvl8pPr marR="0" lvl="7" algn="l" rtl="0">
              <a:spcBef>
                <a:spcPts val="0"/>
              </a:spcBef>
              <a:spcAft>
                <a:spcPts val="0"/>
              </a:spcAft>
              <a:buSzPts val="1400"/>
              <a:buNone/>
              <a:defRPr sz="1800" b="0" i="0" u="none" strike="noStrike" cap="none">
                <a:latin typeface="Calibri"/>
                <a:ea typeface="Calibri"/>
                <a:cs typeface="Calibri"/>
                <a:sym typeface="Calibri"/>
              </a:defRPr>
            </a:lvl8pPr>
            <a:lvl9pPr marR="0" lvl="8"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 Images">
  <p:cSld name="3 Images">
    <p:spTree>
      <p:nvGrpSpPr>
        <p:cNvPr id="1" name="Shape 72"/>
        <p:cNvGrpSpPr/>
        <p:nvPr/>
      </p:nvGrpSpPr>
      <p:grpSpPr>
        <a:xfrm>
          <a:off x="0" y="0"/>
          <a:ext cx="0" cy="0"/>
          <a:chOff x="0" y="0"/>
          <a:chExt cx="0" cy="0"/>
        </a:xfrm>
      </p:grpSpPr>
      <p:sp>
        <p:nvSpPr>
          <p:cNvPr id="73" name="Google Shape;73;p15"/>
          <p:cNvSpPr>
            <a:spLocks noGrp="1"/>
          </p:cNvSpPr>
          <p:nvPr>
            <p:ph type="pic" idx="2"/>
          </p:nvPr>
        </p:nvSpPr>
        <p:spPr>
          <a:xfrm>
            <a:off x="0" y="0"/>
            <a:ext cx="3657600" cy="68580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b="0" i="0" u="none" strike="noStrike" cap="none">
                <a:solidFill>
                  <a:srgbClr val="231F20"/>
                </a:solidFill>
                <a:latin typeface="Calibri"/>
                <a:ea typeface="Calibri"/>
                <a:cs typeface="Calibri"/>
                <a:sym typeface="Calibri"/>
              </a:defRPr>
            </a:lvl1pPr>
            <a:lvl2pPr marR="0" lvl="1" algn="l" rtl="0">
              <a:spcBef>
                <a:spcPts val="0"/>
              </a:spcBef>
              <a:spcAft>
                <a:spcPts val="0"/>
              </a:spcAft>
              <a:buSzPts val="1400"/>
              <a:buNone/>
              <a:defRPr sz="1800" b="0" i="0" u="none" strike="noStrike" cap="none">
                <a:latin typeface="Calibri"/>
                <a:ea typeface="Calibri"/>
                <a:cs typeface="Calibri"/>
                <a:sym typeface="Calibri"/>
              </a:defRPr>
            </a:lvl2pPr>
            <a:lvl3pPr marR="0" lvl="2" algn="l" rtl="0">
              <a:spcBef>
                <a:spcPts val="0"/>
              </a:spcBef>
              <a:spcAft>
                <a:spcPts val="0"/>
              </a:spcAft>
              <a:buSzPts val="1400"/>
              <a:buNone/>
              <a:defRPr sz="1800" b="0" i="0" u="none" strike="noStrike" cap="none">
                <a:latin typeface="Calibri"/>
                <a:ea typeface="Calibri"/>
                <a:cs typeface="Calibri"/>
                <a:sym typeface="Calibri"/>
              </a:defRPr>
            </a:lvl3pPr>
            <a:lvl4pPr marR="0" lvl="3" algn="l" rtl="0">
              <a:spcBef>
                <a:spcPts val="0"/>
              </a:spcBef>
              <a:spcAft>
                <a:spcPts val="0"/>
              </a:spcAft>
              <a:buSzPts val="1400"/>
              <a:buNone/>
              <a:defRPr sz="1800" b="0" i="0" u="none" strike="noStrike" cap="none">
                <a:latin typeface="Calibri"/>
                <a:ea typeface="Calibri"/>
                <a:cs typeface="Calibri"/>
                <a:sym typeface="Calibri"/>
              </a:defRPr>
            </a:lvl4pPr>
            <a:lvl5pPr marR="0" lvl="4" algn="l" rtl="0">
              <a:spcBef>
                <a:spcPts val="0"/>
              </a:spcBef>
              <a:spcAft>
                <a:spcPts val="0"/>
              </a:spcAft>
              <a:buSzPts val="1400"/>
              <a:buNone/>
              <a:defRPr sz="1800" b="0" i="0" u="none" strike="noStrike" cap="none">
                <a:latin typeface="Calibri"/>
                <a:ea typeface="Calibri"/>
                <a:cs typeface="Calibri"/>
                <a:sym typeface="Calibri"/>
              </a:defRPr>
            </a:lvl5pPr>
            <a:lvl6pPr marR="0" lvl="5" algn="l" rtl="0">
              <a:spcBef>
                <a:spcPts val="0"/>
              </a:spcBef>
              <a:spcAft>
                <a:spcPts val="0"/>
              </a:spcAft>
              <a:buSzPts val="1400"/>
              <a:buNone/>
              <a:defRPr sz="1800" b="0" i="0" u="none" strike="noStrike" cap="none">
                <a:latin typeface="Calibri"/>
                <a:ea typeface="Calibri"/>
                <a:cs typeface="Calibri"/>
                <a:sym typeface="Calibri"/>
              </a:defRPr>
            </a:lvl6pPr>
            <a:lvl7pPr marR="0" lvl="6" algn="l" rtl="0">
              <a:spcBef>
                <a:spcPts val="0"/>
              </a:spcBef>
              <a:spcAft>
                <a:spcPts val="0"/>
              </a:spcAft>
              <a:buSzPts val="1400"/>
              <a:buNone/>
              <a:defRPr sz="1800" b="0" i="0" u="none" strike="noStrike" cap="none">
                <a:latin typeface="Calibri"/>
                <a:ea typeface="Calibri"/>
                <a:cs typeface="Calibri"/>
                <a:sym typeface="Calibri"/>
              </a:defRPr>
            </a:lvl7pPr>
            <a:lvl8pPr marR="0" lvl="7" algn="l" rtl="0">
              <a:spcBef>
                <a:spcPts val="0"/>
              </a:spcBef>
              <a:spcAft>
                <a:spcPts val="0"/>
              </a:spcAft>
              <a:buSzPts val="1400"/>
              <a:buNone/>
              <a:defRPr sz="1800" b="0" i="0" u="none" strike="noStrike" cap="none">
                <a:latin typeface="Calibri"/>
                <a:ea typeface="Calibri"/>
                <a:cs typeface="Calibri"/>
                <a:sym typeface="Calibri"/>
              </a:defRPr>
            </a:lvl8pPr>
            <a:lvl9pPr marR="0" lvl="8"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74" name="Google Shape;74;p15"/>
          <p:cNvSpPr>
            <a:spLocks noGrp="1"/>
          </p:cNvSpPr>
          <p:nvPr>
            <p:ph type="pic" idx="3"/>
          </p:nvPr>
        </p:nvSpPr>
        <p:spPr>
          <a:xfrm>
            <a:off x="3810000" y="-30480"/>
            <a:ext cx="5334000" cy="254508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b="0" i="0" u="none" strike="noStrike" cap="none">
                <a:solidFill>
                  <a:srgbClr val="231F20"/>
                </a:solidFill>
                <a:latin typeface="Calibri"/>
                <a:ea typeface="Calibri"/>
                <a:cs typeface="Calibri"/>
                <a:sym typeface="Calibri"/>
              </a:defRPr>
            </a:lvl1pPr>
            <a:lvl2pPr marR="0" lvl="1" algn="l" rtl="0">
              <a:spcBef>
                <a:spcPts val="0"/>
              </a:spcBef>
              <a:spcAft>
                <a:spcPts val="0"/>
              </a:spcAft>
              <a:buSzPts val="1400"/>
              <a:buNone/>
              <a:defRPr sz="1800" b="0" i="0" u="none" strike="noStrike" cap="none">
                <a:latin typeface="Calibri"/>
                <a:ea typeface="Calibri"/>
                <a:cs typeface="Calibri"/>
                <a:sym typeface="Calibri"/>
              </a:defRPr>
            </a:lvl2pPr>
            <a:lvl3pPr marR="0" lvl="2" algn="l" rtl="0">
              <a:spcBef>
                <a:spcPts val="0"/>
              </a:spcBef>
              <a:spcAft>
                <a:spcPts val="0"/>
              </a:spcAft>
              <a:buSzPts val="1400"/>
              <a:buNone/>
              <a:defRPr sz="1800" b="0" i="0" u="none" strike="noStrike" cap="none">
                <a:latin typeface="Calibri"/>
                <a:ea typeface="Calibri"/>
                <a:cs typeface="Calibri"/>
                <a:sym typeface="Calibri"/>
              </a:defRPr>
            </a:lvl3pPr>
            <a:lvl4pPr marR="0" lvl="3" algn="l" rtl="0">
              <a:spcBef>
                <a:spcPts val="0"/>
              </a:spcBef>
              <a:spcAft>
                <a:spcPts val="0"/>
              </a:spcAft>
              <a:buSzPts val="1400"/>
              <a:buNone/>
              <a:defRPr sz="1800" b="0" i="0" u="none" strike="noStrike" cap="none">
                <a:latin typeface="Calibri"/>
                <a:ea typeface="Calibri"/>
                <a:cs typeface="Calibri"/>
                <a:sym typeface="Calibri"/>
              </a:defRPr>
            </a:lvl4pPr>
            <a:lvl5pPr marR="0" lvl="4" algn="l" rtl="0">
              <a:spcBef>
                <a:spcPts val="0"/>
              </a:spcBef>
              <a:spcAft>
                <a:spcPts val="0"/>
              </a:spcAft>
              <a:buSzPts val="1400"/>
              <a:buNone/>
              <a:defRPr sz="1800" b="0" i="0" u="none" strike="noStrike" cap="none">
                <a:latin typeface="Calibri"/>
                <a:ea typeface="Calibri"/>
                <a:cs typeface="Calibri"/>
                <a:sym typeface="Calibri"/>
              </a:defRPr>
            </a:lvl5pPr>
            <a:lvl6pPr marR="0" lvl="5" algn="l" rtl="0">
              <a:spcBef>
                <a:spcPts val="0"/>
              </a:spcBef>
              <a:spcAft>
                <a:spcPts val="0"/>
              </a:spcAft>
              <a:buSzPts val="1400"/>
              <a:buNone/>
              <a:defRPr sz="1800" b="0" i="0" u="none" strike="noStrike" cap="none">
                <a:latin typeface="Calibri"/>
                <a:ea typeface="Calibri"/>
                <a:cs typeface="Calibri"/>
                <a:sym typeface="Calibri"/>
              </a:defRPr>
            </a:lvl6pPr>
            <a:lvl7pPr marR="0" lvl="6" algn="l" rtl="0">
              <a:spcBef>
                <a:spcPts val="0"/>
              </a:spcBef>
              <a:spcAft>
                <a:spcPts val="0"/>
              </a:spcAft>
              <a:buSzPts val="1400"/>
              <a:buNone/>
              <a:defRPr sz="1800" b="0" i="0" u="none" strike="noStrike" cap="none">
                <a:latin typeface="Calibri"/>
                <a:ea typeface="Calibri"/>
                <a:cs typeface="Calibri"/>
                <a:sym typeface="Calibri"/>
              </a:defRPr>
            </a:lvl7pPr>
            <a:lvl8pPr marR="0" lvl="7" algn="l" rtl="0">
              <a:spcBef>
                <a:spcPts val="0"/>
              </a:spcBef>
              <a:spcAft>
                <a:spcPts val="0"/>
              </a:spcAft>
              <a:buSzPts val="1400"/>
              <a:buNone/>
              <a:defRPr sz="1800" b="0" i="0" u="none" strike="noStrike" cap="none">
                <a:latin typeface="Calibri"/>
                <a:ea typeface="Calibri"/>
                <a:cs typeface="Calibri"/>
                <a:sym typeface="Calibri"/>
              </a:defRPr>
            </a:lvl8pPr>
            <a:lvl9pPr marR="0" lvl="8"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75" name="Google Shape;75;p15"/>
          <p:cNvSpPr>
            <a:spLocks noGrp="1"/>
          </p:cNvSpPr>
          <p:nvPr>
            <p:ph type="pic" idx="4"/>
          </p:nvPr>
        </p:nvSpPr>
        <p:spPr>
          <a:xfrm>
            <a:off x="3810000" y="2667000"/>
            <a:ext cx="5334000" cy="41910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b="0" i="0" u="none" strike="noStrike" cap="none">
                <a:solidFill>
                  <a:srgbClr val="231F20"/>
                </a:solidFill>
                <a:latin typeface="Calibri"/>
                <a:ea typeface="Calibri"/>
                <a:cs typeface="Calibri"/>
                <a:sym typeface="Calibri"/>
              </a:defRPr>
            </a:lvl1pPr>
            <a:lvl2pPr marR="0" lvl="1" algn="l" rtl="0">
              <a:spcBef>
                <a:spcPts val="0"/>
              </a:spcBef>
              <a:spcAft>
                <a:spcPts val="0"/>
              </a:spcAft>
              <a:buSzPts val="1400"/>
              <a:buNone/>
              <a:defRPr sz="1800" b="0" i="0" u="none" strike="noStrike" cap="none">
                <a:latin typeface="Calibri"/>
                <a:ea typeface="Calibri"/>
                <a:cs typeface="Calibri"/>
                <a:sym typeface="Calibri"/>
              </a:defRPr>
            </a:lvl2pPr>
            <a:lvl3pPr marR="0" lvl="2" algn="l" rtl="0">
              <a:spcBef>
                <a:spcPts val="0"/>
              </a:spcBef>
              <a:spcAft>
                <a:spcPts val="0"/>
              </a:spcAft>
              <a:buSzPts val="1400"/>
              <a:buNone/>
              <a:defRPr sz="1800" b="0" i="0" u="none" strike="noStrike" cap="none">
                <a:latin typeface="Calibri"/>
                <a:ea typeface="Calibri"/>
                <a:cs typeface="Calibri"/>
                <a:sym typeface="Calibri"/>
              </a:defRPr>
            </a:lvl3pPr>
            <a:lvl4pPr marR="0" lvl="3" algn="l" rtl="0">
              <a:spcBef>
                <a:spcPts val="0"/>
              </a:spcBef>
              <a:spcAft>
                <a:spcPts val="0"/>
              </a:spcAft>
              <a:buSzPts val="1400"/>
              <a:buNone/>
              <a:defRPr sz="1800" b="0" i="0" u="none" strike="noStrike" cap="none">
                <a:latin typeface="Calibri"/>
                <a:ea typeface="Calibri"/>
                <a:cs typeface="Calibri"/>
                <a:sym typeface="Calibri"/>
              </a:defRPr>
            </a:lvl4pPr>
            <a:lvl5pPr marR="0" lvl="4" algn="l" rtl="0">
              <a:spcBef>
                <a:spcPts val="0"/>
              </a:spcBef>
              <a:spcAft>
                <a:spcPts val="0"/>
              </a:spcAft>
              <a:buSzPts val="1400"/>
              <a:buNone/>
              <a:defRPr sz="1800" b="0" i="0" u="none" strike="noStrike" cap="none">
                <a:latin typeface="Calibri"/>
                <a:ea typeface="Calibri"/>
                <a:cs typeface="Calibri"/>
                <a:sym typeface="Calibri"/>
              </a:defRPr>
            </a:lvl5pPr>
            <a:lvl6pPr marR="0" lvl="5" algn="l" rtl="0">
              <a:spcBef>
                <a:spcPts val="0"/>
              </a:spcBef>
              <a:spcAft>
                <a:spcPts val="0"/>
              </a:spcAft>
              <a:buSzPts val="1400"/>
              <a:buNone/>
              <a:defRPr sz="1800" b="0" i="0" u="none" strike="noStrike" cap="none">
                <a:latin typeface="Calibri"/>
                <a:ea typeface="Calibri"/>
                <a:cs typeface="Calibri"/>
                <a:sym typeface="Calibri"/>
              </a:defRPr>
            </a:lvl6pPr>
            <a:lvl7pPr marR="0" lvl="6" algn="l" rtl="0">
              <a:spcBef>
                <a:spcPts val="0"/>
              </a:spcBef>
              <a:spcAft>
                <a:spcPts val="0"/>
              </a:spcAft>
              <a:buSzPts val="1400"/>
              <a:buNone/>
              <a:defRPr sz="1800" b="0" i="0" u="none" strike="noStrike" cap="none">
                <a:latin typeface="Calibri"/>
                <a:ea typeface="Calibri"/>
                <a:cs typeface="Calibri"/>
                <a:sym typeface="Calibri"/>
              </a:defRPr>
            </a:lvl7pPr>
            <a:lvl8pPr marR="0" lvl="7" algn="l" rtl="0">
              <a:spcBef>
                <a:spcPts val="0"/>
              </a:spcBef>
              <a:spcAft>
                <a:spcPts val="0"/>
              </a:spcAft>
              <a:buSzPts val="1400"/>
              <a:buNone/>
              <a:defRPr sz="1800" b="0" i="0" u="none" strike="noStrike" cap="none">
                <a:latin typeface="Calibri"/>
                <a:ea typeface="Calibri"/>
                <a:cs typeface="Calibri"/>
                <a:sym typeface="Calibri"/>
              </a:defRPr>
            </a:lvl8pPr>
            <a:lvl9pPr marR="0" lvl="8"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 Image Layout">
  <p:cSld name="4 Image Layout">
    <p:spTree>
      <p:nvGrpSpPr>
        <p:cNvPr id="1" name="Shape 76"/>
        <p:cNvGrpSpPr/>
        <p:nvPr/>
      </p:nvGrpSpPr>
      <p:grpSpPr>
        <a:xfrm>
          <a:off x="0" y="0"/>
          <a:ext cx="0" cy="0"/>
          <a:chOff x="0" y="0"/>
          <a:chExt cx="0" cy="0"/>
        </a:xfrm>
      </p:grpSpPr>
      <p:sp>
        <p:nvSpPr>
          <p:cNvPr id="77" name="Google Shape;77;p16"/>
          <p:cNvSpPr>
            <a:spLocks noGrp="1"/>
          </p:cNvSpPr>
          <p:nvPr>
            <p:ph type="pic" idx="2"/>
          </p:nvPr>
        </p:nvSpPr>
        <p:spPr>
          <a:xfrm>
            <a:off x="3505200" y="0"/>
            <a:ext cx="5638800" cy="33528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b="0" i="0" u="none" strike="noStrike" cap="none">
                <a:solidFill>
                  <a:srgbClr val="231F20"/>
                </a:solidFill>
                <a:latin typeface="Calibri"/>
                <a:ea typeface="Calibri"/>
                <a:cs typeface="Calibri"/>
                <a:sym typeface="Calibri"/>
              </a:defRPr>
            </a:lvl1pPr>
            <a:lvl2pPr marR="0" lvl="1" algn="l" rtl="0">
              <a:spcBef>
                <a:spcPts val="0"/>
              </a:spcBef>
              <a:spcAft>
                <a:spcPts val="0"/>
              </a:spcAft>
              <a:buSzPts val="1400"/>
              <a:buNone/>
              <a:defRPr sz="1800" b="0" i="0" u="none" strike="noStrike" cap="none">
                <a:latin typeface="Calibri"/>
                <a:ea typeface="Calibri"/>
                <a:cs typeface="Calibri"/>
                <a:sym typeface="Calibri"/>
              </a:defRPr>
            </a:lvl2pPr>
            <a:lvl3pPr marR="0" lvl="2" algn="l" rtl="0">
              <a:spcBef>
                <a:spcPts val="0"/>
              </a:spcBef>
              <a:spcAft>
                <a:spcPts val="0"/>
              </a:spcAft>
              <a:buSzPts val="1400"/>
              <a:buNone/>
              <a:defRPr sz="1800" b="0" i="0" u="none" strike="noStrike" cap="none">
                <a:latin typeface="Calibri"/>
                <a:ea typeface="Calibri"/>
                <a:cs typeface="Calibri"/>
                <a:sym typeface="Calibri"/>
              </a:defRPr>
            </a:lvl3pPr>
            <a:lvl4pPr marR="0" lvl="3" algn="l" rtl="0">
              <a:spcBef>
                <a:spcPts val="0"/>
              </a:spcBef>
              <a:spcAft>
                <a:spcPts val="0"/>
              </a:spcAft>
              <a:buSzPts val="1400"/>
              <a:buNone/>
              <a:defRPr sz="1800" b="0" i="0" u="none" strike="noStrike" cap="none">
                <a:latin typeface="Calibri"/>
                <a:ea typeface="Calibri"/>
                <a:cs typeface="Calibri"/>
                <a:sym typeface="Calibri"/>
              </a:defRPr>
            </a:lvl4pPr>
            <a:lvl5pPr marR="0" lvl="4" algn="l" rtl="0">
              <a:spcBef>
                <a:spcPts val="0"/>
              </a:spcBef>
              <a:spcAft>
                <a:spcPts val="0"/>
              </a:spcAft>
              <a:buSzPts val="1400"/>
              <a:buNone/>
              <a:defRPr sz="1800" b="0" i="0" u="none" strike="noStrike" cap="none">
                <a:latin typeface="Calibri"/>
                <a:ea typeface="Calibri"/>
                <a:cs typeface="Calibri"/>
                <a:sym typeface="Calibri"/>
              </a:defRPr>
            </a:lvl5pPr>
            <a:lvl6pPr marR="0" lvl="5" algn="l" rtl="0">
              <a:spcBef>
                <a:spcPts val="0"/>
              </a:spcBef>
              <a:spcAft>
                <a:spcPts val="0"/>
              </a:spcAft>
              <a:buSzPts val="1400"/>
              <a:buNone/>
              <a:defRPr sz="1800" b="0" i="0" u="none" strike="noStrike" cap="none">
                <a:latin typeface="Calibri"/>
                <a:ea typeface="Calibri"/>
                <a:cs typeface="Calibri"/>
                <a:sym typeface="Calibri"/>
              </a:defRPr>
            </a:lvl6pPr>
            <a:lvl7pPr marR="0" lvl="6" algn="l" rtl="0">
              <a:spcBef>
                <a:spcPts val="0"/>
              </a:spcBef>
              <a:spcAft>
                <a:spcPts val="0"/>
              </a:spcAft>
              <a:buSzPts val="1400"/>
              <a:buNone/>
              <a:defRPr sz="1800" b="0" i="0" u="none" strike="noStrike" cap="none">
                <a:latin typeface="Calibri"/>
                <a:ea typeface="Calibri"/>
                <a:cs typeface="Calibri"/>
                <a:sym typeface="Calibri"/>
              </a:defRPr>
            </a:lvl7pPr>
            <a:lvl8pPr marR="0" lvl="7" algn="l" rtl="0">
              <a:spcBef>
                <a:spcPts val="0"/>
              </a:spcBef>
              <a:spcAft>
                <a:spcPts val="0"/>
              </a:spcAft>
              <a:buSzPts val="1400"/>
              <a:buNone/>
              <a:defRPr sz="1800" b="0" i="0" u="none" strike="noStrike" cap="none">
                <a:latin typeface="Calibri"/>
                <a:ea typeface="Calibri"/>
                <a:cs typeface="Calibri"/>
                <a:sym typeface="Calibri"/>
              </a:defRPr>
            </a:lvl8pPr>
            <a:lvl9pPr marR="0" lvl="8"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78" name="Google Shape;78;p16"/>
          <p:cNvSpPr>
            <a:spLocks noGrp="1"/>
          </p:cNvSpPr>
          <p:nvPr>
            <p:ph type="pic" idx="3"/>
          </p:nvPr>
        </p:nvSpPr>
        <p:spPr>
          <a:xfrm>
            <a:off x="5791200" y="3505200"/>
            <a:ext cx="3352800" cy="33528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b="0" i="0" u="none" strike="noStrike" cap="none">
                <a:solidFill>
                  <a:srgbClr val="231F20"/>
                </a:solidFill>
                <a:latin typeface="Calibri"/>
                <a:ea typeface="Calibri"/>
                <a:cs typeface="Calibri"/>
                <a:sym typeface="Calibri"/>
              </a:defRPr>
            </a:lvl1pPr>
            <a:lvl2pPr marR="0" lvl="1" algn="l" rtl="0">
              <a:spcBef>
                <a:spcPts val="0"/>
              </a:spcBef>
              <a:spcAft>
                <a:spcPts val="0"/>
              </a:spcAft>
              <a:buSzPts val="1400"/>
              <a:buNone/>
              <a:defRPr sz="1800" b="0" i="0" u="none" strike="noStrike" cap="none">
                <a:latin typeface="Calibri"/>
                <a:ea typeface="Calibri"/>
                <a:cs typeface="Calibri"/>
                <a:sym typeface="Calibri"/>
              </a:defRPr>
            </a:lvl2pPr>
            <a:lvl3pPr marR="0" lvl="2" algn="l" rtl="0">
              <a:spcBef>
                <a:spcPts val="0"/>
              </a:spcBef>
              <a:spcAft>
                <a:spcPts val="0"/>
              </a:spcAft>
              <a:buSzPts val="1400"/>
              <a:buNone/>
              <a:defRPr sz="1800" b="0" i="0" u="none" strike="noStrike" cap="none">
                <a:latin typeface="Calibri"/>
                <a:ea typeface="Calibri"/>
                <a:cs typeface="Calibri"/>
                <a:sym typeface="Calibri"/>
              </a:defRPr>
            </a:lvl3pPr>
            <a:lvl4pPr marR="0" lvl="3" algn="l" rtl="0">
              <a:spcBef>
                <a:spcPts val="0"/>
              </a:spcBef>
              <a:spcAft>
                <a:spcPts val="0"/>
              </a:spcAft>
              <a:buSzPts val="1400"/>
              <a:buNone/>
              <a:defRPr sz="1800" b="0" i="0" u="none" strike="noStrike" cap="none">
                <a:latin typeface="Calibri"/>
                <a:ea typeface="Calibri"/>
                <a:cs typeface="Calibri"/>
                <a:sym typeface="Calibri"/>
              </a:defRPr>
            </a:lvl4pPr>
            <a:lvl5pPr marR="0" lvl="4" algn="l" rtl="0">
              <a:spcBef>
                <a:spcPts val="0"/>
              </a:spcBef>
              <a:spcAft>
                <a:spcPts val="0"/>
              </a:spcAft>
              <a:buSzPts val="1400"/>
              <a:buNone/>
              <a:defRPr sz="1800" b="0" i="0" u="none" strike="noStrike" cap="none">
                <a:latin typeface="Calibri"/>
                <a:ea typeface="Calibri"/>
                <a:cs typeface="Calibri"/>
                <a:sym typeface="Calibri"/>
              </a:defRPr>
            </a:lvl5pPr>
            <a:lvl6pPr marR="0" lvl="5" algn="l" rtl="0">
              <a:spcBef>
                <a:spcPts val="0"/>
              </a:spcBef>
              <a:spcAft>
                <a:spcPts val="0"/>
              </a:spcAft>
              <a:buSzPts val="1400"/>
              <a:buNone/>
              <a:defRPr sz="1800" b="0" i="0" u="none" strike="noStrike" cap="none">
                <a:latin typeface="Calibri"/>
                <a:ea typeface="Calibri"/>
                <a:cs typeface="Calibri"/>
                <a:sym typeface="Calibri"/>
              </a:defRPr>
            </a:lvl6pPr>
            <a:lvl7pPr marR="0" lvl="6" algn="l" rtl="0">
              <a:spcBef>
                <a:spcPts val="0"/>
              </a:spcBef>
              <a:spcAft>
                <a:spcPts val="0"/>
              </a:spcAft>
              <a:buSzPts val="1400"/>
              <a:buNone/>
              <a:defRPr sz="1800" b="0" i="0" u="none" strike="noStrike" cap="none">
                <a:latin typeface="Calibri"/>
                <a:ea typeface="Calibri"/>
                <a:cs typeface="Calibri"/>
                <a:sym typeface="Calibri"/>
              </a:defRPr>
            </a:lvl7pPr>
            <a:lvl8pPr marR="0" lvl="7" algn="l" rtl="0">
              <a:spcBef>
                <a:spcPts val="0"/>
              </a:spcBef>
              <a:spcAft>
                <a:spcPts val="0"/>
              </a:spcAft>
              <a:buSzPts val="1400"/>
              <a:buNone/>
              <a:defRPr sz="1800" b="0" i="0" u="none" strike="noStrike" cap="none">
                <a:latin typeface="Calibri"/>
                <a:ea typeface="Calibri"/>
                <a:cs typeface="Calibri"/>
                <a:sym typeface="Calibri"/>
              </a:defRPr>
            </a:lvl8pPr>
            <a:lvl9pPr marR="0" lvl="8"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79" name="Google Shape;79;p16"/>
          <p:cNvSpPr>
            <a:spLocks noGrp="1"/>
          </p:cNvSpPr>
          <p:nvPr>
            <p:ph type="pic" idx="4"/>
          </p:nvPr>
        </p:nvSpPr>
        <p:spPr>
          <a:xfrm>
            <a:off x="0" y="0"/>
            <a:ext cx="3352800" cy="33528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b="0" i="0" u="none" strike="noStrike" cap="none">
                <a:solidFill>
                  <a:srgbClr val="231F20"/>
                </a:solidFill>
                <a:latin typeface="Calibri"/>
                <a:ea typeface="Calibri"/>
                <a:cs typeface="Calibri"/>
                <a:sym typeface="Calibri"/>
              </a:defRPr>
            </a:lvl1pPr>
            <a:lvl2pPr marR="0" lvl="1" algn="l" rtl="0">
              <a:spcBef>
                <a:spcPts val="0"/>
              </a:spcBef>
              <a:spcAft>
                <a:spcPts val="0"/>
              </a:spcAft>
              <a:buSzPts val="1400"/>
              <a:buNone/>
              <a:defRPr sz="1800" b="0" i="0" u="none" strike="noStrike" cap="none">
                <a:latin typeface="Calibri"/>
                <a:ea typeface="Calibri"/>
                <a:cs typeface="Calibri"/>
                <a:sym typeface="Calibri"/>
              </a:defRPr>
            </a:lvl2pPr>
            <a:lvl3pPr marR="0" lvl="2" algn="l" rtl="0">
              <a:spcBef>
                <a:spcPts val="0"/>
              </a:spcBef>
              <a:spcAft>
                <a:spcPts val="0"/>
              </a:spcAft>
              <a:buSzPts val="1400"/>
              <a:buNone/>
              <a:defRPr sz="1800" b="0" i="0" u="none" strike="noStrike" cap="none">
                <a:latin typeface="Calibri"/>
                <a:ea typeface="Calibri"/>
                <a:cs typeface="Calibri"/>
                <a:sym typeface="Calibri"/>
              </a:defRPr>
            </a:lvl3pPr>
            <a:lvl4pPr marR="0" lvl="3" algn="l" rtl="0">
              <a:spcBef>
                <a:spcPts val="0"/>
              </a:spcBef>
              <a:spcAft>
                <a:spcPts val="0"/>
              </a:spcAft>
              <a:buSzPts val="1400"/>
              <a:buNone/>
              <a:defRPr sz="1800" b="0" i="0" u="none" strike="noStrike" cap="none">
                <a:latin typeface="Calibri"/>
                <a:ea typeface="Calibri"/>
                <a:cs typeface="Calibri"/>
                <a:sym typeface="Calibri"/>
              </a:defRPr>
            </a:lvl4pPr>
            <a:lvl5pPr marR="0" lvl="4" algn="l" rtl="0">
              <a:spcBef>
                <a:spcPts val="0"/>
              </a:spcBef>
              <a:spcAft>
                <a:spcPts val="0"/>
              </a:spcAft>
              <a:buSzPts val="1400"/>
              <a:buNone/>
              <a:defRPr sz="1800" b="0" i="0" u="none" strike="noStrike" cap="none">
                <a:latin typeface="Calibri"/>
                <a:ea typeface="Calibri"/>
                <a:cs typeface="Calibri"/>
                <a:sym typeface="Calibri"/>
              </a:defRPr>
            </a:lvl5pPr>
            <a:lvl6pPr marR="0" lvl="5" algn="l" rtl="0">
              <a:spcBef>
                <a:spcPts val="0"/>
              </a:spcBef>
              <a:spcAft>
                <a:spcPts val="0"/>
              </a:spcAft>
              <a:buSzPts val="1400"/>
              <a:buNone/>
              <a:defRPr sz="1800" b="0" i="0" u="none" strike="noStrike" cap="none">
                <a:latin typeface="Calibri"/>
                <a:ea typeface="Calibri"/>
                <a:cs typeface="Calibri"/>
                <a:sym typeface="Calibri"/>
              </a:defRPr>
            </a:lvl6pPr>
            <a:lvl7pPr marR="0" lvl="6" algn="l" rtl="0">
              <a:spcBef>
                <a:spcPts val="0"/>
              </a:spcBef>
              <a:spcAft>
                <a:spcPts val="0"/>
              </a:spcAft>
              <a:buSzPts val="1400"/>
              <a:buNone/>
              <a:defRPr sz="1800" b="0" i="0" u="none" strike="noStrike" cap="none">
                <a:latin typeface="Calibri"/>
                <a:ea typeface="Calibri"/>
                <a:cs typeface="Calibri"/>
                <a:sym typeface="Calibri"/>
              </a:defRPr>
            </a:lvl7pPr>
            <a:lvl8pPr marR="0" lvl="7" algn="l" rtl="0">
              <a:spcBef>
                <a:spcPts val="0"/>
              </a:spcBef>
              <a:spcAft>
                <a:spcPts val="0"/>
              </a:spcAft>
              <a:buSzPts val="1400"/>
              <a:buNone/>
              <a:defRPr sz="1800" b="0" i="0" u="none" strike="noStrike" cap="none">
                <a:latin typeface="Calibri"/>
                <a:ea typeface="Calibri"/>
                <a:cs typeface="Calibri"/>
                <a:sym typeface="Calibri"/>
              </a:defRPr>
            </a:lvl8pPr>
            <a:lvl9pPr marR="0" lvl="8"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80" name="Google Shape;80;p16"/>
          <p:cNvSpPr>
            <a:spLocks noGrp="1"/>
          </p:cNvSpPr>
          <p:nvPr>
            <p:ph type="pic" idx="5"/>
          </p:nvPr>
        </p:nvSpPr>
        <p:spPr>
          <a:xfrm>
            <a:off x="10160" y="3505200"/>
            <a:ext cx="5638800" cy="33528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b="0" i="0" u="none" strike="noStrike" cap="none">
                <a:solidFill>
                  <a:srgbClr val="231F20"/>
                </a:solidFill>
                <a:latin typeface="Calibri"/>
                <a:ea typeface="Calibri"/>
                <a:cs typeface="Calibri"/>
                <a:sym typeface="Calibri"/>
              </a:defRPr>
            </a:lvl1pPr>
            <a:lvl2pPr marR="0" lvl="1" algn="l" rtl="0">
              <a:spcBef>
                <a:spcPts val="0"/>
              </a:spcBef>
              <a:spcAft>
                <a:spcPts val="0"/>
              </a:spcAft>
              <a:buSzPts val="1400"/>
              <a:buNone/>
              <a:defRPr sz="1800" b="0" i="0" u="none" strike="noStrike" cap="none">
                <a:latin typeface="Calibri"/>
                <a:ea typeface="Calibri"/>
                <a:cs typeface="Calibri"/>
                <a:sym typeface="Calibri"/>
              </a:defRPr>
            </a:lvl2pPr>
            <a:lvl3pPr marR="0" lvl="2" algn="l" rtl="0">
              <a:spcBef>
                <a:spcPts val="0"/>
              </a:spcBef>
              <a:spcAft>
                <a:spcPts val="0"/>
              </a:spcAft>
              <a:buSzPts val="1400"/>
              <a:buNone/>
              <a:defRPr sz="1800" b="0" i="0" u="none" strike="noStrike" cap="none">
                <a:latin typeface="Calibri"/>
                <a:ea typeface="Calibri"/>
                <a:cs typeface="Calibri"/>
                <a:sym typeface="Calibri"/>
              </a:defRPr>
            </a:lvl3pPr>
            <a:lvl4pPr marR="0" lvl="3" algn="l" rtl="0">
              <a:spcBef>
                <a:spcPts val="0"/>
              </a:spcBef>
              <a:spcAft>
                <a:spcPts val="0"/>
              </a:spcAft>
              <a:buSzPts val="1400"/>
              <a:buNone/>
              <a:defRPr sz="1800" b="0" i="0" u="none" strike="noStrike" cap="none">
                <a:latin typeface="Calibri"/>
                <a:ea typeface="Calibri"/>
                <a:cs typeface="Calibri"/>
                <a:sym typeface="Calibri"/>
              </a:defRPr>
            </a:lvl4pPr>
            <a:lvl5pPr marR="0" lvl="4" algn="l" rtl="0">
              <a:spcBef>
                <a:spcPts val="0"/>
              </a:spcBef>
              <a:spcAft>
                <a:spcPts val="0"/>
              </a:spcAft>
              <a:buSzPts val="1400"/>
              <a:buNone/>
              <a:defRPr sz="1800" b="0" i="0" u="none" strike="noStrike" cap="none">
                <a:latin typeface="Calibri"/>
                <a:ea typeface="Calibri"/>
                <a:cs typeface="Calibri"/>
                <a:sym typeface="Calibri"/>
              </a:defRPr>
            </a:lvl5pPr>
            <a:lvl6pPr marR="0" lvl="5" algn="l" rtl="0">
              <a:spcBef>
                <a:spcPts val="0"/>
              </a:spcBef>
              <a:spcAft>
                <a:spcPts val="0"/>
              </a:spcAft>
              <a:buSzPts val="1400"/>
              <a:buNone/>
              <a:defRPr sz="1800" b="0" i="0" u="none" strike="noStrike" cap="none">
                <a:latin typeface="Calibri"/>
                <a:ea typeface="Calibri"/>
                <a:cs typeface="Calibri"/>
                <a:sym typeface="Calibri"/>
              </a:defRPr>
            </a:lvl6pPr>
            <a:lvl7pPr marR="0" lvl="6" algn="l" rtl="0">
              <a:spcBef>
                <a:spcPts val="0"/>
              </a:spcBef>
              <a:spcAft>
                <a:spcPts val="0"/>
              </a:spcAft>
              <a:buSzPts val="1400"/>
              <a:buNone/>
              <a:defRPr sz="1800" b="0" i="0" u="none" strike="noStrike" cap="none">
                <a:latin typeface="Calibri"/>
                <a:ea typeface="Calibri"/>
                <a:cs typeface="Calibri"/>
                <a:sym typeface="Calibri"/>
              </a:defRPr>
            </a:lvl7pPr>
            <a:lvl8pPr marR="0" lvl="7" algn="l" rtl="0">
              <a:spcBef>
                <a:spcPts val="0"/>
              </a:spcBef>
              <a:spcAft>
                <a:spcPts val="0"/>
              </a:spcAft>
              <a:buSzPts val="1400"/>
              <a:buNone/>
              <a:defRPr sz="1800" b="0" i="0" u="none" strike="noStrike" cap="none">
                <a:latin typeface="Calibri"/>
                <a:ea typeface="Calibri"/>
                <a:cs typeface="Calibri"/>
                <a:sym typeface="Calibri"/>
              </a:defRPr>
            </a:lvl8pPr>
            <a:lvl9pPr marR="0" lvl="8"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681290" y="1435332"/>
            <a:ext cx="5781040" cy="638175"/>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4000" b="1" i="0" u="none" strike="noStrike" cap="none">
                <a:solidFill>
                  <a:srgbClr val="374EA2"/>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945769" y="2540380"/>
            <a:ext cx="7252461" cy="221996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solidFill>
                  <a:srgbClr val="231F20"/>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2" name="Google Shape;12;p1"/>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7" r:id="rId6"/>
    <p:sldLayoutId id="2147483661" r:id="rId7"/>
    <p:sldLayoutId id="2147483662" r:id="rId8"/>
    <p:sldLayoutId id="2147483663" r:id="rId9"/>
    <p:sldLayoutId id="2147483665" r:id="rId10"/>
    <p:sldLayoutId id="2147483666" r:id="rId11"/>
    <p:sldLayoutId id="2147483667" r:id="rId12"/>
    <p:sldLayoutId id="2147483669" r:id="rId13"/>
    <p:sldLayoutId id="214748367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notesSlide" Target="../notesSlides/notesSlide11.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slideLayout" Target="../slideLayouts/slideLayout10.xml"/><Relationship Id="rId1" Type="http://schemas.openxmlformats.org/officeDocument/2006/relationships/tags" Target="../tags/tag1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2.xml"/><Relationship Id="rId7" Type="http://schemas.openxmlformats.org/officeDocument/2006/relationships/diagramQuickStyle" Target="../diagrams/quickStyle1.xml"/><Relationship Id="rId2" Type="http://schemas.openxmlformats.org/officeDocument/2006/relationships/slideLayout" Target="../slideLayouts/slideLayout11.xml"/><Relationship Id="rId1" Type="http://schemas.openxmlformats.org/officeDocument/2006/relationships/tags" Target="../tags/tag1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9.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tags" Target="../tags/tag15.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tags" Target="../tags/tag16.xml"/><Relationship Id="rId4" Type="http://schemas.openxmlformats.org/officeDocument/2006/relationships/hyperlink" Target="http://www.vocabulary.co.il/"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1.xml"/><Relationship Id="rId1" Type="http://schemas.openxmlformats.org/officeDocument/2006/relationships/tags" Target="../tags/tag1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tags" Target="../tags/tag18.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19.xml"/><Relationship Id="rId5" Type="http://schemas.openxmlformats.org/officeDocument/2006/relationships/hyperlink" Target="https://www.wcass.org/wcass-guide" TargetMode="Externa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notesSlide" Target="../notesSlides/notesSlide21.xml"/><Relationship Id="rId7" Type="http://schemas.openxmlformats.org/officeDocument/2006/relationships/hyperlink" Target="https://www.youtube.com/watch?v=TfL0g-XRxnA" TargetMode="External"/><Relationship Id="rId2" Type="http://schemas.openxmlformats.org/officeDocument/2006/relationships/slideLayout" Target="../slideLayouts/slideLayout11.xml"/><Relationship Id="rId1" Type="http://schemas.openxmlformats.org/officeDocument/2006/relationships/tags" Target="../tags/tag21.xml"/><Relationship Id="rId6" Type="http://schemas.openxmlformats.org/officeDocument/2006/relationships/image" Target="../media/image36.png"/><Relationship Id="rId5" Type="http://schemas.openxmlformats.org/officeDocument/2006/relationships/hyperlink" Target="https://www.youtube.com/watch?v=gilb0bRoKXU" TargetMode="Externa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ags" Target="../tags/tag2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hyperlink" Target="https://www.youtube.com/watch?v=uU1sX_Yg3JU" TargetMode="External"/><Relationship Id="rId2" Type="http://schemas.openxmlformats.org/officeDocument/2006/relationships/slideLayout" Target="../slideLayouts/slideLayout11.xml"/><Relationship Id="rId1" Type="http://schemas.openxmlformats.org/officeDocument/2006/relationships/tags" Target="../tags/tag23.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hyperlink" Target="https://www.youtube.com/watch?v=Rg3wI0OPRe0"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4.xml"/><Relationship Id="rId7" Type="http://schemas.openxmlformats.org/officeDocument/2006/relationships/image" Target="../media/image44.jpg"/><Relationship Id="rId12" Type="http://schemas.openxmlformats.org/officeDocument/2006/relationships/hyperlink" Target="https://www.youtube.com/watch?v=lf0vd6OhYbo" TargetMode="External"/><Relationship Id="rId2" Type="http://schemas.openxmlformats.org/officeDocument/2006/relationships/slideLayout" Target="../slideLayouts/slideLayout11.xml"/><Relationship Id="rId1" Type="http://schemas.openxmlformats.org/officeDocument/2006/relationships/tags" Target="../tags/tag24.xml"/><Relationship Id="rId6" Type="http://schemas.openxmlformats.org/officeDocument/2006/relationships/image" Target="../media/image43.jpg"/><Relationship Id="rId11" Type="http://schemas.openxmlformats.org/officeDocument/2006/relationships/image" Target="../media/image40.png"/><Relationship Id="rId5" Type="http://schemas.openxmlformats.org/officeDocument/2006/relationships/image" Target="../media/image42.jpg"/><Relationship Id="rId10" Type="http://schemas.openxmlformats.org/officeDocument/2006/relationships/image" Target="../media/image45.jpeg"/><Relationship Id="rId4" Type="http://schemas.openxmlformats.org/officeDocument/2006/relationships/image" Target="../media/image41.jpg"/><Relationship Id="rId9" Type="http://schemas.openxmlformats.org/officeDocument/2006/relationships/hyperlink" Target="https://www.youtube.com/watch?v=3kDsNuPpK_g"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xml"/><Relationship Id="rId1" Type="http://schemas.openxmlformats.org/officeDocument/2006/relationships/tags" Target="../tags/tag25.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6.xml"/><Relationship Id="rId7" Type="http://schemas.openxmlformats.org/officeDocument/2006/relationships/image" Target="../media/image49.png"/><Relationship Id="rId2" Type="http://schemas.openxmlformats.org/officeDocument/2006/relationships/slideLayout" Target="../slideLayouts/slideLayout11.xml"/><Relationship Id="rId1" Type="http://schemas.openxmlformats.org/officeDocument/2006/relationships/tags" Target="../tags/tag2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xml"/><Relationship Id="rId1" Type="http://schemas.openxmlformats.org/officeDocument/2006/relationships/tags" Target="../tags/tag27.xml"/><Relationship Id="rId4" Type="http://schemas.openxmlformats.org/officeDocument/2006/relationships/image" Target="../media/image51.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54.png"/><Relationship Id="rId2" Type="http://schemas.openxmlformats.org/officeDocument/2006/relationships/slideLayout" Target="../slideLayouts/slideLayout9.xml"/><Relationship Id="rId1" Type="http://schemas.openxmlformats.org/officeDocument/2006/relationships/tags" Target="../tags/tag28.xml"/><Relationship Id="rId6" Type="http://schemas.openxmlformats.org/officeDocument/2006/relationships/image" Target="../media/image53.png"/><Relationship Id="rId5" Type="http://schemas.openxmlformats.org/officeDocument/2006/relationships/hyperlink" Target="https://hub.lexile.com/find-a-book/search" TargetMode="Externa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57.png"/><Relationship Id="rId2" Type="http://schemas.openxmlformats.org/officeDocument/2006/relationships/slideLayout" Target="../slideLayouts/slideLayout9.xml"/><Relationship Id="rId1" Type="http://schemas.openxmlformats.org/officeDocument/2006/relationships/tags" Target="../tags/tag2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www.lexile.com/fab"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ifacets.org/2025-endless-possibilities-conference/" TargetMode="External"/><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2.png"/><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58.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1.xml"/><Relationship Id="rId1" Type="http://schemas.openxmlformats.org/officeDocument/2006/relationships/tags" Target="../tags/tag31.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32.xml"/><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1.xml"/><Relationship Id="rId1" Type="http://schemas.openxmlformats.org/officeDocument/2006/relationships/tags" Target="../tags/tag33.xml"/><Relationship Id="rId4" Type="http://schemas.openxmlformats.org/officeDocument/2006/relationships/image" Target="../media/image60.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34.xml"/><Relationship Id="rId4" Type="http://schemas.openxmlformats.org/officeDocument/2006/relationships/image" Target="../media/image61.gi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35.xml"/><Relationship Id="rId6" Type="http://schemas.openxmlformats.org/officeDocument/2006/relationships/image" Target="../media/image63.png"/><Relationship Id="rId5" Type="http://schemas.openxmlformats.org/officeDocument/2006/relationships/hyperlink" Target="https://dpi.wi.gov/libraries/public-libraries/youth-services/programming-resources" TargetMode="Externa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8" Type="http://schemas.openxmlformats.org/officeDocument/2006/relationships/hyperlink" Target="https://www.kcedventures.com/" TargetMode="External"/><Relationship Id="rId3" Type="http://schemas.openxmlformats.org/officeDocument/2006/relationships/notesSlide" Target="../notesSlides/notesSlide36.xml"/><Relationship Id="rId7" Type="http://schemas.openxmlformats.org/officeDocument/2006/relationships/hyperlink" Target="https://www.bookitprogram.com/book-it-for-parents" TargetMode="External"/><Relationship Id="rId12" Type="http://schemas.openxmlformats.org/officeDocument/2006/relationships/image" Target="../media/image67.png"/><Relationship Id="rId2" Type="http://schemas.openxmlformats.org/officeDocument/2006/relationships/slideLayout" Target="../slideLayouts/slideLayout3.xml"/><Relationship Id="rId1" Type="http://schemas.openxmlformats.org/officeDocument/2006/relationships/tags" Target="../tags/tag36.xml"/><Relationship Id="rId6" Type="http://schemas.openxmlformats.org/officeDocument/2006/relationships/image" Target="../media/image65.png"/><Relationship Id="rId11" Type="http://schemas.openxmlformats.org/officeDocument/2006/relationships/image" Target="../media/image66.png"/><Relationship Id="rId5" Type="http://schemas.openxmlformats.org/officeDocument/2006/relationships/image" Target="../media/image64.jpeg"/><Relationship Id="rId10" Type="http://schemas.openxmlformats.org/officeDocument/2006/relationships/hyperlink" Target="https://www.youtubekids.com/" TargetMode="External"/><Relationship Id="rId4" Type="http://schemas.openxmlformats.org/officeDocument/2006/relationships/hyperlink" Target="https://www.scholastic.com/site/summer/home.html" TargetMode="External"/><Relationship Id="rId9" Type="http://schemas.openxmlformats.org/officeDocument/2006/relationships/hyperlink" Target="https://www.youtube.com/watch?v=xzHq2JfqpWE"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8.xml"/><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hyperlink" Target="https://wifacets.org/2025-endless-possibilities-conference/" TargetMode="External"/><Relationship Id="rId7"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720.png"/><Relationship Id="rId4" Type="http://schemas.openxmlformats.org/officeDocument/2006/relationships/customXml" Target="../ink/ink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40.xml"/><Relationship Id="rId7" Type="http://schemas.openxmlformats.org/officeDocument/2006/relationships/hyperlink" Target="mailto:lkarcher@wifacets.org" TargetMode="External"/><Relationship Id="rId2" Type="http://schemas.openxmlformats.org/officeDocument/2006/relationships/slideLayout" Target="../slideLayouts/slideLayout14.xml"/><Relationship Id="rId1" Type="http://schemas.openxmlformats.org/officeDocument/2006/relationships/tags" Target="../tags/tag39.xml"/><Relationship Id="rId6" Type="http://schemas.openxmlformats.org/officeDocument/2006/relationships/hyperlink" Target="http://www.wifacets.org/" TargetMode="External"/><Relationship Id="rId5" Type="http://schemas.openxmlformats.org/officeDocument/2006/relationships/image" Target="../media/image70.png"/><Relationship Id="rId4" Type="http://schemas.openxmlformats.org/officeDocument/2006/relationships/hyperlink" Target="https://www.facebook.com/wifacets/" TargetMode="External"/><Relationship Id="rId9"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hyperlink" Target="https://www.surveymonkey.com/r/TN95TB9"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0.xml"/><Relationship Id="rId1" Type="http://schemas.openxmlformats.org/officeDocument/2006/relationships/tags" Target="../tags/tag40.xml"/><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5.xml"/><Relationship Id="rId5" Type="http://schemas.openxmlformats.org/officeDocument/2006/relationships/comments" Target="../comments/comment1.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hyperlink" Target="https://www.aecf.org/resources/early-warning-why-reading-by-the-end-of-third-grade-matters/" TargetMode="External"/><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jpg"/><Relationship Id="rId4" Type="http://schemas.openxmlformats.org/officeDocument/2006/relationships/hyperlink" Target="http://teacher.scholastic.com/products/literacypartnerships/initiative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2"/>
          <p:cNvSpPr txBox="1">
            <a:spLocks noGrp="1"/>
          </p:cNvSpPr>
          <p:nvPr>
            <p:ph type="ctrTitle"/>
          </p:nvPr>
        </p:nvSpPr>
        <p:spPr>
          <a:xfrm>
            <a:off x="3660475" y="373325"/>
            <a:ext cx="5257800" cy="6050624"/>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r>
              <a:rPr lang="en-US" sz="4400" b="1" i="1" dirty="0">
                <a:solidFill>
                  <a:srgbClr val="374EA2"/>
                </a:solidFill>
                <a:latin typeface="Cambria" panose="02040503050406030204" pitchFamily="18" charset="0"/>
                <a:ea typeface="Cambria" panose="02040503050406030204" pitchFamily="18" charset="0"/>
                <a:cs typeface="Calibri"/>
                <a:sym typeface="Calibri"/>
              </a:rPr>
              <a:t>Literacy Training Series  </a:t>
            </a:r>
            <a:endParaRPr sz="4400" b="1" i="1" dirty="0">
              <a:solidFill>
                <a:srgbClr val="374EA2"/>
              </a:solidFill>
              <a:latin typeface="Cambria" panose="02040503050406030204" pitchFamily="18" charset="0"/>
              <a:ea typeface="Cambria" panose="02040503050406030204" pitchFamily="18" charset="0"/>
              <a:cs typeface="Calibri"/>
              <a:sym typeface="Calibri"/>
            </a:endParaRPr>
          </a:p>
          <a:p>
            <a:pPr marL="0" marR="0" lvl="0" indent="0" algn="ctr" rtl="0">
              <a:lnSpc>
                <a:spcPct val="90000"/>
              </a:lnSpc>
              <a:spcBef>
                <a:spcPts val="0"/>
              </a:spcBef>
              <a:spcAft>
                <a:spcPts val="0"/>
              </a:spcAft>
              <a:buNone/>
            </a:pPr>
            <a:endParaRPr sz="2800" b="1" i="1" dirty="0">
              <a:solidFill>
                <a:srgbClr val="374EA2"/>
              </a:solidFill>
              <a:latin typeface="Calibri"/>
              <a:ea typeface="Calibri"/>
              <a:cs typeface="Calibri"/>
              <a:sym typeface="Calibri"/>
            </a:endParaRPr>
          </a:p>
          <a:p>
            <a:pPr algn="ctr"/>
            <a:br>
              <a:rPr lang="en-US" sz="4400" b="1" dirty="0">
                <a:solidFill>
                  <a:schemeClr val="tx1"/>
                </a:solidFill>
                <a:latin typeface="Calibri"/>
                <a:ea typeface="Calibri"/>
                <a:cs typeface="Calibri"/>
                <a:sym typeface="Calibri"/>
              </a:rPr>
            </a:br>
            <a:r>
              <a:rPr lang="en-US" sz="4400" b="1" dirty="0">
                <a:solidFill>
                  <a:schemeClr val="tx1"/>
                </a:solidFill>
                <a:latin typeface="Calibri"/>
                <a:ea typeface="Calibri"/>
                <a:cs typeface="Calibri"/>
                <a:sym typeface="Calibri"/>
              </a:rPr>
              <a:t>Supporting Literacy        at Home                                      in the Summer</a:t>
            </a:r>
            <a:endParaRPr sz="4400" b="1" i="1" u="none" strike="noStrike" cap="none" dirty="0">
              <a:solidFill>
                <a:srgbClr val="374EA2"/>
              </a:solidFill>
              <a:latin typeface="Calibri"/>
              <a:ea typeface="Calibri"/>
              <a:cs typeface="Calibri"/>
              <a:sym typeface="Calibri"/>
            </a:endParaRPr>
          </a:p>
          <a:p>
            <a:pPr marL="0" marR="0" lvl="0" indent="0" algn="l" rtl="0">
              <a:lnSpc>
                <a:spcPct val="90000"/>
              </a:lnSpc>
              <a:spcBef>
                <a:spcPts val="0"/>
              </a:spcBef>
              <a:spcAft>
                <a:spcPts val="0"/>
              </a:spcAft>
              <a:buNone/>
            </a:pPr>
            <a:endParaRPr sz="4800" dirty="0">
              <a:solidFill>
                <a:srgbClr val="1155CC"/>
              </a:solidFill>
              <a:latin typeface="Calibri"/>
              <a:ea typeface="Calibri"/>
              <a:cs typeface="Calibri"/>
              <a:sym typeface="Calibri"/>
            </a:endParaRPr>
          </a:p>
          <a:p>
            <a:pPr marL="0" marR="0" lvl="0" indent="0" algn="l" rtl="0">
              <a:lnSpc>
                <a:spcPct val="90000"/>
              </a:lnSpc>
              <a:spcBef>
                <a:spcPts val="0"/>
              </a:spcBef>
              <a:spcAft>
                <a:spcPts val="0"/>
              </a:spcAft>
              <a:buNone/>
            </a:pPr>
            <a:r>
              <a:rPr lang="en-US" sz="4800" dirty="0">
                <a:solidFill>
                  <a:srgbClr val="1155CC"/>
                </a:solidFill>
                <a:latin typeface="Calibri"/>
                <a:ea typeface="Calibri"/>
                <a:cs typeface="Calibri"/>
                <a:sym typeface="Calibri"/>
              </a:rPr>
              <a:t>          </a:t>
            </a:r>
            <a:endParaRPr sz="4800" dirty="0">
              <a:solidFill>
                <a:srgbClr val="1155CC"/>
              </a:solidFill>
              <a:latin typeface="Calibri"/>
              <a:ea typeface="Calibri"/>
              <a:cs typeface="Calibri"/>
              <a:sym typeface="Calibri"/>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3831" y="5525600"/>
            <a:ext cx="4851088" cy="898349"/>
          </a:xfrm>
          <a:prstGeom prst="rect">
            <a:avLst/>
          </a:prstGeom>
        </p:spPr>
      </p:pic>
      <p:sp>
        <p:nvSpPr>
          <p:cNvPr id="2" name="TextBox 1">
            <a:extLst>
              <a:ext uri="{FF2B5EF4-FFF2-40B4-BE49-F238E27FC236}">
                <a16:creationId xmlns:a16="http://schemas.microsoft.com/office/drawing/2014/main" id="{415F091B-F711-AB73-8739-3492C5E39F53}"/>
              </a:ext>
            </a:extLst>
          </p:cNvPr>
          <p:cNvSpPr txBox="1"/>
          <p:nvPr/>
        </p:nvSpPr>
        <p:spPr>
          <a:xfrm>
            <a:off x="613826" y="2721114"/>
            <a:ext cx="1963120" cy="707886"/>
          </a:xfrm>
          <a:prstGeom prst="rect">
            <a:avLst/>
          </a:prstGeom>
          <a:solidFill>
            <a:schemeClr val="bg1"/>
          </a:solidFill>
        </p:spPr>
        <p:txBody>
          <a:bodyPr wrap="square" rtlCol="0">
            <a:spAutoFit/>
          </a:bodyPr>
          <a:lstStyle/>
          <a:p>
            <a:r>
              <a:rPr lang="en-US" sz="2000" b="1" dirty="0"/>
              <a:t>May 13, 2025</a:t>
            </a:r>
          </a:p>
          <a:p>
            <a:r>
              <a:rPr lang="en-US" sz="2000" b="1" dirty="0"/>
              <a:t>Jan Serak, MS</a:t>
            </a:r>
          </a:p>
        </p:txBody>
      </p:sp>
      <p:pic>
        <p:nvPicPr>
          <p:cNvPr id="3" name="Picture 2" descr="A person sitting at a table with a red mug&#10;&#10;Description automatically generated">
            <a:extLst>
              <a:ext uri="{FF2B5EF4-FFF2-40B4-BE49-F238E27FC236}">
                <a16:creationId xmlns:a16="http://schemas.microsoft.com/office/drawing/2014/main" id="{88403BA9-4A0D-9313-D917-7A6A21A2DF1E}"/>
              </a:ext>
            </a:extLst>
          </p:cNvPr>
          <p:cNvPicPr>
            <a:picLocks noChangeAspect="1"/>
          </p:cNvPicPr>
          <p:nvPr/>
        </p:nvPicPr>
        <p:blipFill>
          <a:blip r:embed="rId5">
            <a:extLst>
              <a:ext uri="{28A0092B-C50C-407E-A947-70E740481C1C}">
                <a14:useLocalDpi xmlns:a14="http://schemas.microsoft.com/office/drawing/2010/main" val="0"/>
              </a:ext>
            </a:extLst>
          </a:blip>
          <a:srcRect l="3868" t="14370" r="24033" b="16596"/>
          <a:stretch/>
        </p:blipFill>
        <p:spPr>
          <a:xfrm rot="5400000">
            <a:off x="319359" y="463530"/>
            <a:ext cx="2552051" cy="196311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89408D-343B-4F72-9B66-05699C5393BD}"/>
              </a:ext>
            </a:extLst>
          </p:cNvPr>
          <p:cNvSpPr>
            <a:spLocks noGrp="1"/>
          </p:cNvSpPr>
          <p:nvPr>
            <p:ph type="body" idx="1"/>
          </p:nvPr>
        </p:nvSpPr>
        <p:spPr>
          <a:xfrm>
            <a:off x="3101501" y="434340"/>
            <a:ext cx="5867400" cy="2331720"/>
          </a:xfrm>
        </p:spPr>
        <p:txBody>
          <a:bodyPr/>
          <a:lstStyle/>
          <a:p>
            <a:r>
              <a:rPr lang="en-US" sz="4800" dirty="0"/>
              <a:t>LITERACY and </a:t>
            </a:r>
          </a:p>
          <a:p>
            <a:r>
              <a:rPr lang="en-US" sz="4800" dirty="0"/>
              <a:t>5 Components of </a:t>
            </a:r>
          </a:p>
          <a:p>
            <a:r>
              <a:rPr lang="en-US" sz="4800" dirty="0"/>
              <a:t>Reading</a:t>
            </a:r>
          </a:p>
        </p:txBody>
      </p:sp>
      <p:pic>
        <p:nvPicPr>
          <p:cNvPr id="3" name="Google Shape;357;p82" descr="Mistress of Well-Intentioned Indecision: April 2015">
            <a:extLst>
              <a:ext uri="{FF2B5EF4-FFF2-40B4-BE49-F238E27FC236}">
                <a16:creationId xmlns:a16="http://schemas.microsoft.com/office/drawing/2014/main" id="{2C8EC018-2437-440E-836B-A6A2A081BD6F}"/>
              </a:ext>
            </a:extLst>
          </p:cNvPr>
          <p:cNvPicPr preferRelativeResize="0"/>
          <p:nvPr/>
        </p:nvPicPr>
        <p:blipFill rotWithShape="1">
          <a:blip r:embed="rId4">
            <a:alphaModFix/>
          </a:blip>
          <a:srcRect/>
          <a:stretch/>
        </p:blipFill>
        <p:spPr>
          <a:xfrm>
            <a:off x="3754876" y="3356042"/>
            <a:ext cx="5214025" cy="3283085"/>
          </a:xfrm>
          <a:prstGeom prst="rect">
            <a:avLst/>
          </a:prstGeom>
          <a:noFill/>
          <a:ln>
            <a:noFill/>
          </a:ln>
        </p:spPr>
      </p:pic>
    </p:spTree>
    <p:custDataLst>
      <p:tags r:id="rId1"/>
    </p:custDataLst>
    <p:extLst>
      <p:ext uri="{BB962C8B-B14F-4D97-AF65-F5344CB8AC3E}">
        <p14:creationId xmlns:p14="http://schemas.microsoft.com/office/powerpoint/2010/main" val="3895510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85"/>
          <p:cNvPicPr preferRelativeResize="0"/>
          <p:nvPr/>
        </p:nvPicPr>
        <p:blipFill rotWithShape="1">
          <a:blip r:embed="rId4">
            <a:alphaModFix/>
          </a:blip>
          <a:srcRect/>
          <a:stretch/>
        </p:blipFill>
        <p:spPr>
          <a:xfrm>
            <a:off x="784233" y="4430223"/>
            <a:ext cx="1782825" cy="1008700"/>
          </a:xfrm>
          <a:prstGeom prst="rect">
            <a:avLst/>
          </a:prstGeom>
          <a:noFill/>
          <a:ln>
            <a:noFill/>
          </a:ln>
        </p:spPr>
      </p:pic>
      <p:sp>
        <p:nvSpPr>
          <p:cNvPr id="384" name="Google Shape;384;p85"/>
          <p:cNvSpPr txBox="1"/>
          <p:nvPr/>
        </p:nvSpPr>
        <p:spPr>
          <a:xfrm>
            <a:off x="1542855" y="331288"/>
            <a:ext cx="6172994" cy="71570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3001"/>
              <a:buFont typeface="Calibri"/>
              <a:buNone/>
            </a:pPr>
            <a:r>
              <a:rPr lang="en-US" sz="3001" b="1" i="0" u="none" strike="noStrike" cap="none" dirty="0">
                <a:solidFill>
                  <a:schemeClr val="dk2"/>
                </a:solidFill>
                <a:latin typeface="Calibri"/>
                <a:ea typeface="Calibri"/>
                <a:cs typeface="Calibri"/>
                <a:sym typeface="Calibri"/>
              </a:rPr>
              <a:t> </a:t>
            </a:r>
            <a:r>
              <a:rPr lang="en-US" sz="4800" b="1" i="0" u="none" strike="noStrike" cap="none" dirty="0">
                <a:solidFill>
                  <a:schemeClr val="dk2"/>
                </a:solidFill>
                <a:latin typeface="Calibri"/>
                <a:ea typeface="Calibri"/>
                <a:cs typeface="Calibri"/>
                <a:sym typeface="Calibri"/>
              </a:rPr>
              <a:t>Literacy is ... </a:t>
            </a:r>
            <a:endParaRPr sz="4800" b="1" i="0" u="none" strike="noStrike" cap="none" dirty="0">
              <a:solidFill>
                <a:schemeClr val="dk2"/>
              </a:solidFill>
              <a:latin typeface="Calibri"/>
              <a:ea typeface="Calibri"/>
              <a:cs typeface="Calibri"/>
              <a:sym typeface="Calibri"/>
            </a:endParaRPr>
          </a:p>
        </p:txBody>
      </p:sp>
      <p:sp>
        <p:nvSpPr>
          <p:cNvPr id="385" name="Google Shape;385;p85"/>
          <p:cNvSpPr txBox="1"/>
          <p:nvPr/>
        </p:nvSpPr>
        <p:spPr>
          <a:xfrm>
            <a:off x="1675646" y="1928422"/>
            <a:ext cx="5640269" cy="253916"/>
          </a:xfrm>
          <a:prstGeom prst="rect">
            <a:avLst/>
          </a:prstGeom>
          <a:noFill/>
          <a:ln>
            <a:noFill/>
          </a:ln>
        </p:spPr>
        <p:txBody>
          <a:bodyPr spcFirstLastPara="1" wrap="square" lIns="91425" tIns="45700" rIns="91425" bIns="45700" anchor="t" anchorCtr="0">
            <a:noAutofit/>
          </a:bodyPr>
          <a:lstStyle/>
          <a:p>
            <a:pPr marL="457200" marR="0" lvl="0" indent="-457200" algn="ctr" rtl="0">
              <a:lnSpc>
                <a:spcPct val="100000"/>
              </a:lnSpc>
              <a:spcBef>
                <a:spcPts val="0"/>
              </a:spcBef>
              <a:spcAft>
                <a:spcPts val="0"/>
              </a:spcAft>
              <a:buClr>
                <a:schemeClr val="dk1"/>
              </a:buClr>
              <a:buSzPts val="1050"/>
              <a:buFont typeface="Times"/>
              <a:buNone/>
            </a:pPr>
            <a:r>
              <a:rPr lang="en-US" sz="1050" b="0" i="0" u="none" strike="noStrike" cap="none">
                <a:solidFill>
                  <a:schemeClr val="dk1"/>
                </a:solidFill>
                <a:latin typeface="Comic Sans MS"/>
                <a:ea typeface="Comic Sans MS"/>
                <a:cs typeface="Comic Sans MS"/>
                <a:sym typeface="Comic Sans MS"/>
              </a:rPr>
              <a:t>				</a:t>
            </a:r>
            <a:endParaRPr sz="1400" b="0" i="0" u="none" strike="noStrike" cap="none">
              <a:solidFill>
                <a:srgbClr val="000000"/>
              </a:solidFill>
              <a:latin typeface="Arial"/>
              <a:ea typeface="Arial"/>
              <a:cs typeface="Arial"/>
              <a:sym typeface="Arial"/>
            </a:endParaRPr>
          </a:p>
        </p:txBody>
      </p:sp>
      <p:pic>
        <p:nvPicPr>
          <p:cNvPr id="386" name="Google Shape;386;p85"/>
          <p:cNvPicPr preferRelativeResize="0"/>
          <p:nvPr/>
        </p:nvPicPr>
        <p:blipFill rotWithShape="1">
          <a:blip r:embed="rId5">
            <a:alphaModFix/>
          </a:blip>
          <a:srcRect/>
          <a:stretch/>
        </p:blipFill>
        <p:spPr>
          <a:xfrm rot="-1516211">
            <a:off x="4776588" y="2121197"/>
            <a:ext cx="2572423" cy="790651"/>
          </a:xfrm>
          <a:prstGeom prst="rect">
            <a:avLst/>
          </a:prstGeom>
          <a:noFill/>
          <a:ln>
            <a:noFill/>
          </a:ln>
        </p:spPr>
      </p:pic>
      <p:pic>
        <p:nvPicPr>
          <p:cNvPr id="387" name="Google Shape;387;p85"/>
          <p:cNvPicPr preferRelativeResize="0"/>
          <p:nvPr/>
        </p:nvPicPr>
        <p:blipFill rotWithShape="1">
          <a:blip r:embed="rId6">
            <a:alphaModFix/>
          </a:blip>
          <a:srcRect/>
          <a:stretch/>
        </p:blipFill>
        <p:spPr>
          <a:xfrm>
            <a:off x="80256" y="3768190"/>
            <a:ext cx="1782826" cy="1026902"/>
          </a:xfrm>
          <a:prstGeom prst="rect">
            <a:avLst/>
          </a:prstGeom>
          <a:noFill/>
          <a:ln>
            <a:noFill/>
          </a:ln>
        </p:spPr>
      </p:pic>
      <p:pic>
        <p:nvPicPr>
          <p:cNvPr id="388" name="Google Shape;388;p85"/>
          <p:cNvPicPr preferRelativeResize="0"/>
          <p:nvPr/>
        </p:nvPicPr>
        <p:blipFill rotWithShape="1">
          <a:blip r:embed="rId7">
            <a:alphaModFix/>
          </a:blip>
          <a:srcRect/>
          <a:stretch/>
        </p:blipFill>
        <p:spPr>
          <a:xfrm>
            <a:off x="4204562" y="3190523"/>
            <a:ext cx="2572425" cy="2439509"/>
          </a:xfrm>
          <a:prstGeom prst="rect">
            <a:avLst/>
          </a:prstGeom>
          <a:noFill/>
          <a:ln>
            <a:noFill/>
          </a:ln>
        </p:spPr>
      </p:pic>
      <p:pic>
        <p:nvPicPr>
          <p:cNvPr id="389" name="Google Shape;389;p85"/>
          <p:cNvPicPr preferRelativeResize="0"/>
          <p:nvPr/>
        </p:nvPicPr>
        <p:blipFill rotWithShape="1">
          <a:blip r:embed="rId8">
            <a:alphaModFix/>
          </a:blip>
          <a:srcRect/>
          <a:stretch/>
        </p:blipFill>
        <p:spPr>
          <a:xfrm>
            <a:off x="2567058" y="1118442"/>
            <a:ext cx="2250601" cy="1813125"/>
          </a:xfrm>
          <a:prstGeom prst="rect">
            <a:avLst/>
          </a:prstGeom>
          <a:noFill/>
          <a:ln>
            <a:noFill/>
          </a:ln>
        </p:spPr>
      </p:pic>
      <p:pic>
        <p:nvPicPr>
          <p:cNvPr id="390" name="Google Shape;390;p85"/>
          <p:cNvPicPr preferRelativeResize="0"/>
          <p:nvPr/>
        </p:nvPicPr>
        <p:blipFill rotWithShape="1">
          <a:blip r:embed="rId9">
            <a:alphaModFix/>
          </a:blip>
          <a:srcRect/>
          <a:stretch/>
        </p:blipFill>
        <p:spPr>
          <a:xfrm>
            <a:off x="570448" y="424086"/>
            <a:ext cx="1590894" cy="3251306"/>
          </a:xfrm>
          <a:prstGeom prst="rect">
            <a:avLst/>
          </a:prstGeom>
          <a:noFill/>
          <a:ln>
            <a:noFill/>
          </a:ln>
        </p:spPr>
      </p:pic>
      <p:pic>
        <p:nvPicPr>
          <p:cNvPr id="391" name="Google Shape;391;p85"/>
          <p:cNvPicPr preferRelativeResize="0"/>
          <p:nvPr/>
        </p:nvPicPr>
        <p:blipFill rotWithShape="1">
          <a:blip r:embed="rId10">
            <a:alphaModFix/>
          </a:blip>
          <a:srcRect/>
          <a:stretch/>
        </p:blipFill>
        <p:spPr>
          <a:xfrm>
            <a:off x="6038074" y="1825217"/>
            <a:ext cx="3172701" cy="1975600"/>
          </a:xfrm>
          <a:prstGeom prst="rect">
            <a:avLst/>
          </a:prstGeom>
          <a:noFill/>
          <a:ln>
            <a:noFill/>
          </a:ln>
        </p:spPr>
      </p:pic>
      <p:pic>
        <p:nvPicPr>
          <p:cNvPr id="392" name="Google Shape;392;p85"/>
          <p:cNvPicPr preferRelativeResize="0"/>
          <p:nvPr/>
        </p:nvPicPr>
        <p:blipFill rotWithShape="1">
          <a:blip r:embed="rId11">
            <a:alphaModFix/>
          </a:blip>
          <a:srcRect/>
          <a:stretch/>
        </p:blipFill>
        <p:spPr>
          <a:xfrm>
            <a:off x="1428151" y="85736"/>
            <a:ext cx="1354094" cy="795545"/>
          </a:xfrm>
          <a:prstGeom prst="rect">
            <a:avLst/>
          </a:prstGeom>
          <a:noFill/>
          <a:ln>
            <a:noFill/>
          </a:ln>
        </p:spPr>
      </p:pic>
      <p:pic>
        <p:nvPicPr>
          <p:cNvPr id="393" name="Google Shape;393;p85"/>
          <p:cNvPicPr preferRelativeResize="0"/>
          <p:nvPr/>
        </p:nvPicPr>
        <p:blipFill rotWithShape="1">
          <a:blip r:embed="rId12">
            <a:alphaModFix/>
          </a:blip>
          <a:srcRect/>
          <a:stretch/>
        </p:blipFill>
        <p:spPr>
          <a:xfrm>
            <a:off x="2599642" y="3169531"/>
            <a:ext cx="2250588" cy="1717775"/>
          </a:xfrm>
          <a:prstGeom prst="rect">
            <a:avLst/>
          </a:prstGeom>
          <a:noFill/>
          <a:ln>
            <a:noFill/>
          </a:ln>
        </p:spPr>
      </p:pic>
      <p:pic>
        <p:nvPicPr>
          <p:cNvPr id="394" name="Google Shape;394;p85"/>
          <p:cNvPicPr preferRelativeResize="0"/>
          <p:nvPr/>
        </p:nvPicPr>
        <p:blipFill rotWithShape="1">
          <a:blip r:embed="rId13">
            <a:alphaModFix/>
          </a:blip>
          <a:srcRect/>
          <a:stretch/>
        </p:blipFill>
        <p:spPr>
          <a:xfrm>
            <a:off x="6776987" y="283926"/>
            <a:ext cx="2103124" cy="1182294"/>
          </a:xfrm>
          <a:prstGeom prst="rect">
            <a:avLst/>
          </a:prstGeom>
          <a:noFill/>
          <a:ln>
            <a:noFill/>
          </a:ln>
        </p:spPr>
      </p:pic>
      <p:pic>
        <p:nvPicPr>
          <p:cNvPr id="395" name="Google Shape;395;p85"/>
          <p:cNvPicPr preferRelativeResize="0"/>
          <p:nvPr/>
        </p:nvPicPr>
        <p:blipFill rotWithShape="1">
          <a:blip r:embed="rId14">
            <a:alphaModFix/>
          </a:blip>
          <a:srcRect/>
          <a:stretch/>
        </p:blipFill>
        <p:spPr>
          <a:xfrm>
            <a:off x="6950893" y="3904022"/>
            <a:ext cx="2085975" cy="2190750"/>
          </a:xfrm>
          <a:prstGeom prst="rect">
            <a:avLst/>
          </a:prstGeom>
          <a:noFill/>
          <a:ln>
            <a:noFill/>
          </a:ln>
        </p:spPr>
      </p:pic>
      <p:sp>
        <p:nvSpPr>
          <p:cNvPr id="2" name="TextBox 1">
            <a:extLst>
              <a:ext uri="{FF2B5EF4-FFF2-40B4-BE49-F238E27FC236}">
                <a16:creationId xmlns:a16="http://schemas.microsoft.com/office/drawing/2014/main" id="{FF753157-75F2-4D71-83C4-4796271BB2B5}"/>
              </a:ext>
            </a:extLst>
          </p:cNvPr>
          <p:cNvSpPr txBox="1"/>
          <p:nvPr/>
        </p:nvSpPr>
        <p:spPr>
          <a:xfrm>
            <a:off x="423333" y="5630032"/>
            <a:ext cx="6527560" cy="954107"/>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Literacy = reading, writing, listening, speaking, critical thinking.  </a:t>
            </a:r>
            <a:r>
              <a:rPr lang="en-US" sz="2800" i="1" dirty="0">
                <a:latin typeface="Calibri" panose="020F0502020204030204" pitchFamily="34" charset="0"/>
                <a:cs typeface="Calibri" panose="020F0502020204030204" pitchFamily="34" charset="0"/>
              </a:rPr>
              <a:t>WI DPI</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7" name="Google Shape;537;p114"/>
          <p:cNvSpPr txBox="1">
            <a:spLocks noGrp="1"/>
          </p:cNvSpPr>
          <p:nvPr>
            <p:ph type="title"/>
          </p:nvPr>
        </p:nvSpPr>
        <p:spPr>
          <a:xfrm>
            <a:off x="0" y="83560"/>
            <a:ext cx="7030387" cy="63596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4400" b="1" i="0" u="none" strike="noStrike" cap="none" dirty="0">
                <a:solidFill>
                  <a:srgbClr val="374EA2"/>
                </a:solidFill>
                <a:latin typeface="Calibri"/>
                <a:ea typeface="Calibri"/>
                <a:cs typeface="Calibri"/>
                <a:sym typeface="Calibri"/>
              </a:rPr>
              <a:t>5 Components of Reading</a:t>
            </a:r>
            <a:endParaRPr sz="4400" b="1" i="0" u="none" strike="noStrike" cap="none" dirty="0">
              <a:solidFill>
                <a:srgbClr val="374EA2"/>
              </a:solidFill>
              <a:latin typeface="Calibri"/>
              <a:ea typeface="Calibri"/>
              <a:cs typeface="Calibri"/>
              <a:sym typeface="Calibri"/>
            </a:endParaRPr>
          </a:p>
        </p:txBody>
      </p:sp>
      <p:pic>
        <p:nvPicPr>
          <p:cNvPr id="1028" name="Picture 4" descr="Free stock photo of child, reading">
            <a:extLst>
              <a:ext uri="{FF2B5EF4-FFF2-40B4-BE49-F238E27FC236}">
                <a16:creationId xmlns:a16="http://schemas.microsoft.com/office/drawing/2014/main" id="{F1250B0A-0791-4945-B292-87DDC87775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7039" y="1590261"/>
            <a:ext cx="5581787" cy="418095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5FC917F0-0AFB-467F-AF51-150E1D060C42}"/>
              </a:ext>
            </a:extLst>
          </p:cNvPr>
          <p:cNvGraphicFramePr/>
          <p:nvPr>
            <p:extLst>
              <p:ext uri="{D42A27DB-BD31-4B8C-83A1-F6EECF244321}">
                <p14:modId xmlns:p14="http://schemas.microsoft.com/office/powerpoint/2010/main" val="2867479344"/>
              </p:ext>
            </p:extLst>
          </p:nvPr>
        </p:nvGraphicFramePr>
        <p:xfrm>
          <a:off x="745136" y="1086787"/>
          <a:ext cx="8004747" cy="54028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grpSp>
        <p:nvGrpSpPr>
          <p:cNvPr id="6" name="Group 5">
            <a:extLst>
              <a:ext uri="{FF2B5EF4-FFF2-40B4-BE49-F238E27FC236}">
                <a16:creationId xmlns:a16="http://schemas.microsoft.com/office/drawing/2014/main" id="{23F833EA-B6CB-475D-8E74-E9CAD5E3CAF4}"/>
              </a:ext>
            </a:extLst>
          </p:cNvPr>
          <p:cNvGrpSpPr/>
          <p:nvPr/>
        </p:nvGrpSpPr>
        <p:grpSpPr>
          <a:xfrm>
            <a:off x="237744" y="155060"/>
            <a:ext cx="3439311" cy="2903583"/>
            <a:chOff x="2848152" y="-338162"/>
            <a:chExt cx="2450057" cy="2300794"/>
          </a:xfrm>
        </p:grpSpPr>
        <p:sp>
          <p:nvSpPr>
            <p:cNvPr id="7" name="Oval 6">
              <a:extLst>
                <a:ext uri="{FF2B5EF4-FFF2-40B4-BE49-F238E27FC236}">
                  <a16:creationId xmlns:a16="http://schemas.microsoft.com/office/drawing/2014/main" id="{EC7372FF-BFC4-439D-88DE-A3891133CD17}"/>
                </a:ext>
              </a:extLst>
            </p:cNvPr>
            <p:cNvSpPr/>
            <p:nvPr/>
          </p:nvSpPr>
          <p:spPr>
            <a:xfrm>
              <a:off x="2848152" y="-338162"/>
              <a:ext cx="2450057" cy="230079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8" name="Oval 4">
              <a:extLst>
                <a:ext uri="{FF2B5EF4-FFF2-40B4-BE49-F238E27FC236}">
                  <a16:creationId xmlns:a16="http://schemas.microsoft.com/office/drawing/2014/main" id="{A131419C-D54D-4DE6-B8A8-F0E5E3A43715}"/>
                </a:ext>
              </a:extLst>
            </p:cNvPr>
            <p:cNvSpPr txBox="1"/>
            <p:nvPr/>
          </p:nvSpPr>
          <p:spPr>
            <a:xfrm>
              <a:off x="3206955" y="-1219"/>
              <a:ext cx="1732451" cy="16269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3200" b="1" kern="1200" dirty="0"/>
                <a:t>Phonemic Awareness</a:t>
              </a:r>
            </a:p>
          </p:txBody>
        </p:sp>
      </p:grpSp>
      <p:sp>
        <p:nvSpPr>
          <p:cNvPr id="9" name="Google Shape;551;p116">
            <a:extLst>
              <a:ext uri="{FF2B5EF4-FFF2-40B4-BE49-F238E27FC236}">
                <a16:creationId xmlns:a16="http://schemas.microsoft.com/office/drawing/2014/main" id="{2BC1F299-8F66-4368-BC79-D8554DDFE263}"/>
              </a:ext>
            </a:extLst>
          </p:cNvPr>
          <p:cNvSpPr txBox="1">
            <a:spLocks noGrp="1"/>
          </p:cNvSpPr>
          <p:nvPr>
            <p:ph type="body" idx="1"/>
          </p:nvPr>
        </p:nvSpPr>
        <p:spPr>
          <a:xfrm>
            <a:off x="4070554" y="881111"/>
            <a:ext cx="4835701" cy="163481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200"/>
            </a:pPr>
            <a:r>
              <a:rPr lang="en-US" sz="3200" b="0" i="0" u="none" strike="noStrike" cap="none" dirty="0">
                <a:solidFill>
                  <a:schemeClr val="dk1"/>
                </a:solidFill>
                <a:latin typeface="Calibri"/>
                <a:ea typeface="Calibri"/>
                <a:cs typeface="Calibri"/>
                <a:sym typeface="Calibri"/>
              </a:rPr>
              <a:t>Hearing and being able to change the individual sounds </a:t>
            </a:r>
            <a:r>
              <a:rPr lang="en-US" sz="3200" b="0" i="0" u="none" strike="noStrike" cap="none" dirty="0">
                <a:solidFill>
                  <a:srgbClr val="FF0000"/>
                </a:solidFill>
                <a:latin typeface="Calibri"/>
                <a:ea typeface="Calibri"/>
                <a:cs typeface="Calibri"/>
                <a:sym typeface="Calibri"/>
              </a:rPr>
              <a:t>(phonemes) </a:t>
            </a:r>
            <a:r>
              <a:rPr lang="en-US" sz="3200" b="0" i="0" u="none" strike="noStrike" cap="none" dirty="0">
                <a:solidFill>
                  <a:schemeClr val="dk1"/>
                </a:solidFill>
                <a:latin typeface="Calibri"/>
                <a:ea typeface="Calibri"/>
                <a:cs typeface="Calibri"/>
                <a:sym typeface="Calibri"/>
              </a:rPr>
              <a:t>in words. </a:t>
            </a:r>
          </a:p>
          <a:p>
            <a:pPr marL="0" marR="0" lvl="0" indent="0" algn="l" rtl="0">
              <a:lnSpc>
                <a:spcPct val="90000"/>
              </a:lnSpc>
              <a:spcBef>
                <a:spcPts val="0"/>
              </a:spcBef>
              <a:spcAft>
                <a:spcPts val="0"/>
              </a:spcAft>
              <a:buClr>
                <a:schemeClr val="dk1"/>
              </a:buClr>
              <a:buSzPts val="3200"/>
            </a:pPr>
            <a:endParaRPr sz="3200" b="0" i="0" u="none" strike="noStrike" cap="none" dirty="0">
              <a:solidFill>
                <a:schemeClr val="dk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EAD30FC3-ED19-479D-93EE-BBF7FDCFBB08}"/>
              </a:ext>
            </a:extLst>
          </p:cNvPr>
          <p:cNvSpPr/>
          <p:nvPr/>
        </p:nvSpPr>
        <p:spPr>
          <a:xfrm>
            <a:off x="237744" y="3799357"/>
            <a:ext cx="8906256" cy="2677656"/>
          </a:xfrm>
          <a:prstGeom prst="rect">
            <a:avLst/>
          </a:prstGeom>
        </p:spPr>
        <p:txBody>
          <a:bodyPr wrap="square">
            <a:spAutoFit/>
          </a:bodyPr>
          <a:lstStyle/>
          <a:p>
            <a:pPr marL="368069" lvl="0" indent="-285750">
              <a:buClr>
                <a:schemeClr val="dk1"/>
              </a:buClr>
              <a:buSzPts val="1800"/>
              <a:buFont typeface="Arial"/>
              <a:buChar char="•"/>
            </a:pPr>
            <a:r>
              <a:rPr lang="en-US" sz="2800" dirty="0">
                <a:solidFill>
                  <a:schemeClr val="dk1"/>
                </a:solidFill>
                <a:latin typeface="Calibri" panose="020F0502020204030204" pitchFamily="34" charset="0"/>
                <a:ea typeface="Calibri"/>
                <a:cs typeface="Calibri" panose="020F0502020204030204" pitchFamily="34" charset="0"/>
                <a:sym typeface="Calibri"/>
              </a:rPr>
              <a:t>Clapping and rhyming games</a:t>
            </a:r>
          </a:p>
          <a:p>
            <a:pPr marL="368069" lvl="0" indent="-285750">
              <a:buClr>
                <a:schemeClr val="dk1"/>
              </a:buClr>
              <a:buSzPts val="1800"/>
              <a:buFont typeface="Arial"/>
              <a:buChar char="•"/>
            </a:pPr>
            <a:r>
              <a:rPr lang="en-US" sz="2800" dirty="0">
                <a:solidFill>
                  <a:schemeClr val="dk1"/>
                </a:solidFill>
                <a:latin typeface="Calibri" panose="020F0502020204030204" pitchFamily="34" charset="0"/>
                <a:ea typeface="Calibri"/>
                <a:cs typeface="Calibri" panose="020F0502020204030204" pitchFamily="34" charset="0"/>
                <a:sym typeface="Calibri"/>
              </a:rPr>
              <a:t>Words with a </a:t>
            </a:r>
            <a:r>
              <a:rPr lang="en-US" sz="2800" b="1" dirty="0">
                <a:solidFill>
                  <a:schemeClr val="dk1"/>
                </a:solidFill>
                <a:latin typeface="Calibri" panose="020F0502020204030204" pitchFamily="34" charset="0"/>
                <a:ea typeface="Calibri"/>
                <a:cs typeface="Calibri" panose="020F0502020204030204" pitchFamily="34" charset="0"/>
                <a:sym typeface="Calibri"/>
              </a:rPr>
              <a:t>specific sound </a:t>
            </a:r>
            <a:r>
              <a:rPr lang="en-US" sz="2800" i="1" dirty="0">
                <a:solidFill>
                  <a:schemeClr val="dk1"/>
                </a:solidFill>
                <a:latin typeface="Calibri" panose="020F0502020204030204" pitchFamily="34" charset="0"/>
                <a:ea typeface="Calibri"/>
                <a:cs typeface="Calibri" panose="020F0502020204030204" pitchFamily="34" charset="0"/>
                <a:sym typeface="Calibri"/>
              </a:rPr>
              <a:t>(/</a:t>
            </a:r>
            <a:r>
              <a:rPr lang="en-US" sz="2800" i="1" dirty="0" err="1">
                <a:solidFill>
                  <a:schemeClr val="dk1"/>
                </a:solidFill>
                <a:latin typeface="Calibri" panose="020F0502020204030204" pitchFamily="34" charset="0"/>
                <a:ea typeface="Calibri"/>
                <a:cs typeface="Calibri" panose="020F0502020204030204" pitchFamily="34" charset="0"/>
                <a:sym typeface="Calibri"/>
              </a:rPr>
              <a:t>sss</a:t>
            </a:r>
            <a:r>
              <a:rPr lang="en-US" sz="2800" i="1" dirty="0">
                <a:solidFill>
                  <a:schemeClr val="dk1"/>
                </a:solidFill>
                <a:latin typeface="Calibri" panose="020F0502020204030204" pitchFamily="34" charset="0"/>
                <a:ea typeface="Calibri"/>
                <a:cs typeface="Calibri" panose="020F0502020204030204" pitchFamily="34" charset="0"/>
                <a:sym typeface="Calibri"/>
              </a:rPr>
              <a:t>/, /m/ or /</a:t>
            </a:r>
            <a:r>
              <a:rPr lang="en-US" sz="2800" i="1" dirty="0" err="1">
                <a:solidFill>
                  <a:schemeClr val="dk1"/>
                </a:solidFill>
                <a:latin typeface="Calibri" panose="020F0502020204030204" pitchFamily="34" charset="0"/>
                <a:ea typeface="Calibri"/>
                <a:cs typeface="Calibri" panose="020F0502020204030204" pitchFamily="34" charset="0"/>
                <a:sym typeface="Calibri"/>
              </a:rPr>
              <a:t>ch</a:t>
            </a:r>
            <a:r>
              <a:rPr lang="en-US" sz="2800" i="1" dirty="0">
                <a:solidFill>
                  <a:schemeClr val="dk1"/>
                </a:solidFill>
                <a:latin typeface="Calibri" panose="020F0502020204030204" pitchFamily="34" charset="0"/>
                <a:ea typeface="Calibri"/>
                <a:cs typeface="Calibri" panose="020F0502020204030204" pitchFamily="34" charset="0"/>
                <a:sym typeface="Calibri"/>
              </a:rPr>
              <a:t>/) </a:t>
            </a:r>
          </a:p>
          <a:p>
            <a:pPr marL="368069" lvl="0" indent="-285750">
              <a:buClr>
                <a:schemeClr val="dk1"/>
              </a:buClr>
              <a:buSzPts val="1800"/>
              <a:buFont typeface="Arial"/>
              <a:buChar char="•"/>
            </a:pPr>
            <a:r>
              <a:rPr lang="en-US" sz="2800" dirty="0">
                <a:solidFill>
                  <a:schemeClr val="dk1"/>
                </a:solidFill>
                <a:latin typeface="Calibri" panose="020F0502020204030204" pitchFamily="34" charset="0"/>
                <a:ea typeface="Calibri"/>
                <a:cs typeface="Calibri" panose="020F0502020204030204" pitchFamily="34" charset="0"/>
                <a:sym typeface="Calibri"/>
              </a:rPr>
              <a:t>S</a:t>
            </a:r>
            <a:r>
              <a:rPr lang="en-US" sz="2800" b="1" dirty="0">
                <a:solidFill>
                  <a:schemeClr val="dk1"/>
                </a:solidFill>
                <a:latin typeface="Calibri" panose="020F0502020204030204" pitchFamily="34" charset="0"/>
                <a:ea typeface="Calibri"/>
                <a:cs typeface="Calibri" panose="020F0502020204030204" pitchFamily="34" charset="0"/>
                <a:sym typeface="Calibri"/>
              </a:rPr>
              <a:t>ounds in all parts of words- </a:t>
            </a:r>
            <a:r>
              <a:rPr lang="en-US" sz="2800" dirty="0">
                <a:solidFill>
                  <a:schemeClr val="dk1"/>
                </a:solidFill>
                <a:latin typeface="Calibri" panose="020F0502020204030204" pitchFamily="34" charset="0"/>
                <a:ea typeface="Calibri"/>
                <a:cs typeface="Calibri" panose="020F0502020204030204" pitchFamily="34" charset="0"/>
                <a:sym typeface="Calibri"/>
              </a:rPr>
              <a:t>beginning, middle, end </a:t>
            </a:r>
            <a:r>
              <a:rPr lang="en-US" sz="2800" i="1" dirty="0">
                <a:solidFill>
                  <a:schemeClr val="dk1"/>
                </a:solidFill>
                <a:latin typeface="Calibri" panose="020F0502020204030204" pitchFamily="34" charset="0"/>
                <a:ea typeface="Calibri"/>
                <a:cs typeface="Calibri" panose="020F0502020204030204" pitchFamily="34" charset="0"/>
                <a:sym typeface="Calibri"/>
              </a:rPr>
              <a:t>(jo</a:t>
            </a:r>
            <a:r>
              <a:rPr lang="en-US" sz="2800" b="1" i="1" dirty="0">
                <a:solidFill>
                  <a:schemeClr val="dk1"/>
                </a:solidFill>
                <a:latin typeface="Calibri" panose="020F0502020204030204" pitchFamily="34" charset="0"/>
                <a:ea typeface="Calibri"/>
                <a:cs typeface="Calibri" panose="020F0502020204030204" pitchFamily="34" charset="0"/>
                <a:sym typeface="Calibri"/>
              </a:rPr>
              <a:t>b</a:t>
            </a:r>
            <a:r>
              <a:rPr lang="en-US" sz="2800" i="1" dirty="0">
                <a:solidFill>
                  <a:schemeClr val="dk1"/>
                </a:solidFill>
                <a:latin typeface="Calibri" panose="020F0502020204030204" pitchFamily="34" charset="0"/>
                <a:ea typeface="Calibri"/>
                <a:cs typeface="Calibri" panose="020F0502020204030204" pitchFamily="34" charset="0"/>
                <a:sym typeface="Calibri"/>
              </a:rPr>
              <a:t>/jo</a:t>
            </a:r>
            <a:r>
              <a:rPr lang="en-US" sz="2800" b="1" i="1" dirty="0">
                <a:solidFill>
                  <a:schemeClr val="dk1"/>
                </a:solidFill>
                <a:latin typeface="Calibri" panose="020F0502020204030204" pitchFamily="34" charset="0"/>
                <a:ea typeface="Calibri"/>
                <a:cs typeface="Calibri" panose="020F0502020204030204" pitchFamily="34" charset="0"/>
                <a:sym typeface="Calibri"/>
              </a:rPr>
              <a:t>t</a:t>
            </a:r>
            <a:r>
              <a:rPr lang="en-US" sz="2800" i="1" dirty="0">
                <a:solidFill>
                  <a:schemeClr val="dk1"/>
                </a:solidFill>
                <a:latin typeface="Calibri" panose="020F0502020204030204" pitchFamily="34" charset="0"/>
                <a:ea typeface="Calibri"/>
                <a:cs typeface="Calibri" panose="020F0502020204030204" pitchFamily="34" charset="0"/>
                <a:sym typeface="Calibri"/>
              </a:rPr>
              <a:t>/jo</a:t>
            </a:r>
            <a:r>
              <a:rPr lang="en-US" sz="2800" b="1" i="1" dirty="0">
                <a:solidFill>
                  <a:schemeClr val="dk1"/>
                </a:solidFill>
                <a:latin typeface="Calibri" panose="020F0502020204030204" pitchFamily="34" charset="0"/>
                <a:ea typeface="Calibri"/>
                <a:cs typeface="Calibri" panose="020F0502020204030204" pitchFamily="34" charset="0"/>
                <a:sym typeface="Calibri"/>
              </a:rPr>
              <a:t>g</a:t>
            </a:r>
            <a:r>
              <a:rPr lang="en-US" sz="2800" i="1" dirty="0">
                <a:solidFill>
                  <a:schemeClr val="dk1"/>
                </a:solidFill>
                <a:latin typeface="Calibri" panose="020F0502020204030204" pitchFamily="34" charset="0"/>
                <a:ea typeface="Calibri"/>
                <a:cs typeface="Calibri" panose="020F0502020204030204" pitchFamily="34" charset="0"/>
                <a:sym typeface="Calibri"/>
              </a:rPr>
              <a:t>) </a:t>
            </a:r>
            <a:endParaRPr lang="en-US" sz="2800" i="1" dirty="0">
              <a:latin typeface="Calibri" panose="020F0502020204030204" pitchFamily="34" charset="0"/>
              <a:cs typeface="Calibri" panose="020F0502020204030204" pitchFamily="34" charset="0"/>
            </a:endParaRPr>
          </a:p>
          <a:p>
            <a:pPr marL="368069" lvl="0" indent="-285750">
              <a:buClr>
                <a:schemeClr val="dk1"/>
              </a:buClr>
              <a:buSzPts val="1800"/>
              <a:buFont typeface="Arial"/>
              <a:buChar char="•"/>
            </a:pPr>
            <a:r>
              <a:rPr lang="en-US" sz="2800" dirty="0">
                <a:solidFill>
                  <a:schemeClr val="dk1"/>
                </a:solidFill>
                <a:latin typeface="Calibri" panose="020F0502020204030204" pitchFamily="34" charset="0"/>
                <a:ea typeface="Calibri"/>
                <a:cs typeface="Calibri" panose="020F0502020204030204" pitchFamily="34" charset="0"/>
                <a:sym typeface="Calibri"/>
              </a:rPr>
              <a:t>Silly sentences with words that start with the </a:t>
            </a:r>
            <a:r>
              <a:rPr lang="en-US" sz="2800" b="1" dirty="0">
                <a:solidFill>
                  <a:schemeClr val="dk1"/>
                </a:solidFill>
                <a:latin typeface="Calibri" panose="020F0502020204030204" pitchFamily="34" charset="0"/>
                <a:ea typeface="Calibri"/>
                <a:cs typeface="Calibri" panose="020F0502020204030204" pitchFamily="34" charset="0"/>
                <a:sym typeface="Calibri"/>
              </a:rPr>
              <a:t>same sound </a:t>
            </a:r>
            <a:r>
              <a:rPr lang="en-US" sz="2800" dirty="0">
                <a:solidFill>
                  <a:schemeClr val="dk1"/>
                </a:solidFill>
                <a:latin typeface="Calibri" panose="020F0502020204030204" pitchFamily="34" charset="0"/>
                <a:ea typeface="Calibri"/>
                <a:cs typeface="Calibri" panose="020F0502020204030204" pitchFamily="34" charset="0"/>
                <a:sym typeface="Calibri"/>
              </a:rPr>
              <a:t> </a:t>
            </a:r>
            <a:r>
              <a:rPr lang="en-US" sz="2800" i="1" dirty="0">
                <a:solidFill>
                  <a:schemeClr val="dk1"/>
                </a:solidFill>
                <a:latin typeface="Calibri" panose="020F0502020204030204" pitchFamily="34" charset="0"/>
                <a:ea typeface="Calibri"/>
                <a:cs typeface="Calibri" panose="020F0502020204030204" pitchFamily="34" charset="0"/>
                <a:sym typeface="Calibri"/>
              </a:rPr>
              <a:t>(</a:t>
            </a:r>
            <a:r>
              <a:rPr lang="en-US" sz="2800" b="1" i="1" dirty="0">
                <a:solidFill>
                  <a:schemeClr val="dk1"/>
                </a:solidFill>
                <a:latin typeface="Calibri" panose="020F0502020204030204" pitchFamily="34" charset="0"/>
                <a:ea typeface="Calibri"/>
                <a:cs typeface="Calibri" panose="020F0502020204030204" pitchFamily="34" charset="0"/>
                <a:sym typeface="Calibri"/>
              </a:rPr>
              <a:t>N</a:t>
            </a:r>
            <a:r>
              <a:rPr lang="en-US" sz="2800" i="1" dirty="0">
                <a:solidFill>
                  <a:schemeClr val="dk1"/>
                </a:solidFill>
                <a:latin typeface="Calibri" panose="020F0502020204030204" pitchFamily="34" charset="0"/>
                <a:ea typeface="Calibri"/>
                <a:cs typeface="Calibri" panose="020F0502020204030204" pitchFamily="34" charset="0"/>
                <a:sym typeface="Calibri"/>
              </a:rPr>
              <a:t>obody was </a:t>
            </a:r>
            <a:r>
              <a:rPr lang="en-US" sz="2800" b="1" i="1" dirty="0">
                <a:solidFill>
                  <a:schemeClr val="dk1"/>
                </a:solidFill>
                <a:latin typeface="Calibri" panose="020F0502020204030204" pitchFamily="34" charset="0"/>
                <a:ea typeface="Calibri"/>
                <a:cs typeface="Calibri" panose="020F0502020204030204" pitchFamily="34" charset="0"/>
                <a:sym typeface="Calibri"/>
              </a:rPr>
              <a:t>n</a:t>
            </a:r>
            <a:r>
              <a:rPr lang="en-US" sz="2800" i="1" dirty="0">
                <a:solidFill>
                  <a:schemeClr val="dk1"/>
                </a:solidFill>
                <a:latin typeface="Calibri" panose="020F0502020204030204" pitchFamily="34" charset="0"/>
                <a:ea typeface="Calibri"/>
                <a:cs typeface="Calibri" panose="020F0502020204030204" pitchFamily="34" charset="0"/>
                <a:sym typeface="Calibri"/>
              </a:rPr>
              <a:t>ice to </a:t>
            </a:r>
            <a:r>
              <a:rPr lang="en-US" sz="2800" b="1" i="1" dirty="0">
                <a:solidFill>
                  <a:schemeClr val="dk1"/>
                </a:solidFill>
                <a:latin typeface="Calibri" panose="020F0502020204030204" pitchFamily="34" charset="0"/>
                <a:ea typeface="Calibri"/>
                <a:cs typeface="Calibri" panose="020F0502020204030204" pitchFamily="34" charset="0"/>
                <a:sym typeface="Calibri"/>
              </a:rPr>
              <a:t>N</a:t>
            </a:r>
            <a:r>
              <a:rPr lang="en-US" sz="2800" i="1" dirty="0">
                <a:solidFill>
                  <a:schemeClr val="dk1"/>
                </a:solidFill>
                <a:latin typeface="Calibri" panose="020F0502020204030204" pitchFamily="34" charset="0"/>
                <a:ea typeface="Calibri"/>
                <a:cs typeface="Calibri" panose="020F0502020204030204" pitchFamily="34" charset="0"/>
                <a:sym typeface="Calibri"/>
              </a:rPr>
              <a:t>ancy's </a:t>
            </a:r>
            <a:r>
              <a:rPr lang="en-US" sz="2800" b="1" i="1" dirty="0">
                <a:solidFill>
                  <a:schemeClr val="dk1"/>
                </a:solidFill>
                <a:latin typeface="Calibri" panose="020F0502020204030204" pitchFamily="34" charset="0"/>
                <a:ea typeface="Calibri"/>
                <a:cs typeface="Calibri" panose="020F0502020204030204" pitchFamily="34" charset="0"/>
                <a:sym typeface="Calibri"/>
              </a:rPr>
              <a:t>n</a:t>
            </a:r>
            <a:r>
              <a:rPr lang="en-US" sz="2800" i="1" dirty="0">
                <a:solidFill>
                  <a:schemeClr val="dk1"/>
                </a:solidFill>
                <a:latin typeface="Calibri" panose="020F0502020204030204" pitchFamily="34" charset="0"/>
                <a:ea typeface="Calibri"/>
                <a:cs typeface="Calibri" panose="020F0502020204030204" pitchFamily="34" charset="0"/>
                <a:sym typeface="Calibri"/>
              </a:rPr>
              <a:t>eighbor)</a:t>
            </a:r>
          </a:p>
        </p:txBody>
      </p:sp>
      <p:sp>
        <p:nvSpPr>
          <p:cNvPr id="10" name="Google Shape;537;p114">
            <a:extLst>
              <a:ext uri="{FF2B5EF4-FFF2-40B4-BE49-F238E27FC236}">
                <a16:creationId xmlns:a16="http://schemas.microsoft.com/office/drawing/2014/main" id="{09EB5720-A3EC-4E1A-99A2-15E77C9DC18D}"/>
              </a:ext>
            </a:extLst>
          </p:cNvPr>
          <p:cNvSpPr txBox="1">
            <a:spLocks noGrp="1"/>
          </p:cNvSpPr>
          <p:nvPr>
            <p:ph type="title"/>
          </p:nvPr>
        </p:nvSpPr>
        <p:spPr>
          <a:xfrm>
            <a:off x="0" y="3350793"/>
            <a:ext cx="2131913" cy="56605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3200" b="1" i="0" u="none" strike="noStrike" cap="none" dirty="0">
                <a:solidFill>
                  <a:srgbClr val="374EA2"/>
                </a:solidFill>
                <a:latin typeface="Calibri"/>
                <a:ea typeface="Calibri"/>
                <a:cs typeface="Calibri"/>
                <a:sym typeface="Calibri"/>
              </a:rPr>
              <a:t>Summer</a:t>
            </a:r>
            <a:endParaRPr sz="3200" b="1" i="0" u="none" strike="noStrike" cap="none" dirty="0">
              <a:solidFill>
                <a:srgbClr val="374EA2"/>
              </a:solidFill>
              <a:latin typeface="Calibri"/>
              <a:ea typeface="Calibri"/>
              <a:cs typeface="Calibri"/>
              <a:sym typeface="Calibri"/>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2" name="Google Shape;572;p119"/>
          <p:cNvSpPr txBox="1"/>
          <p:nvPr/>
        </p:nvSpPr>
        <p:spPr>
          <a:xfrm>
            <a:off x="4284111" y="376426"/>
            <a:ext cx="4140200" cy="195243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3200" dirty="0">
                <a:latin typeface="Calibri"/>
                <a:ea typeface="Calibri"/>
                <a:cs typeface="Calibri"/>
                <a:sym typeface="Calibri"/>
              </a:rPr>
              <a:t>The </a:t>
            </a:r>
            <a:r>
              <a:rPr lang="en-US" sz="3200" b="0" i="0" u="none" strike="noStrike" cap="none" dirty="0">
                <a:solidFill>
                  <a:srgbClr val="000000"/>
                </a:solidFill>
                <a:latin typeface="Calibri"/>
                <a:ea typeface="Calibri"/>
                <a:cs typeface="Calibri"/>
                <a:sym typeface="Calibri"/>
              </a:rPr>
              <a:t>predictable connections between the letters and sounds.</a:t>
            </a:r>
          </a:p>
        </p:txBody>
      </p:sp>
      <p:grpSp>
        <p:nvGrpSpPr>
          <p:cNvPr id="6" name="Group 5">
            <a:extLst>
              <a:ext uri="{FF2B5EF4-FFF2-40B4-BE49-F238E27FC236}">
                <a16:creationId xmlns:a16="http://schemas.microsoft.com/office/drawing/2014/main" id="{AEE1E70C-43BC-40F2-8868-96C28008DFC2}"/>
              </a:ext>
            </a:extLst>
          </p:cNvPr>
          <p:cNvGrpSpPr/>
          <p:nvPr/>
        </p:nvGrpSpPr>
        <p:grpSpPr>
          <a:xfrm>
            <a:off x="396856" y="204366"/>
            <a:ext cx="3066192" cy="2811208"/>
            <a:chOff x="5359649" y="780702"/>
            <a:chExt cx="2432091" cy="2434245"/>
          </a:xfrm>
        </p:grpSpPr>
        <p:sp>
          <p:nvSpPr>
            <p:cNvPr id="7" name="Oval 6">
              <a:extLst>
                <a:ext uri="{FF2B5EF4-FFF2-40B4-BE49-F238E27FC236}">
                  <a16:creationId xmlns:a16="http://schemas.microsoft.com/office/drawing/2014/main" id="{3AA1DEFF-1C3E-4E4B-9F2A-901006E2ECC2}"/>
                </a:ext>
              </a:extLst>
            </p:cNvPr>
            <p:cNvSpPr/>
            <p:nvPr/>
          </p:nvSpPr>
          <p:spPr>
            <a:xfrm>
              <a:off x="5359649" y="780702"/>
              <a:ext cx="2432091" cy="2434245"/>
            </a:xfrm>
            <a:prstGeom prst="ellipse">
              <a:avLst/>
            </a:pr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 name="Oval 4">
              <a:extLst>
                <a:ext uri="{FF2B5EF4-FFF2-40B4-BE49-F238E27FC236}">
                  <a16:creationId xmlns:a16="http://schemas.microsoft.com/office/drawing/2014/main" id="{BCA0B9C7-644E-4366-832E-FDDFC7C00906}"/>
                </a:ext>
              </a:extLst>
            </p:cNvPr>
            <p:cNvSpPr txBox="1"/>
            <p:nvPr/>
          </p:nvSpPr>
          <p:spPr>
            <a:xfrm>
              <a:off x="5715820" y="1137189"/>
              <a:ext cx="1719749" cy="1721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4000" b="1" kern="1200" dirty="0"/>
                <a:t>Phonics</a:t>
              </a:r>
            </a:p>
          </p:txBody>
        </p:sp>
      </p:grpSp>
      <p:sp>
        <p:nvSpPr>
          <p:cNvPr id="2" name="Rectangle 1">
            <a:extLst>
              <a:ext uri="{FF2B5EF4-FFF2-40B4-BE49-F238E27FC236}">
                <a16:creationId xmlns:a16="http://schemas.microsoft.com/office/drawing/2014/main" id="{ED7BBDBE-B673-40E3-9510-82FC9BA7A4AA}"/>
              </a:ext>
            </a:extLst>
          </p:cNvPr>
          <p:cNvSpPr/>
          <p:nvPr/>
        </p:nvSpPr>
        <p:spPr>
          <a:xfrm>
            <a:off x="-24713" y="3570515"/>
            <a:ext cx="8571131" cy="2496068"/>
          </a:xfrm>
          <a:prstGeom prst="rect">
            <a:avLst/>
          </a:prstGeom>
        </p:spPr>
        <p:txBody>
          <a:bodyPr wrap="square">
            <a:spAutoFit/>
          </a:bodyPr>
          <a:lstStyle/>
          <a:p>
            <a:pPr marL="800100" indent="-342900">
              <a:lnSpc>
                <a:spcPct val="90000"/>
              </a:lnSpc>
              <a:buClr>
                <a:schemeClr val="dk1"/>
              </a:buClr>
              <a:buSzPts val="2000"/>
              <a:buFont typeface="Arial"/>
              <a:buChar char="•"/>
            </a:pPr>
            <a:r>
              <a:rPr lang="en-US" sz="2400" dirty="0">
                <a:solidFill>
                  <a:schemeClr val="dk1"/>
                </a:solidFill>
                <a:latin typeface="Calibri" panose="020F0502020204030204" pitchFamily="34" charset="0"/>
                <a:cs typeface="Calibri" panose="020F0502020204030204" pitchFamily="34" charset="0"/>
                <a:sym typeface="Calibri"/>
              </a:rPr>
              <a:t>Point to letters/letter combinations – ask child to name the sounds</a:t>
            </a:r>
          </a:p>
          <a:p>
            <a:pPr marL="800100" indent="-342900">
              <a:lnSpc>
                <a:spcPct val="90000"/>
              </a:lnSpc>
              <a:buClr>
                <a:schemeClr val="dk1"/>
              </a:buClr>
              <a:buSzPts val="2000"/>
              <a:buFont typeface="Arial"/>
              <a:buChar char="•"/>
            </a:pPr>
            <a:r>
              <a:rPr lang="en-US" sz="2400" dirty="0">
                <a:solidFill>
                  <a:schemeClr val="dk1"/>
                </a:solidFill>
                <a:latin typeface="Calibri" panose="020F0502020204030204" pitchFamily="34" charset="0"/>
                <a:cs typeface="Calibri" panose="020F0502020204030204" pitchFamily="34" charset="0"/>
                <a:sym typeface="Calibri"/>
              </a:rPr>
              <a:t>Say a sound  - ask child to tell you the letter the sound represents</a:t>
            </a:r>
          </a:p>
          <a:p>
            <a:pPr marL="800100" indent="-342900">
              <a:lnSpc>
                <a:spcPct val="90000"/>
              </a:lnSpc>
              <a:spcBef>
                <a:spcPts val="243"/>
              </a:spcBef>
              <a:buClr>
                <a:schemeClr val="dk1"/>
              </a:buClr>
              <a:buSzPts val="2000"/>
              <a:buFont typeface="Arial"/>
              <a:buChar char="•"/>
            </a:pPr>
            <a:r>
              <a:rPr lang="en-US" sz="2400" dirty="0">
                <a:solidFill>
                  <a:schemeClr val="dk1"/>
                </a:solidFill>
                <a:latin typeface="Calibri" panose="020F0502020204030204" pitchFamily="34" charset="0"/>
                <a:cs typeface="Calibri" panose="020F0502020204030204" pitchFamily="34" charset="0"/>
                <a:sym typeface="Calibri"/>
              </a:rPr>
              <a:t>Point out words wherever you see them - say them out loud</a:t>
            </a:r>
          </a:p>
          <a:p>
            <a:pPr marL="800100" indent="-342900">
              <a:lnSpc>
                <a:spcPct val="90000"/>
              </a:lnSpc>
              <a:spcBef>
                <a:spcPts val="243"/>
              </a:spcBef>
              <a:buClr>
                <a:schemeClr val="dk1"/>
              </a:buClr>
              <a:buSzPts val="2000"/>
              <a:buFont typeface="Arial"/>
              <a:buChar char="•"/>
            </a:pPr>
            <a:r>
              <a:rPr lang="en-US" sz="2400" dirty="0">
                <a:solidFill>
                  <a:schemeClr val="dk1"/>
                </a:solidFill>
                <a:latin typeface="Calibri" panose="020F0502020204030204" pitchFamily="34" charset="0"/>
                <a:cs typeface="Calibri" panose="020F0502020204030204" pitchFamily="34" charset="0"/>
                <a:sym typeface="Calibri"/>
              </a:rPr>
              <a:t>Encourage your child to write notes, e-mails, letters</a:t>
            </a:r>
          </a:p>
          <a:p>
            <a:pPr marL="800100" indent="-342900">
              <a:lnSpc>
                <a:spcPct val="90000"/>
              </a:lnSpc>
              <a:spcBef>
                <a:spcPts val="243"/>
              </a:spcBef>
              <a:buClr>
                <a:schemeClr val="dk1"/>
              </a:buClr>
              <a:buSzPts val="2000"/>
              <a:buFont typeface="Arial"/>
              <a:buChar char="•"/>
            </a:pPr>
            <a:r>
              <a:rPr lang="en-US" sz="2400" dirty="0">
                <a:solidFill>
                  <a:schemeClr val="dk1"/>
                </a:solidFill>
                <a:latin typeface="Calibri" panose="020F0502020204030204" pitchFamily="34" charset="0"/>
                <a:cs typeface="Calibri" panose="020F0502020204030204" pitchFamily="34" charset="0"/>
                <a:sym typeface="Calibri"/>
              </a:rPr>
              <a:t>Make flash cards for “irregular” words (sight words</a:t>
            </a:r>
            <a:r>
              <a:rPr lang="en-US" sz="2200" dirty="0">
                <a:solidFill>
                  <a:schemeClr val="dk1"/>
                </a:solidFill>
                <a:latin typeface="Calibri" panose="020F0502020204030204" pitchFamily="34" charset="0"/>
                <a:cs typeface="Calibri" panose="020F0502020204030204" pitchFamily="34" charset="0"/>
                <a:sym typeface="Calibri"/>
              </a:rPr>
              <a:t>)</a:t>
            </a:r>
          </a:p>
        </p:txBody>
      </p:sp>
      <p:sp>
        <p:nvSpPr>
          <p:cNvPr id="9" name="Google Shape;537;p114">
            <a:extLst>
              <a:ext uri="{FF2B5EF4-FFF2-40B4-BE49-F238E27FC236}">
                <a16:creationId xmlns:a16="http://schemas.microsoft.com/office/drawing/2014/main" id="{E6F1420B-A316-407D-B412-F8B6B6348E8A}"/>
              </a:ext>
            </a:extLst>
          </p:cNvPr>
          <p:cNvSpPr txBox="1">
            <a:spLocks noGrp="1"/>
          </p:cNvSpPr>
          <p:nvPr>
            <p:ph type="title"/>
          </p:nvPr>
        </p:nvSpPr>
        <p:spPr>
          <a:xfrm>
            <a:off x="136187" y="3158823"/>
            <a:ext cx="2131913" cy="56605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3200" b="1" i="0" u="none" strike="noStrike" cap="none" dirty="0">
                <a:solidFill>
                  <a:srgbClr val="374EA2"/>
                </a:solidFill>
                <a:latin typeface="Calibri"/>
                <a:ea typeface="Calibri"/>
                <a:cs typeface="Calibri"/>
                <a:sym typeface="Calibri"/>
              </a:rPr>
              <a:t>Summer</a:t>
            </a:r>
            <a:endParaRPr sz="3200" b="1" i="0" u="none" strike="noStrike" cap="none" dirty="0">
              <a:solidFill>
                <a:srgbClr val="374EA2"/>
              </a:solidFill>
              <a:latin typeface="Calibri"/>
              <a:ea typeface="Calibri"/>
              <a:cs typeface="Calibri"/>
              <a:sym typeface="Calibri"/>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3" name="Google Shape;593;p122"/>
          <p:cNvSpPr txBox="1"/>
          <p:nvPr/>
        </p:nvSpPr>
        <p:spPr>
          <a:xfrm>
            <a:off x="4238493" y="168667"/>
            <a:ext cx="4102443" cy="2172103"/>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4000" dirty="0">
                <a:latin typeface="Calibri"/>
                <a:ea typeface="Calibri"/>
                <a:cs typeface="Calibri"/>
                <a:sym typeface="Calibri"/>
              </a:rPr>
              <a:t>R</a:t>
            </a:r>
            <a:r>
              <a:rPr lang="en-US" sz="4000" b="0" i="0" u="none" strike="noStrike" cap="none" dirty="0">
                <a:solidFill>
                  <a:srgbClr val="000000"/>
                </a:solidFill>
                <a:latin typeface="Calibri"/>
                <a:ea typeface="Calibri"/>
                <a:cs typeface="Calibri"/>
                <a:sym typeface="Calibri"/>
              </a:rPr>
              <a:t>eading quickly, accurately, and with expression</a:t>
            </a:r>
            <a:endParaRPr sz="4000" b="0" i="0" u="none" strike="noStrike" cap="none" dirty="0">
              <a:solidFill>
                <a:srgbClr val="000000"/>
              </a:solidFill>
              <a:latin typeface="Calibri"/>
              <a:ea typeface="Calibri"/>
              <a:cs typeface="Calibri"/>
              <a:sym typeface="Calibri"/>
            </a:endParaRPr>
          </a:p>
        </p:txBody>
      </p:sp>
      <p:pic>
        <p:nvPicPr>
          <p:cNvPr id="594" name="Google Shape;594;p122" descr="File:Arch bridge icon.svg"/>
          <p:cNvPicPr preferRelativeResize="0"/>
          <p:nvPr/>
        </p:nvPicPr>
        <p:blipFill rotWithShape="1">
          <a:blip r:embed="rId4">
            <a:alphaModFix/>
          </a:blip>
          <a:srcRect/>
          <a:stretch/>
        </p:blipFill>
        <p:spPr>
          <a:xfrm>
            <a:off x="3860107" y="2413987"/>
            <a:ext cx="3800824" cy="1182291"/>
          </a:xfrm>
          <a:prstGeom prst="rect">
            <a:avLst/>
          </a:prstGeom>
          <a:noFill/>
          <a:ln>
            <a:noFill/>
          </a:ln>
        </p:spPr>
      </p:pic>
      <p:sp>
        <p:nvSpPr>
          <p:cNvPr id="595" name="Google Shape;595;p122"/>
          <p:cNvSpPr/>
          <p:nvPr/>
        </p:nvSpPr>
        <p:spPr>
          <a:xfrm>
            <a:off x="2475312" y="3118811"/>
            <a:ext cx="1969669" cy="397250"/>
          </a:xfrm>
          <a:prstGeom prst="rect">
            <a:avLst/>
          </a:prstGeom>
          <a:noFill/>
          <a:ln>
            <a:noFill/>
          </a:ln>
        </p:spPr>
        <p:txBody>
          <a:bodyPr spcFirstLastPara="1" wrap="square" lIns="91425" tIns="45700" rIns="91425" bIns="45700" anchor="t" anchorCtr="0">
            <a:noAutofit/>
          </a:bodyPr>
          <a:lstStyle/>
          <a:p>
            <a:pPr marL="167923" marR="0" lvl="0" indent="-167923" algn="ctr" rtl="0">
              <a:lnSpc>
                <a:spcPct val="90000"/>
              </a:lnSpc>
              <a:spcBef>
                <a:spcPts val="0"/>
              </a:spcBef>
              <a:spcAft>
                <a:spcPts val="0"/>
              </a:spcAft>
              <a:buNone/>
            </a:pPr>
            <a:r>
              <a:rPr lang="en-US" sz="2400" b="0" i="0" u="none" strike="noStrike" cap="none" dirty="0">
                <a:solidFill>
                  <a:schemeClr val="dk1"/>
                </a:solidFill>
                <a:latin typeface="Calibri"/>
                <a:ea typeface="Calibri"/>
                <a:cs typeface="Calibri"/>
                <a:sym typeface="Calibri"/>
              </a:rPr>
              <a:t>word recognition</a:t>
            </a:r>
            <a:endParaRPr sz="1400" b="0" i="0" u="none" strike="noStrike" cap="none" dirty="0">
              <a:solidFill>
                <a:schemeClr val="dk1"/>
              </a:solidFill>
              <a:latin typeface="Calibri"/>
              <a:ea typeface="Calibri"/>
              <a:cs typeface="Calibri"/>
              <a:sym typeface="Calibri"/>
            </a:endParaRPr>
          </a:p>
        </p:txBody>
      </p:sp>
      <p:grpSp>
        <p:nvGrpSpPr>
          <p:cNvPr id="8" name="Group 7">
            <a:extLst>
              <a:ext uri="{FF2B5EF4-FFF2-40B4-BE49-F238E27FC236}">
                <a16:creationId xmlns:a16="http://schemas.microsoft.com/office/drawing/2014/main" id="{60649866-6B82-4529-8206-4618ABB58F49}"/>
              </a:ext>
            </a:extLst>
          </p:cNvPr>
          <p:cNvGrpSpPr/>
          <p:nvPr/>
        </p:nvGrpSpPr>
        <p:grpSpPr>
          <a:xfrm>
            <a:off x="267701" y="246933"/>
            <a:ext cx="3383988" cy="3182067"/>
            <a:chOff x="4246527" y="3367256"/>
            <a:chExt cx="2504887" cy="2320392"/>
          </a:xfrm>
        </p:grpSpPr>
        <p:sp>
          <p:nvSpPr>
            <p:cNvPr id="9" name="Oval 8">
              <a:extLst>
                <a:ext uri="{FF2B5EF4-FFF2-40B4-BE49-F238E27FC236}">
                  <a16:creationId xmlns:a16="http://schemas.microsoft.com/office/drawing/2014/main" id="{F5EE85B4-CE7E-41AD-99CD-9FDF9A297B38}"/>
                </a:ext>
              </a:extLst>
            </p:cNvPr>
            <p:cNvSpPr/>
            <p:nvPr/>
          </p:nvSpPr>
          <p:spPr>
            <a:xfrm>
              <a:off x="4246527" y="3367256"/>
              <a:ext cx="2504887" cy="2320392"/>
            </a:xfrm>
            <a:prstGeom prst="ellipse">
              <a:avLst/>
            </a:prstGeom>
            <a:solidFill>
              <a:srgbClr val="FF33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Oval 4">
              <a:extLst>
                <a:ext uri="{FF2B5EF4-FFF2-40B4-BE49-F238E27FC236}">
                  <a16:creationId xmlns:a16="http://schemas.microsoft.com/office/drawing/2014/main" id="{3845B2C5-A143-4889-84CF-2DDBE8BC0188}"/>
                </a:ext>
              </a:extLst>
            </p:cNvPr>
            <p:cNvSpPr txBox="1"/>
            <p:nvPr/>
          </p:nvSpPr>
          <p:spPr>
            <a:xfrm>
              <a:off x="4613359" y="3707070"/>
              <a:ext cx="1771223" cy="16407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4000" b="1" kern="1200" dirty="0"/>
                <a:t>Fluency</a:t>
              </a:r>
            </a:p>
          </p:txBody>
        </p:sp>
      </p:grpSp>
      <p:sp>
        <p:nvSpPr>
          <p:cNvPr id="11" name="Google Shape;595;p122">
            <a:extLst>
              <a:ext uri="{FF2B5EF4-FFF2-40B4-BE49-F238E27FC236}">
                <a16:creationId xmlns:a16="http://schemas.microsoft.com/office/drawing/2014/main" id="{4D39C305-8181-493E-9147-B769299D8CDA}"/>
              </a:ext>
            </a:extLst>
          </p:cNvPr>
          <p:cNvSpPr/>
          <p:nvPr/>
        </p:nvSpPr>
        <p:spPr>
          <a:xfrm>
            <a:off x="6480935" y="3182067"/>
            <a:ext cx="3080408" cy="564810"/>
          </a:xfrm>
          <a:prstGeom prst="rect">
            <a:avLst/>
          </a:prstGeom>
          <a:noFill/>
          <a:ln>
            <a:noFill/>
          </a:ln>
        </p:spPr>
        <p:txBody>
          <a:bodyPr spcFirstLastPara="1" wrap="square" lIns="91425" tIns="45700" rIns="91425" bIns="45700" anchor="t" anchorCtr="0">
            <a:noAutofit/>
          </a:bodyPr>
          <a:lstStyle/>
          <a:p>
            <a:pPr marL="167923" marR="0" lvl="0" indent="-167923" algn="ctr" rtl="0">
              <a:lnSpc>
                <a:spcPct val="90000"/>
              </a:lnSpc>
              <a:spcBef>
                <a:spcPts val="0"/>
              </a:spcBef>
              <a:spcAft>
                <a:spcPts val="0"/>
              </a:spcAft>
              <a:buNone/>
            </a:pPr>
            <a:r>
              <a:rPr lang="en-US" sz="2400" b="0" i="0" u="none" strike="noStrike" cap="none" dirty="0">
                <a:solidFill>
                  <a:schemeClr val="dk1"/>
                </a:solidFill>
                <a:latin typeface="Calibri"/>
                <a:ea typeface="Calibri"/>
                <a:cs typeface="Calibri"/>
                <a:sym typeface="Calibri"/>
              </a:rPr>
              <a:t>reading comprehension</a:t>
            </a:r>
            <a:r>
              <a:rPr lang="en-US" sz="1400" b="0" i="0" u="none" strike="noStrike" cap="none" dirty="0">
                <a:solidFill>
                  <a:schemeClr val="dk1"/>
                </a:solidFill>
                <a:latin typeface="Calibri"/>
                <a:ea typeface="Calibri"/>
                <a:cs typeface="Calibri"/>
                <a:sym typeface="Calibri"/>
              </a:rPr>
              <a:t>. </a:t>
            </a:r>
            <a:endParaRPr sz="1400" b="0" i="0" u="none" strike="noStrike" cap="none" dirty="0">
              <a:solidFill>
                <a:schemeClr val="dk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A76DEEC7-C1E0-4644-9322-3C11B84FECD6}"/>
              </a:ext>
            </a:extLst>
          </p:cNvPr>
          <p:cNvSpPr/>
          <p:nvPr/>
        </p:nvSpPr>
        <p:spPr>
          <a:xfrm>
            <a:off x="-113982" y="4220885"/>
            <a:ext cx="8704949" cy="1872500"/>
          </a:xfrm>
          <a:prstGeom prst="rect">
            <a:avLst/>
          </a:prstGeom>
        </p:spPr>
        <p:txBody>
          <a:bodyPr wrap="square">
            <a:spAutoFit/>
          </a:bodyPr>
          <a:lstStyle/>
          <a:p>
            <a:pPr marL="996718" lvl="1" indent="-457200">
              <a:lnSpc>
                <a:spcPct val="80000"/>
              </a:lnSpc>
              <a:buClr>
                <a:srgbClr val="002060"/>
              </a:buClr>
              <a:buSzPts val="2800"/>
              <a:buFont typeface="Arial"/>
              <a:buChar char="•"/>
            </a:pPr>
            <a:r>
              <a:rPr lang="en-US" sz="2400" dirty="0">
                <a:solidFill>
                  <a:schemeClr val="dk1"/>
                </a:solidFill>
                <a:latin typeface="Calibri" panose="020F0502020204030204" pitchFamily="34" charset="0"/>
                <a:cs typeface="Calibri" panose="020F0502020204030204" pitchFamily="34" charset="0"/>
                <a:sym typeface="Calibri"/>
              </a:rPr>
              <a:t>Partner reading – have your child read to you &amp; help them sound out words they don’t know.</a:t>
            </a:r>
          </a:p>
          <a:p>
            <a:pPr marL="996718" lvl="1" indent="-457200">
              <a:lnSpc>
                <a:spcPct val="80000"/>
              </a:lnSpc>
              <a:buClr>
                <a:srgbClr val="002060"/>
              </a:buClr>
              <a:buSzPts val="2800"/>
              <a:buFont typeface="Arial"/>
              <a:buChar char="•"/>
            </a:pPr>
            <a:r>
              <a:rPr lang="en-US" sz="2400" dirty="0">
                <a:solidFill>
                  <a:schemeClr val="dk1"/>
                </a:solidFill>
                <a:latin typeface="Calibri" panose="020F0502020204030204" pitchFamily="34" charset="0"/>
                <a:cs typeface="Calibri" panose="020F0502020204030204" pitchFamily="34" charset="0"/>
                <a:sym typeface="Calibri"/>
              </a:rPr>
              <a:t>You read the page first and have your child follow along.</a:t>
            </a:r>
          </a:p>
          <a:p>
            <a:pPr marL="996718" lvl="1" indent="-457200">
              <a:lnSpc>
                <a:spcPct val="80000"/>
              </a:lnSpc>
              <a:buClr>
                <a:srgbClr val="002060"/>
              </a:buClr>
              <a:buSzPts val="2800"/>
              <a:buFont typeface="Arial"/>
              <a:buChar char="•"/>
            </a:pPr>
            <a:r>
              <a:rPr lang="en-US" sz="2400" dirty="0">
                <a:solidFill>
                  <a:schemeClr val="dk1"/>
                </a:solidFill>
                <a:latin typeface="Calibri" panose="020F0502020204030204" pitchFamily="34" charset="0"/>
                <a:cs typeface="Calibri" panose="020F0502020204030204" pitchFamily="34" charset="0"/>
                <a:sym typeface="Calibri"/>
              </a:rPr>
              <a:t>Listen to your child read favorite books over and over.</a:t>
            </a:r>
          </a:p>
          <a:p>
            <a:pPr marL="996718" lvl="1" indent="-457200">
              <a:lnSpc>
                <a:spcPct val="80000"/>
              </a:lnSpc>
              <a:buClr>
                <a:srgbClr val="002060"/>
              </a:buClr>
              <a:buSzPts val="2800"/>
              <a:buFont typeface="Arial"/>
              <a:buChar char="•"/>
            </a:pPr>
            <a:r>
              <a:rPr lang="en-US" sz="2400" dirty="0">
                <a:solidFill>
                  <a:schemeClr val="dk1"/>
                </a:solidFill>
                <a:latin typeface="Calibri" panose="020F0502020204030204" pitchFamily="34" charset="0"/>
                <a:cs typeface="Calibri" panose="020F0502020204030204" pitchFamily="34" charset="0"/>
                <a:sym typeface="Calibri"/>
              </a:rPr>
              <a:t>Record your child reading the same passage several times and then listen to the recording for improvement.</a:t>
            </a:r>
          </a:p>
        </p:txBody>
      </p:sp>
      <p:sp>
        <p:nvSpPr>
          <p:cNvPr id="12" name="Google Shape;537;p114">
            <a:extLst>
              <a:ext uri="{FF2B5EF4-FFF2-40B4-BE49-F238E27FC236}">
                <a16:creationId xmlns:a16="http://schemas.microsoft.com/office/drawing/2014/main" id="{8AA1154B-D53C-4229-867F-5312CD28E947}"/>
              </a:ext>
            </a:extLst>
          </p:cNvPr>
          <p:cNvSpPr txBox="1">
            <a:spLocks noGrp="1"/>
          </p:cNvSpPr>
          <p:nvPr>
            <p:ph type="title"/>
          </p:nvPr>
        </p:nvSpPr>
        <p:spPr>
          <a:xfrm>
            <a:off x="267701" y="3667821"/>
            <a:ext cx="2131913" cy="56605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3200" b="1" i="0" u="none" strike="noStrike" cap="none" dirty="0">
                <a:solidFill>
                  <a:srgbClr val="374EA2"/>
                </a:solidFill>
                <a:latin typeface="Calibri"/>
                <a:ea typeface="Calibri"/>
                <a:cs typeface="Calibri"/>
                <a:sym typeface="Calibri"/>
              </a:rPr>
              <a:t>Summer</a:t>
            </a:r>
            <a:endParaRPr sz="3200" b="1" i="0" u="none" strike="noStrike" cap="none" dirty="0">
              <a:solidFill>
                <a:srgbClr val="374EA2"/>
              </a:solidFill>
              <a:latin typeface="Calibri"/>
              <a:ea typeface="Calibri"/>
              <a:cs typeface="Calibri"/>
              <a:sym typeface="Calibri"/>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3" name="Google Shape;623;p126"/>
          <p:cNvSpPr txBox="1"/>
          <p:nvPr/>
        </p:nvSpPr>
        <p:spPr>
          <a:xfrm>
            <a:off x="4693921" y="451041"/>
            <a:ext cx="3718158" cy="19365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3200" dirty="0">
                <a:latin typeface="Calibri"/>
                <a:ea typeface="Calibri"/>
                <a:cs typeface="Calibri"/>
                <a:sym typeface="Calibri"/>
              </a:rPr>
              <a:t>T</a:t>
            </a:r>
            <a:r>
              <a:rPr lang="en-US" sz="3200" b="0" i="0" u="none" strike="noStrike" cap="none" dirty="0">
                <a:solidFill>
                  <a:srgbClr val="000000"/>
                </a:solidFill>
                <a:latin typeface="Calibri"/>
                <a:ea typeface="Calibri"/>
                <a:cs typeface="Calibri"/>
                <a:sym typeface="Calibri"/>
              </a:rPr>
              <a:t>he words we understand in reading and listening</a:t>
            </a:r>
            <a:endParaRPr sz="3200" b="0" i="0" u="none" strike="noStrike" cap="none" dirty="0">
              <a:solidFill>
                <a:srgbClr val="000000"/>
              </a:solidFill>
              <a:latin typeface="Calibri"/>
              <a:ea typeface="Calibri"/>
              <a:cs typeface="Calibri"/>
              <a:sym typeface="Calibri"/>
            </a:endParaRPr>
          </a:p>
        </p:txBody>
      </p:sp>
      <p:grpSp>
        <p:nvGrpSpPr>
          <p:cNvPr id="6" name="Group 5">
            <a:extLst>
              <a:ext uri="{FF2B5EF4-FFF2-40B4-BE49-F238E27FC236}">
                <a16:creationId xmlns:a16="http://schemas.microsoft.com/office/drawing/2014/main" id="{BD8D6B72-208B-47C4-A167-91907FEFE557}"/>
              </a:ext>
            </a:extLst>
          </p:cNvPr>
          <p:cNvGrpSpPr/>
          <p:nvPr/>
        </p:nvGrpSpPr>
        <p:grpSpPr>
          <a:xfrm>
            <a:off x="285992" y="203026"/>
            <a:ext cx="3313242" cy="3225974"/>
            <a:chOff x="1195800" y="3427466"/>
            <a:chExt cx="2415055" cy="2306669"/>
          </a:xfrm>
        </p:grpSpPr>
        <p:sp>
          <p:nvSpPr>
            <p:cNvPr id="7" name="Oval 6">
              <a:extLst>
                <a:ext uri="{FF2B5EF4-FFF2-40B4-BE49-F238E27FC236}">
                  <a16:creationId xmlns:a16="http://schemas.microsoft.com/office/drawing/2014/main" id="{17BCF17A-F9E4-48AC-966B-29AB9C67FD7E}"/>
                </a:ext>
              </a:extLst>
            </p:cNvPr>
            <p:cNvSpPr/>
            <p:nvPr/>
          </p:nvSpPr>
          <p:spPr>
            <a:xfrm>
              <a:off x="1195800" y="3427466"/>
              <a:ext cx="2415055" cy="2306669"/>
            </a:xfrm>
            <a:prstGeom prst="ellipse">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 name="Oval 4">
              <a:extLst>
                <a:ext uri="{FF2B5EF4-FFF2-40B4-BE49-F238E27FC236}">
                  <a16:creationId xmlns:a16="http://schemas.microsoft.com/office/drawing/2014/main" id="{43D8BB83-28A3-4DCB-9FE5-1386319B15FE}"/>
                </a:ext>
              </a:extLst>
            </p:cNvPr>
            <p:cNvSpPr txBox="1"/>
            <p:nvPr/>
          </p:nvSpPr>
          <p:spPr>
            <a:xfrm>
              <a:off x="1286483" y="3765269"/>
              <a:ext cx="2233688" cy="16310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4000" b="1" kern="1200" dirty="0"/>
                <a:t>Vocabulary</a:t>
              </a:r>
            </a:p>
          </p:txBody>
        </p:sp>
      </p:grpSp>
      <p:sp>
        <p:nvSpPr>
          <p:cNvPr id="9" name="Google Shape;637;p128">
            <a:extLst>
              <a:ext uri="{FF2B5EF4-FFF2-40B4-BE49-F238E27FC236}">
                <a16:creationId xmlns:a16="http://schemas.microsoft.com/office/drawing/2014/main" id="{001582A8-0CAA-460F-AE10-2C690171ACBE}"/>
              </a:ext>
            </a:extLst>
          </p:cNvPr>
          <p:cNvSpPr txBox="1">
            <a:spLocks noGrp="1"/>
          </p:cNvSpPr>
          <p:nvPr>
            <p:ph type="body" idx="1"/>
          </p:nvPr>
        </p:nvSpPr>
        <p:spPr>
          <a:xfrm>
            <a:off x="285992" y="3653414"/>
            <a:ext cx="8858008" cy="3204585"/>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231F20"/>
              </a:buClr>
              <a:buSzPts val="2220"/>
              <a:buFont typeface="Arial"/>
              <a:buNone/>
            </a:pPr>
            <a:endParaRPr lang="en-US" sz="2800"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0"/>
              </a:spcBef>
              <a:spcAft>
                <a:spcPts val="0"/>
              </a:spcAft>
              <a:buClr>
                <a:schemeClr val="dk1"/>
              </a:buClr>
              <a:buSzPts val="2220"/>
              <a:buFont typeface="Arial"/>
              <a:buChar char="•"/>
            </a:pPr>
            <a:r>
              <a:rPr lang="en-US" sz="2800" b="0" i="0" u="none" strike="noStrike" cap="none" dirty="0">
                <a:solidFill>
                  <a:schemeClr val="dk1"/>
                </a:solidFill>
                <a:latin typeface="Calibri"/>
                <a:ea typeface="Calibri"/>
                <a:cs typeface="Calibri"/>
                <a:sym typeface="Calibri"/>
              </a:rPr>
              <a:t>Lots of shared reading and talking about specific words.</a:t>
            </a:r>
            <a:endParaRPr sz="2800"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0"/>
              </a:spcBef>
              <a:spcAft>
                <a:spcPts val="0"/>
              </a:spcAft>
              <a:buClr>
                <a:schemeClr val="dk1"/>
              </a:buClr>
              <a:buSzPts val="2220"/>
              <a:buFont typeface="Arial"/>
              <a:buChar char="•"/>
            </a:pPr>
            <a:r>
              <a:rPr lang="en-US" sz="2800" dirty="0">
                <a:solidFill>
                  <a:schemeClr val="dk1"/>
                </a:solidFill>
              </a:rPr>
              <a:t>Refrigerator </a:t>
            </a:r>
            <a:r>
              <a:rPr lang="en-US" sz="2800" b="0" i="0" u="none" strike="noStrike" cap="none" dirty="0">
                <a:solidFill>
                  <a:schemeClr val="dk1"/>
                </a:solidFill>
                <a:latin typeface="Calibri"/>
                <a:ea typeface="Calibri"/>
                <a:cs typeface="Calibri"/>
                <a:sym typeface="Calibri"/>
              </a:rPr>
              <a:t>magnets - create and discuss new words.</a:t>
            </a:r>
            <a:endParaRPr sz="2800"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0"/>
              </a:spcBef>
              <a:spcAft>
                <a:spcPts val="0"/>
              </a:spcAft>
              <a:buClr>
                <a:schemeClr val="dk1"/>
              </a:buClr>
              <a:buSzPts val="2220"/>
              <a:buFont typeface="Arial"/>
              <a:buChar char="•"/>
            </a:pPr>
            <a:r>
              <a:rPr lang="en-US" sz="2800" b="0" i="0" u="none" strike="noStrike" cap="none" dirty="0">
                <a:solidFill>
                  <a:schemeClr val="dk1"/>
                </a:solidFill>
                <a:latin typeface="Calibri"/>
                <a:ea typeface="Calibri"/>
                <a:cs typeface="Calibri"/>
                <a:sym typeface="Calibri"/>
              </a:rPr>
              <a:t>Study and learn word parts - root word + prefix or suffix                         </a:t>
            </a:r>
            <a:r>
              <a:rPr lang="en-US" sz="2800" b="0" i="1" u="none" strike="noStrike" cap="none" dirty="0">
                <a:solidFill>
                  <a:schemeClr val="dk1"/>
                </a:solidFill>
                <a:latin typeface="Calibri"/>
                <a:ea typeface="Calibri"/>
                <a:cs typeface="Calibri"/>
                <a:sym typeface="Calibri"/>
              </a:rPr>
              <a:t>as, kind, un/not, ness</a:t>
            </a:r>
            <a:r>
              <a:rPr lang="en-US" sz="2800" i="1" dirty="0">
                <a:solidFill>
                  <a:schemeClr val="dk1"/>
                </a:solidFill>
              </a:rPr>
              <a:t>/state of being = unkind, kindness</a:t>
            </a:r>
            <a:r>
              <a:rPr lang="en-US" sz="2800" b="0" i="1" u="none" strike="noStrike" cap="none" dirty="0">
                <a:solidFill>
                  <a:schemeClr val="dk1"/>
                </a:solidFill>
                <a:latin typeface="Calibri"/>
                <a:ea typeface="Calibri"/>
                <a:cs typeface="Calibri"/>
                <a:sym typeface="Calibri"/>
              </a:rPr>
              <a:t> </a:t>
            </a:r>
            <a:endParaRPr sz="2800" b="0" i="1"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0"/>
              </a:spcBef>
              <a:spcAft>
                <a:spcPts val="0"/>
              </a:spcAft>
              <a:buClr>
                <a:schemeClr val="dk1"/>
              </a:buClr>
              <a:buSzPts val="2220"/>
              <a:buFont typeface="Arial"/>
              <a:buChar char="•"/>
            </a:pPr>
            <a:r>
              <a:rPr lang="en-US" sz="2800" b="0" i="0" u="none" strike="noStrike" cap="none" dirty="0">
                <a:solidFill>
                  <a:schemeClr val="dk1"/>
                </a:solidFill>
                <a:latin typeface="Calibri"/>
                <a:ea typeface="Calibri"/>
                <a:cs typeface="Calibri"/>
                <a:sym typeface="Calibri"/>
              </a:rPr>
              <a:t>Talk about the relationships between words -                                        as, </a:t>
            </a:r>
            <a:r>
              <a:rPr lang="en-US" sz="2800" b="0" i="1" u="none" strike="noStrike" cap="none" dirty="0">
                <a:solidFill>
                  <a:schemeClr val="dk1"/>
                </a:solidFill>
                <a:latin typeface="Calibri"/>
                <a:ea typeface="Calibri"/>
                <a:cs typeface="Calibri"/>
                <a:sym typeface="Calibri"/>
              </a:rPr>
              <a:t>bucket/pail - good/bad. </a:t>
            </a:r>
          </a:p>
          <a:p>
            <a:pPr marL="342900" indent="-342900">
              <a:lnSpc>
                <a:spcPct val="80000"/>
              </a:lnSpc>
              <a:buClr>
                <a:schemeClr val="dk1"/>
              </a:buClr>
              <a:buSzPts val="2220"/>
              <a:buFont typeface="Arial"/>
              <a:buChar char="•"/>
            </a:pPr>
            <a:r>
              <a:rPr lang="en-US" sz="2800" dirty="0">
                <a:solidFill>
                  <a:schemeClr val="dk1"/>
                </a:solidFill>
                <a:latin typeface="Calibri" panose="020F0502020204030204" pitchFamily="34" charset="0"/>
                <a:ea typeface="Cambria"/>
                <a:cs typeface="Calibri" panose="020F0502020204030204" pitchFamily="34" charset="0"/>
                <a:sym typeface="Cambria"/>
              </a:rPr>
              <a:t>Context, dictionary, ask Siri or Alexa</a:t>
            </a:r>
            <a:endParaRPr lang="en-US" sz="2800" dirty="0">
              <a:solidFill>
                <a:schemeClr val="dk1"/>
              </a:solidFill>
            </a:endParaRPr>
          </a:p>
          <a:p>
            <a:pPr marL="342900" lvl="0" indent="-342900">
              <a:lnSpc>
                <a:spcPct val="80000"/>
              </a:lnSpc>
              <a:buClr>
                <a:schemeClr val="dk1"/>
              </a:buClr>
              <a:buSzPts val="2220"/>
              <a:buFont typeface="Arial"/>
              <a:buChar char="•"/>
            </a:pPr>
            <a:r>
              <a:rPr lang="en-US" sz="2800" b="0" u="none" strike="noStrike" cap="none" dirty="0">
                <a:solidFill>
                  <a:schemeClr val="dk1"/>
                </a:solidFill>
                <a:latin typeface="Calibri"/>
                <a:ea typeface="Calibri"/>
                <a:cs typeface="Calibri"/>
                <a:sym typeface="Calibri"/>
              </a:rPr>
              <a:t>Vocabulary learning games: </a:t>
            </a:r>
            <a:r>
              <a:rPr lang="en-US" sz="2800" dirty="0">
                <a:solidFill>
                  <a:schemeClr val="dk1"/>
                </a:solidFill>
                <a:latin typeface="Calibri" panose="020F0502020204030204" pitchFamily="34" charset="0"/>
                <a:ea typeface="Cambria"/>
                <a:cs typeface="Calibri" panose="020F0502020204030204" pitchFamily="34" charset="0"/>
                <a:sym typeface="Cambria"/>
                <a:hlinkClick r:id="rId4"/>
              </a:rPr>
              <a:t>http://www.vocabulary.co.il/</a:t>
            </a:r>
            <a:endParaRPr lang="en-US" sz="2800" dirty="0">
              <a:solidFill>
                <a:schemeClr val="dk1"/>
              </a:solidFill>
              <a:latin typeface="Calibri" panose="020F0502020204030204" pitchFamily="34" charset="0"/>
              <a:ea typeface="Cambria"/>
              <a:cs typeface="Calibri" panose="020F0502020204030204" pitchFamily="34" charset="0"/>
              <a:sym typeface="Cambria"/>
            </a:endParaRPr>
          </a:p>
          <a:p>
            <a:pPr marL="0" lvl="0" indent="0">
              <a:lnSpc>
                <a:spcPct val="80000"/>
              </a:lnSpc>
              <a:buClr>
                <a:schemeClr val="dk1"/>
              </a:buClr>
              <a:buSzPts val="2220"/>
            </a:pPr>
            <a:r>
              <a:rPr lang="en-US" sz="2800" dirty="0">
                <a:solidFill>
                  <a:schemeClr val="dk1"/>
                </a:solidFill>
                <a:latin typeface="Calibri" panose="020F0502020204030204" pitchFamily="34" charset="0"/>
                <a:ea typeface="Cambria"/>
                <a:cs typeface="Calibri" panose="020F0502020204030204" pitchFamily="34" charset="0"/>
                <a:sym typeface="Cambria"/>
              </a:rPr>
              <a:t> </a:t>
            </a:r>
            <a:endParaRPr sz="1526" b="0" u="none" strike="noStrike" cap="none" dirty="0">
              <a:solidFill>
                <a:srgbClr val="231F20"/>
              </a:solidFill>
              <a:latin typeface="Calibri"/>
              <a:ea typeface="Calibri"/>
              <a:cs typeface="Calibri"/>
              <a:sym typeface="Calibri"/>
            </a:endParaRPr>
          </a:p>
          <a:p>
            <a:pPr marL="0" marR="0" lvl="0" indent="0" algn="l" rtl="0">
              <a:lnSpc>
                <a:spcPct val="75000"/>
              </a:lnSpc>
              <a:spcBef>
                <a:spcPts val="0"/>
              </a:spcBef>
              <a:spcAft>
                <a:spcPts val="0"/>
              </a:spcAft>
              <a:buClr>
                <a:srgbClr val="000000"/>
              </a:buClr>
              <a:buSzPts val="1400"/>
              <a:buFont typeface="Arial"/>
              <a:buNone/>
            </a:pPr>
            <a:endParaRPr sz="1526" b="0" u="none" strike="noStrike" cap="none" dirty="0">
              <a:solidFill>
                <a:srgbClr val="231F20"/>
              </a:solidFill>
              <a:latin typeface="Calibri"/>
              <a:ea typeface="Calibri"/>
              <a:cs typeface="Calibri"/>
              <a:sym typeface="Calibri"/>
            </a:endParaRPr>
          </a:p>
          <a:p>
            <a:pPr marL="0" marR="0" lvl="0" indent="0" algn="l" rtl="0">
              <a:lnSpc>
                <a:spcPct val="75000"/>
              </a:lnSpc>
              <a:spcBef>
                <a:spcPts val="0"/>
              </a:spcBef>
              <a:spcAft>
                <a:spcPts val="0"/>
              </a:spcAft>
              <a:buClr>
                <a:srgbClr val="000000"/>
              </a:buClr>
              <a:buSzPts val="1400"/>
              <a:buFont typeface="Arial"/>
              <a:buNone/>
            </a:pPr>
            <a:endParaRPr sz="1526" b="0" i="0" u="none" strike="noStrike" cap="none" dirty="0">
              <a:solidFill>
                <a:srgbClr val="231F20"/>
              </a:solidFill>
              <a:latin typeface="Calibri"/>
              <a:ea typeface="Calibri"/>
              <a:cs typeface="Calibri"/>
              <a:sym typeface="Calibri"/>
            </a:endParaRPr>
          </a:p>
          <a:p>
            <a:pPr marL="0" marR="0" lvl="0" indent="0" algn="l" rtl="0">
              <a:lnSpc>
                <a:spcPct val="60000"/>
              </a:lnSpc>
              <a:spcBef>
                <a:spcPts val="0"/>
              </a:spcBef>
              <a:spcAft>
                <a:spcPts val="0"/>
              </a:spcAft>
              <a:buClr>
                <a:srgbClr val="000000"/>
              </a:buClr>
              <a:buSzPts val="1400"/>
              <a:buFont typeface="Arial"/>
              <a:buNone/>
            </a:pPr>
            <a:endParaRPr sz="1526" b="0" i="0" u="none" strike="noStrike" cap="none" dirty="0">
              <a:solidFill>
                <a:srgbClr val="231F20"/>
              </a:solidFill>
              <a:latin typeface="Calibri"/>
              <a:ea typeface="Calibri"/>
              <a:cs typeface="Calibri"/>
              <a:sym typeface="Calibri"/>
            </a:endParaRPr>
          </a:p>
        </p:txBody>
      </p:sp>
      <p:sp>
        <p:nvSpPr>
          <p:cNvPr id="10" name="Google Shape;537;p114">
            <a:extLst>
              <a:ext uri="{FF2B5EF4-FFF2-40B4-BE49-F238E27FC236}">
                <a16:creationId xmlns:a16="http://schemas.microsoft.com/office/drawing/2014/main" id="{BF092D6F-593A-49C8-8970-44D1DC96D603}"/>
              </a:ext>
            </a:extLst>
          </p:cNvPr>
          <p:cNvSpPr txBox="1">
            <a:spLocks noGrp="1"/>
          </p:cNvSpPr>
          <p:nvPr>
            <p:ph type="title"/>
          </p:nvPr>
        </p:nvSpPr>
        <p:spPr>
          <a:xfrm>
            <a:off x="0" y="3428998"/>
            <a:ext cx="2131913" cy="56605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3200" b="1" i="0" u="none" strike="noStrike" cap="none" dirty="0">
                <a:solidFill>
                  <a:srgbClr val="374EA2"/>
                </a:solidFill>
                <a:latin typeface="Calibri"/>
                <a:ea typeface="Calibri"/>
                <a:cs typeface="Calibri"/>
                <a:sym typeface="Calibri"/>
              </a:rPr>
              <a:t>Summer</a:t>
            </a:r>
            <a:endParaRPr sz="3200" b="1" i="0" u="none" strike="noStrike" cap="none" dirty="0">
              <a:solidFill>
                <a:srgbClr val="374EA2"/>
              </a:solidFill>
              <a:latin typeface="Calibri"/>
              <a:ea typeface="Calibri"/>
              <a:cs typeface="Calibri"/>
              <a:sym typeface="Calibri"/>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129"/>
          <p:cNvSpPr txBox="1"/>
          <p:nvPr/>
        </p:nvSpPr>
        <p:spPr>
          <a:xfrm>
            <a:off x="0" y="3262977"/>
            <a:ext cx="2026508" cy="884144"/>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4800"/>
              <a:buFont typeface="Arial"/>
              <a:buNone/>
            </a:pPr>
            <a:r>
              <a:rPr lang="en-US" sz="3200" b="1" i="0" u="none" strike="noStrike" cap="none" dirty="0">
                <a:solidFill>
                  <a:srgbClr val="374EA2"/>
                </a:solidFill>
                <a:latin typeface="Calibri"/>
                <a:ea typeface="Calibri"/>
                <a:cs typeface="Calibri"/>
                <a:sym typeface="Calibri"/>
              </a:rPr>
              <a:t>Summer</a:t>
            </a:r>
            <a:endParaRPr sz="3200" b="1" i="0" u="none" strike="noStrike" cap="none" dirty="0">
              <a:solidFill>
                <a:srgbClr val="374EA2"/>
              </a:solidFill>
              <a:latin typeface="Calibri"/>
              <a:ea typeface="Calibri"/>
              <a:cs typeface="Calibri"/>
              <a:sym typeface="Calibri"/>
            </a:endParaRPr>
          </a:p>
        </p:txBody>
      </p:sp>
      <p:sp>
        <p:nvSpPr>
          <p:cNvPr id="644" name="Google Shape;644;p129"/>
          <p:cNvSpPr txBox="1"/>
          <p:nvPr/>
        </p:nvSpPr>
        <p:spPr>
          <a:xfrm>
            <a:off x="4357948" y="525102"/>
            <a:ext cx="4155857" cy="1149163"/>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4000" b="1" i="0" u="none" strike="noStrike" cap="none" dirty="0">
                <a:solidFill>
                  <a:srgbClr val="000000"/>
                </a:solidFill>
                <a:latin typeface="Calibri"/>
                <a:ea typeface="Calibri"/>
                <a:cs typeface="Calibri"/>
                <a:sym typeface="Calibri"/>
              </a:rPr>
              <a:t>Understanding what is read</a:t>
            </a:r>
            <a:endParaRPr sz="4000" b="1" i="0" u="none" strike="noStrike" cap="none" dirty="0">
              <a:solidFill>
                <a:srgbClr val="000000"/>
              </a:solidFill>
              <a:latin typeface="Calibri"/>
              <a:ea typeface="Calibri"/>
              <a:cs typeface="Calibri"/>
              <a:sym typeface="Calibri"/>
            </a:endParaRPr>
          </a:p>
        </p:txBody>
      </p:sp>
      <p:pic>
        <p:nvPicPr>
          <p:cNvPr id="1026" name="Picture 2" descr="Story Elements in english and spani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2144132"/>
            <a:ext cx="4492079" cy="426636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2129E28-CAE6-464D-8E81-4ECBC03DC0CF}"/>
              </a:ext>
            </a:extLst>
          </p:cNvPr>
          <p:cNvGrpSpPr/>
          <p:nvPr/>
        </p:nvGrpSpPr>
        <p:grpSpPr>
          <a:xfrm>
            <a:off x="229608" y="129686"/>
            <a:ext cx="3465570" cy="3208451"/>
            <a:chOff x="167788" y="1030742"/>
            <a:chExt cx="2641210" cy="2289583"/>
          </a:xfrm>
        </p:grpSpPr>
        <p:sp>
          <p:nvSpPr>
            <p:cNvPr id="8" name="Oval 7">
              <a:extLst>
                <a:ext uri="{FF2B5EF4-FFF2-40B4-BE49-F238E27FC236}">
                  <a16:creationId xmlns:a16="http://schemas.microsoft.com/office/drawing/2014/main" id="{6944725E-F5F7-4732-9BEA-CF1BF422C853}"/>
                </a:ext>
              </a:extLst>
            </p:cNvPr>
            <p:cNvSpPr/>
            <p:nvPr/>
          </p:nvSpPr>
          <p:spPr>
            <a:xfrm>
              <a:off x="167788" y="1030742"/>
              <a:ext cx="2641210" cy="2289583"/>
            </a:xfrm>
            <a:prstGeom prst="ellipse">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Oval 4">
              <a:extLst>
                <a:ext uri="{FF2B5EF4-FFF2-40B4-BE49-F238E27FC236}">
                  <a16:creationId xmlns:a16="http://schemas.microsoft.com/office/drawing/2014/main" id="{B4C2EA70-CCE2-4997-BEDA-89D44B598D79}"/>
                </a:ext>
              </a:extLst>
            </p:cNvPr>
            <p:cNvSpPr txBox="1"/>
            <p:nvPr/>
          </p:nvSpPr>
          <p:spPr>
            <a:xfrm>
              <a:off x="554584" y="1366044"/>
              <a:ext cx="1867618" cy="1618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2400" b="1" kern="1200" dirty="0"/>
                <a:t>Comprehension</a:t>
              </a:r>
            </a:p>
          </p:txBody>
        </p:sp>
      </p:grpSp>
      <p:sp>
        <p:nvSpPr>
          <p:cNvPr id="2" name="Rectangle 1">
            <a:extLst>
              <a:ext uri="{FF2B5EF4-FFF2-40B4-BE49-F238E27FC236}">
                <a16:creationId xmlns:a16="http://schemas.microsoft.com/office/drawing/2014/main" id="{D42999CD-62B6-4CC8-B279-624D2904B5B8}"/>
              </a:ext>
            </a:extLst>
          </p:cNvPr>
          <p:cNvSpPr/>
          <p:nvPr/>
        </p:nvSpPr>
        <p:spPr>
          <a:xfrm>
            <a:off x="-250521" y="3732844"/>
            <a:ext cx="4822521" cy="3000821"/>
          </a:xfrm>
          <a:prstGeom prst="rect">
            <a:avLst/>
          </a:prstGeom>
        </p:spPr>
        <p:txBody>
          <a:bodyPr wrap="square">
            <a:spAutoFit/>
          </a:bodyPr>
          <a:lstStyle/>
          <a:p>
            <a:pPr marL="628650" indent="-171450">
              <a:buSzPts val="1400"/>
              <a:buFont typeface="Arial" panose="020B0604020202020204" pitchFamily="34" charset="0"/>
              <a:buChar char="•"/>
            </a:pPr>
            <a:r>
              <a:rPr lang="en-US" sz="2100" dirty="0">
                <a:latin typeface="Calibri" panose="020F0502020204030204" pitchFamily="34" charset="0"/>
                <a:cs typeface="Calibri" panose="020F0502020204030204" pitchFamily="34" charset="0"/>
              </a:rPr>
              <a:t>Use pictures for clues to meaning of words (context)</a:t>
            </a:r>
          </a:p>
          <a:p>
            <a:pPr marL="628650" indent="-171450">
              <a:buSzPts val="1400"/>
              <a:buFont typeface="Arial" panose="020B0604020202020204" pitchFamily="34" charset="0"/>
              <a:buChar char="•"/>
            </a:pPr>
            <a:r>
              <a:rPr lang="en-US" sz="2100" dirty="0">
                <a:latin typeface="Calibri" panose="020F0502020204030204" pitchFamily="34" charset="0"/>
                <a:cs typeface="Calibri" panose="020F0502020204030204" pitchFamily="34" charset="0"/>
              </a:rPr>
              <a:t>Use “retelling.” Child reads a page &amp; retells you all they can remember.  </a:t>
            </a:r>
          </a:p>
          <a:p>
            <a:pPr marL="628650" indent="-171450">
              <a:buSzPts val="1400"/>
              <a:buFont typeface="Arial" panose="020B0604020202020204" pitchFamily="34" charset="0"/>
              <a:buChar char="•"/>
            </a:pPr>
            <a:r>
              <a:rPr lang="en-US" sz="2100" dirty="0">
                <a:latin typeface="Calibri" panose="020F0502020204030204" pitchFamily="34" charset="0"/>
                <a:cs typeface="Calibri" panose="020F0502020204030204" pitchFamily="34" charset="0"/>
              </a:rPr>
              <a:t>Discuss what child has read – ask who, what, when, where, and how.</a:t>
            </a:r>
          </a:p>
          <a:p>
            <a:pPr marL="628650" indent="-171450">
              <a:buSzPts val="1400"/>
              <a:buFont typeface="Arial" panose="020B0604020202020204" pitchFamily="34" charset="0"/>
              <a:buChar char="•"/>
            </a:pPr>
            <a:r>
              <a:rPr lang="en-US" sz="2100" dirty="0">
                <a:latin typeface="Calibri" panose="020F0502020204030204" pitchFamily="34" charset="0"/>
                <a:cs typeface="Calibri" panose="020F0502020204030204" pitchFamily="34" charset="0"/>
              </a:rPr>
              <a:t>Connect with child’s own experiences.</a:t>
            </a:r>
          </a:p>
          <a:p>
            <a:pPr marL="628650" indent="-171450">
              <a:buSzPts val="1400"/>
              <a:buFont typeface="Arial" panose="020B0604020202020204" pitchFamily="34" charset="0"/>
              <a:buChar char="•"/>
            </a:pPr>
            <a:r>
              <a:rPr lang="en-US" sz="2100" dirty="0">
                <a:solidFill>
                  <a:schemeClr val="dk1"/>
                </a:solidFill>
                <a:latin typeface="Calibri" panose="020F0502020204030204" pitchFamily="34" charset="0"/>
                <a:ea typeface="Cambria"/>
                <a:cs typeface="Calibri" panose="020F0502020204030204" pitchFamily="34" charset="0"/>
                <a:sym typeface="Cambria"/>
              </a:rPr>
              <a:t>Have child use a graphic organizer.</a:t>
            </a:r>
            <a:endParaRPr lang="en-US" sz="2100" dirty="0">
              <a:solidFill>
                <a:schemeClr val="dk1"/>
              </a:solidFill>
              <a:latin typeface="Cambria"/>
              <a:ea typeface="Cambria"/>
              <a:cs typeface="Cambria"/>
              <a:sym typeface="Cambria"/>
            </a:endParaRPr>
          </a:p>
        </p:txBody>
      </p:sp>
      <p:cxnSp>
        <p:nvCxnSpPr>
          <p:cNvPr id="4" name="Straight Arrow Connector 3">
            <a:extLst>
              <a:ext uri="{FF2B5EF4-FFF2-40B4-BE49-F238E27FC236}">
                <a16:creationId xmlns:a16="http://schemas.microsoft.com/office/drawing/2014/main" id="{D53FEA1C-AC14-05BE-10AA-AA9F39037648}"/>
              </a:ext>
            </a:extLst>
          </p:cNvPr>
          <p:cNvCxnSpPr>
            <a:cxnSpLocks/>
          </p:cNvCxnSpPr>
          <p:nvPr/>
        </p:nvCxnSpPr>
        <p:spPr>
          <a:xfrm flipV="1">
            <a:off x="4170947" y="6128084"/>
            <a:ext cx="1181756" cy="43313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133"/>
          <p:cNvSpPr txBox="1">
            <a:spLocks noGrp="1"/>
          </p:cNvSpPr>
          <p:nvPr>
            <p:ph type="body" idx="1"/>
          </p:nvPr>
        </p:nvSpPr>
        <p:spPr>
          <a:xfrm>
            <a:off x="367705" y="1756874"/>
            <a:ext cx="3699163" cy="3577200"/>
          </a:xfrm>
          <a:prstGeom prst="rect">
            <a:avLst/>
          </a:prstGeom>
          <a:noFill/>
          <a:ln>
            <a:noFill/>
          </a:ln>
        </p:spPr>
        <p:txBody>
          <a:bodyPr spcFirstLastPara="1" wrap="square" lIns="0" tIns="0" rIns="0" bIns="0" anchor="t" anchorCtr="0">
            <a:noAutofit/>
          </a:bodyPr>
          <a:lstStyle/>
          <a:p>
            <a:pPr marL="274392" marR="0" lvl="0" indent="-192073" rtl="0">
              <a:lnSpc>
                <a:spcPct val="90000"/>
              </a:lnSpc>
              <a:spcBef>
                <a:spcPts val="0"/>
              </a:spcBef>
              <a:spcAft>
                <a:spcPts val="0"/>
              </a:spcAft>
              <a:buClr>
                <a:srgbClr val="000000"/>
              </a:buClr>
              <a:buSzPts val="1400"/>
              <a:buFont typeface="Arial"/>
              <a:buNone/>
            </a:pPr>
            <a:r>
              <a:rPr lang="en-US" sz="4000" b="1" strike="noStrike" cap="none" dirty="0">
                <a:solidFill>
                  <a:schemeClr val="tx1"/>
                </a:solidFill>
                <a:latin typeface="Calibri" panose="020F0502020204030204" pitchFamily="34" charset="0"/>
                <a:ea typeface="Cambria"/>
                <a:cs typeface="Calibri" panose="020F0502020204030204" pitchFamily="34" charset="0"/>
                <a:sym typeface="Cambria"/>
              </a:rPr>
              <a:t>Not </a:t>
            </a:r>
            <a:r>
              <a:rPr lang="en-US" sz="4000" b="1" u="sng" strike="noStrike" cap="none" dirty="0">
                <a:solidFill>
                  <a:schemeClr val="tx1"/>
                </a:solidFill>
                <a:latin typeface="Calibri" panose="020F0502020204030204" pitchFamily="34" charset="0"/>
                <a:ea typeface="Cambria"/>
                <a:cs typeface="Calibri" panose="020F0502020204030204" pitchFamily="34" charset="0"/>
                <a:sym typeface="Cambria"/>
              </a:rPr>
              <a:t>ALL</a:t>
            </a:r>
            <a:r>
              <a:rPr lang="en-US" sz="4000" b="1" strike="noStrike" cap="none" dirty="0">
                <a:solidFill>
                  <a:schemeClr val="tx1"/>
                </a:solidFill>
                <a:latin typeface="Calibri" panose="020F0502020204030204" pitchFamily="34" charset="0"/>
                <a:ea typeface="Cambria"/>
                <a:cs typeface="Calibri" panose="020F0502020204030204" pitchFamily="34" charset="0"/>
                <a:sym typeface="Cambria"/>
              </a:rPr>
              <a:t>       students with disabilities            will master </a:t>
            </a:r>
            <a:r>
              <a:rPr lang="en-US" sz="4000" b="1" u="sng" strike="noStrike" cap="none" dirty="0">
                <a:solidFill>
                  <a:schemeClr val="tx1"/>
                </a:solidFill>
                <a:latin typeface="Calibri" panose="020F0502020204030204" pitchFamily="34" charset="0"/>
                <a:ea typeface="Cambria"/>
                <a:cs typeface="Calibri" panose="020F0502020204030204" pitchFamily="34" charset="0"/>
                <a:sym typeface="Cambria"/>
              </a:rPr>
              <a:t>ALL</a:t>
            </a:r>
            <a:r>
              <a:rPr lang="en-US" sz="4000" b="1" strike="noStrike" cap="none" dirty="0">
                <a:solidFill>
                  <a:schemeClr val="tx1"/>
                </a:solidFill>
                <a:latin typeface="Calibri" panose="020F0502020204030204" pitchFamily="34" charset="0"/>
                <a:ea typeface="Cambria"/>
                <a:cs typeface="Calibri" panose="020F0502020204030204" pitchFamily="34" charset="0"/>
                <a:sym typeface="Cambria"/>
              </a:rPr>
              <a:t> components of reading</a:t>
            </a:r>
          </a:p>
        </p:txBody>
      </p:sp>
      <p:sp>
        <p:nvSpPr>
          <p:cNvPr id="671" name="Google Shape;671;p133"/>
          <p:cNvSpPr txBox="1">
            <a:spLocks noGrp="1"/>
          </p:cNvSpPr>
          <p:nvPr>
            <p:ph type="title"/>
          </p:nvPr>
        </p:nvSpPr>
        <p:spPr>
          <a:xfrm>
            <a:off x="0" y="76935"/>
            <a:ext cx="9256734" cy="76199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5400" b="1" i="0" u="none" strike="noStrike" cap="none" dirty="0">
                <a:solidFill>
                  <a:srgbClr val="374EA2"/>
                </a:solidFill>
                <a:latin typeface="Calibri"/>
                <a:ea typeface="Calibri"/>
                <a:cs typeface="Calibri"/>
                <a:sym typeface="Calibri"/>
              </a:rPr>
              <a:t>Reading is a Complex Process</a:t>
            </a:r>
            <a:endParaRPr sz="5400" b="1" i="0" u="none" strike="noStrike" cap="none" dirty="0">
              <a:solidFill>
                <a:srgbClr val="374EA2"/>
              </a:solidFill>
              <a:latin typeface="Calibri"/>
              <a:ea typeface="Calibri"/>
              <a:cs typeface="Calibri"/>
              <a:sym typeface="Calibri"/>
            </a:endParaRPr>
          </a:p>
        </p:txBody>
      </p:sp>
      <p:sp>
        <p:nvSpPr>
          <p:cNvPr id="672" name="Google Shape;672;p133" descr="j0204696"/>
          <p:cNvSpPr/>
          <p:nvPr/>
        </p:nvSpPr>
        <p:spPr>
          <a:xfrm flipH="1">
            <a:off x="5610496" y="4441296"/>
            <a:ext cx="1610144" cy="1226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00"/>
              <a:buFont typeface="Arial"/>
              <a:buNone/>
            </a:pPr>
            <a:endParaRPr sz="3300" b="0" i="0" u="none" strike="noStrike" cap="none">
              <a:solidFill>
                <a:schemeClr val="dk2"/>
              </a:solidFill>
              <a:latin typeface="Comic Sans MS"/>
              <a:ea typeface="Comic Sans MS"/>
              <a:cs typeface="Comic Sans MS"/>
              <a:sym typeface="Comic Sans MS"/>
            </a:endParaRPr>
          </a:p>
        </p:txBody>
      </p:sp>
      <p:pic>
        <p:nvPicPr>
          <p:cNvPr id="5" name="Picture 2" descr="Image result for free clip art child reading">
            <a:extLst>
              <a:ext uri="{FF2B5EF4-FFF2-40B4-BE49-F238E27FC236}">
                <a16:creationId xmlns:a16="http://schemas.microsoft.com/office/drawing/2014/main" id="{95BD25BE-1878-4E70-9891-A0A00B8116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932" y="1046339"/>
            <a:ext cx="4571364" cy="24806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AF460E5-ACD9-4420-880A-F02F1363511C}"/>
              </a:ext>
            </a:extLst>
          </p:cNvPr>
          <p:cNvSpPr txBox="1"/>
          <p:nvPr/>
        </p:nvSpPr>
        <p:spPr>
          <a:xfrm>
            <a:off x="4376119" y="3603802"/>
            <a:ext cx="4714177" cy="3108543"/>
          </a:xfrm>
          <a:prstGeom prst="rect">
            <a:avLst/>
          </a:prstGeom>
          <a:solidFill>
            <a:schemeClr val="lt1"/>
          </a:solidFill>
        </p:spPr>
        <p:txBody>
          <a:bodyPr wrap="square" rtlCol="0">
            <a:spAutoFit/>
          </a:bodyPr>
          <a:lstStyle/>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Recognize pictures/words</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Choose books </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Show awareness of being read to</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Pay attention to reader</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Print awareness (hold book, turn pages, talk about pics)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71;p133">
            <a:extLst>
              <a:ext uri="{FF2B5EF4-FFF2-40B4-BE49-F238E27FC236}">
                <a16:creationId xmlns:a16="http://schemas.microsoft.com/office/drawing/2014/main" id="{D310C542-1EAB-4DB8-9C05-4E22D8594AA2}"/>
              </a:ext>
            </a:extLst>
          </p:cNvPr>
          <p:cNvSpPr txBox="1">
            <a:spLocks/>
          </p:cNvSpPr>
          <p:nvPr/>
        </p:nvSpPr>
        <p:spPr>
          <a:xfrm>
            <a:off x="0" y="76935"/>
            <a:ext cx="9256734" cy="76199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pPr>
            <a:r>
              <a:rPr lang="en-US" sz="5400" b="1" dirty="0">
                <a:solidFill>
                  <a:srgbClr val="374EA2"/>
                </a:solidFill>
                <a:latin typeface="Calibri"/>
                <a:ea typeface="Calibri"/>
                <a:cs typeface="Calibri"/>
                <a:sym typeface="Calibri"/>
              </a:rPr>
              <a:t>Reading is a Complex Process</a:t>
            </a:r>
          </a:p>
        </p:txBody>
      </p:sp>
      <p:pic>
        <p:nvPicPr>
          <p:cNvPr id="1026" name="Picture 2" descr="WCASS Guide Cover: Click to Open. Click Listen Icon Above to Listen">
            <a:extLst>
              <a:ext uri="{FF2B5EF4-FFF2-40B4-BE49-F238E27FC236}">
                <a16:creationId xmlns:a16="http://schemas.microsoft.com/office/drawing/2014/main" id="{1166B3D1-23DC-FE6E-BB57-EE8F73AA1D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09" t="7407" r="6059" b="7315"/>
          <a:stretch/>
        </p:blipFill>
        <p:spPr bwMode="auto">
          <a:xfrm>
            <a:off x="2451101" y="973215"/>
            <a:ext cx="4091939" cy="5248837"/>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0E8B083-DA2C-4572-B977-E075FF00FFCB}"/>
              </a:ext>
            </a:extLst>
          </p:cNvPr>
          <p:cNvSpPr txBox="1"/>
          <p:nvPr/>
        </p:nvSpPr>
        <p:spPr>
          <a:xfrm>
            <a:off x="2551430" y="4537693"/>
            <a:ext cx="3891280" cy="341632"/>
          </a:xfrm>
          <a:prstGeom prst="rect">
            <a:avLst/>
          </a:prstGeom>
          <a:solidFill>
            <a:schemeClr val="lt1"/>
          </a:solidFill>
        </p:spPr>
        <p:txBody>
          <a:bodyPr wrap="square">
            <a:spAutoFit/>
          </a:bodyPr>
          <a:lstStyle/>
          <a:p>
            <a:pPr marL="274392" lvl="0" indent="-192073" algn="ctr">
              <a:lnSpc>
                <a:spcPct val="90000"/>
              </a:lnSpc>
              <a:buSzPts val="1400"/>
            </a:pPr>
            <a:r>
              <a:rPr lang="en-US" sz="1800" dirty="0">
                <a:hlinkClick r:id="rId5"/>
              </a:rPr>
              <a:t>https://www.wcass.org/wcass-guide</a:t>
            </a:r>
            <a:endParaRPr lang="en-US" sz="2000" b="1" i="1" u="sng" strike="noStrike" cap="none" dirty="0">
              <a:solidFill>
                <a:srgbClr val="002060"/>
              </a:solidFill>
              <a:latin typeface="Calibri" panose="020F0502020204030204" pitchFamily="34" charset="0"/>
              <a:ea typeface="Calibri"/>
              <a:cs typeface="Calibri" panose="020F0502020204030204" pitchFamily="34" charset="0"/>
              <a:sym typeface="Calibri"/>
            </a:endParaRPr>
          </a:p>
        </p:txBody>
      </p:sp>
    </p:spTree>
    <p:custDataLst>
      <p:tags r:id="rId1"/>
    </p:custDataLst>
    <p:extLst>
      <p:ext uri="{BB962C8B-B14F-4D97-AF65-F5344CB8AC3E}">
        <p14:creationId xmlns:p14="http://schemas.microsoft.com/office/powerpoint/2010/main" val="290997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65090" y="408137"/>
            <a:ext cx="2523382" cy="793488"/>
          </a:xfrm>
        </p:spPr>
        <p:txBody>
          <a:bodyPr/>
          <a:lstStyle/>
          <a:p>
            <a:r>
              <a:rPr lang="en-US" sz="4800" b="1" dirty="0">
                <a:latin typeface="Calibri" panose="020F0502020204030204" pitchFamily="34" charset="0"/>
                <a:cs typeface="Calibri" panose="020F0502020204030204" pitchFamily="34" charset="0"/>
              </a:rPr>
              <a:t>Agenda</a:t>
            </a:r>
          </a:p>
        </p:txBody>
      </p:sp>
      <p:sp>
        <p:nvSpPr>
          <p:cNvPr id="6" name="Content Placeholder 5"/>
          <p:cNvSpPr>
            <a:spLocks noGrp="1"/>
          </p:cNvSpPr>
          <p:nvPr>
            <p:ph sz="half" idx="1"/>
          </p:nvPr>
        </p:nvSpPr>
        <p:spPr>
          <a:xfrm>
            <a:off x="236054" y="1588379"/>
            <a:ext cx="5328723" cy="4015587"/>
          </a:xfrm>
        </p:spPr>
        <p:txBody>
          <a:bodyPr>
            <a:noAutofit/>
          </a:bodyPr>
          <a:lstStyle/>
          <a:p>
            <a:pPr marL="800100" indent="-571500">
              <a:buSzPct val="74000"/>
              <a:buFont typeface="Calibri" panose="020F0502020204030204" pitchFamily="34" charset="0"/>
              <a:buChar char="•"/>
            </a:pPr>
            <a:r>
              <a:rPr lang="en-US" sz="3200" b="1" dirty="0"/>
              <a:t>Facts about summer reading</a:t>
            </a:r>
          </a:p>
          <a:p>
            <a:pPr marL="800100" indent="-571500">
              <a:buSzPct val="74000"/>
              <a:buFont typeface="Calibri" panose="020F0502020204030204" pitchFamily="34" charset="0"/>
              <a:buChar char="•"/>
            </a:pPr>
            <a:r>
              <a:rPr lang="en-US" sz="3200" b="1" dirty="0"/>
              <a:t>Literacy, 5 components of literacy &amp; support ideas</a:t>
            </a:r>
          </a:p>
          <a:p>
            <a:pPr marL="800100" indent="-571500">
              <a:buSzPct val="74000"/>
              <a:buFont typeface="Calibri" panose="020F0502020204030204" pitchFamily="34" charset="0"/>
              <a:buChar char="•"/>
            </a:pPr>
            <a:r>
              <a:rPr lang="en-US" sz="3200" b="1" dirty="0"/>
              <a:t>Picking out “right” books</a:t>
            </a:r>
          </a:p>
          <a:p>
            <a:pPr marL="800100" indent="-571500">
              <a:buSzPct val="74000"/>
              <a:buFont typeface="Calibri" panose="020F0502020204030204" pitchFamily="34" charset="0"/>
              <a:buChar char="•"/>
            </a:pPr>
            <a:r>
              <a:rPr lang="en-US" sz="3200" b="1" dirty="0"/>
              <a:t>More Ideas for summer</a:t>
            </a:r>
          </a:p>
          <a:p>
            <a:pPr marL="800100" indent="-571500">
              <a:buSzPct val="74000"/>
              <a:buFont typeface="Calibri" panose="020F0502020204030204" pitchFamily="34" charset="0"/>
              <a:buChar char="•"/>
            </a:pPr>
            <a:r>
              <a:rPr lang="en-US" sz="3200" b="1" dirty="0"/>
              <a:t>Resources</a:t>
            </a:r>
          </a:p>
        </p:txBody>
      </p:sp>
      <p:pic>
        <p:nvPicPr>
          <p:cNvPr id="3077" name="Picture 5" descr="C:\Users\ebraunel\AppData\Local\Microsoft\Windows\Temporary Internet Files\Content.IE5\L3GY044O\reading[1].pn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798816" y="574767"/>
            <a:ext cx="4345184" cy="53136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182033" y="1111326"/>
            <a:ext cx="3849051" cy="954107"/>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What are we going                       to do today?</a:t>
            </a:r>
          </a:p>
        </p:txBody>
      </p:sp>
    </p:spTree>
    <p:custDataLst>
      <p:tags r:id="rId1"/>
    </p:custDataLst>
    <p:extLst>
      <p:ext uri="{BB962C8B-B14F-4D97-AF65-F5344CB8AC3E}">
        <p14:creationId xmlns:p14="http://schemas.microsoft.com/office/powerpoint/2010/main" val="135652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89408D-343B-4F72-9B66-05699C5393BD}"/>
              </a:ext>
            </a:extLst>
          </p:cNvPr>
          <p:cNvSpPr>
            <a:spLocks noGrp="1"/>
          </p:cNvSpPr>
          <p:nvPr>
            <p:ph type="body" idx="1"/>
          </p:nvPr>
        </p:nvSpPr>
        <p:spPr>
          <a:xfrm>
            <a:off x="3127743" y="489097"/>
            <a:ext cx="5029200" cy="1714500"/>
          </a:xfrm>
        </p:spPr>
        <p:txBody>
          <a:bodyPr/>
          <a:lstStyle/>
          <a:p>
            <a:r>
              <a:rPr lang="en-US" sz="4400" dirty="0"/>
              <a:t>PICKING OUT THE “RIGHT” BOOKS</a:t>
            </a:r>
          </a:p>
        </p:txBody>
      </p:sp>
      <p:pic>
        <p:nvPicPr>
          <p:cNvPr id="3" name="Google Shape;456;p84">
            <a:extLst>
              <a:ext uri="{FF2B5EF4-FFF2-40B4-BE49-F238E27FC236}">
                <a16:creationId xmlns:a16="http://schemas.microsoft.com/office/drawing/2014/main" id="{6C4C04AA-C1B8-4DCD-A44B-FBDE0A9A756B}"/>
              </a:ext>
            </a:extLst>
          </p:cNvPr>
          <p:cNvPicPr preferRelativeResize="0"/>
          <p:nvPr/>
        </p:nvPicPr>
        <p:blipFill rotWithShape="1">
          <a:blip r:embed="rId4">
            <a:alphaModFix/>
          </a:blip>
          <a:srcRect l="5547" r="5556"/>
          <a:stretch/>
        </p:blipFill>
        <p:spPr>
          <a:xfrm>
            <a:off x="4065848" y="2832256"/>
            <a:ext cx="4748543" cy="3644296"/>
          </a:xfrm>
          <a:prstGeom prst="rect">
            <a:avLst/>
          </a:prstGeom>
          <a:noFill/>
          <a:ln w="9525" cap="flat" cmpd="sng">
            <a:solidFill>
              <a:schemeClr val="dk2"/>
            </a:solidFill>
            <a:prstDash val="solid"/>
            <a:round/>
            <a:headEnd type="none" w="sm" len="sm"/>
            <a:tailEnd type="none" w="sm" len="sm"/>
          </a:ln>
        </p:spPr>
      </p:pic>
    </p:spTree>
    <p:custDataLst>
      <p:tags r:id="rId1"/>
    </p:custDataLst>
    <p:extLst>
      <p:ext uri="{BB962C8B-B14F-4D97-AF65-F5344CB8AC3E}">
        <p14:creationId xmlns:p14="http://schemas.microsoft.com/office/powerpoint/2010/main" val="1104020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90"/>
          <p:cNvSpPr txBox="1">
            <a:spLocks noGrp="1"/>
          </p:cNvSpPr>
          <p:nvPr>
            <p:ph type="body" idx="1"/>
          </p:nvPr>
        </p:nvSpPr>
        <p:spPr>
          <a:xfrm>
            <a:off x="392325" y="973000"/>
            <a:ext cx="8166093" cy="5580642"/>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1400"/>
              <a:buFont typeface="Arial"/>
              <a:buNone/>
            </a:pPr>
            <a:r>
              <a:rPr lang="en-US" sz="2800" b="1" i="0" u="none" strike="noStrike" cap="none" dirty="0">
                <a:solidFill>
                  <a:srgbClr val="6AA84F"/>
                </a:solidFill>
              </a:rPr>
              <a:t>What is the </a:t>
            </a:r>
            <a:r>
              <a:rPr lang="en-US" sz="2800" b="1" i="0" u="sng" strike="noStrike" cap="none" dirty="0">
                <a:solidFill>
                  <a:srgbClr val="6AA84F"/>
                </a:solidFill>
              </a:rPr>
              <a:t>purpose</a:t>
            </a:r>
            <a:r>
              <a:rPr lang="en-US" sz="2800" b="1" i="0" u="none" strike="noStrike" cap="none" dirty="0">
                <a:solidFill>
                  <a:srgbClr val="6AA84F"/>
                </a:solidFill>
              </a:rPr>
              <a:t> for reading the book?</a:t>
            </a:r>
            <a:endParaRPr sz="2800" b="1" i="0" u="none" strike="noStrike" cap="none" dirty="0">
              <a:solidFill>
                <a:srgbClr val="6AA84F"/>
              </a:solidFill>
            </a:endParaRPr>
          </a:p>
          <a:p>
            <a:pPr marL="457200" marR="0" lvl="0" indent="-406400" algn="l" rtl="0">
              <a:lnSpc>
                <a:spcPct val="100000"/>
              </a:lnSpc>
              <a:spcBef>
                <a:spcPts val="0"/>
              </a:spcBef>
              <a:spcAft>
                <a:spcPts val="0"/>
              </a:spcAft>
              <a:buClr>
                <a:srgbClr val="6AA84F"/>
              </a:buClr>
              <a:buSzPts val="2800"/>
              <a:buFont typeface="Calibri"/>
              <a:buChar char="-"/>
            </a:pPr>
            <a:r>
              <a:rPr lang="en-US" sz="2400" i="0" u="none" strike="noStrike" cap="none" dirty="0">
                <a:solidFill>
                  <a:srgbClr val="6AA84F"/>
                </a:solidFill>
              </a:rPr>
              <a:t>Is it for enjoyment?</a:t>
            </a:r>
            <a:endParaRPr sz="2400" i="0" u="none" strike="noStrike" cap="none" dirty="0">
              <a:solidFill>
                <a:srgbClr val="6AA84F"/>
              </a:solidFill>
            </a:endParaRPr>
          </a:p>
          <a:p>
            <a:pPr marL="457200" marR="0" lvl="0" indent="-406400" algn="l" rtl="0">
              <a:lnSpc>
                <a:spcPct val="100000"/>
              </a:lnSpc>
              <a:spcBef>
                <a:spcPts val="0"/>
              </a:spcBef>
              <a:spcAft>
                <a:spcPts val="0"/>
              </a:spcAft>
              <a:buClr>
                <a:srgbClr val="6AA84F"/>
              </a:buClr>
              <a:buSzPts val="2800"/>
              <a:buFont typeface="Calibri"/>
              <a:buChar char="-"/>
            </a:pPr>
            <a:r>
              <a:rPr lang="en-US" sz="2400" i="0" u="none" strike="noStrike" cap="none" dirty="0">
                <a:solidFill>
                  <a:srgbClr val="6AA84F"/>
                </a:solidFill>
              </a:rPr>
              <a:t>Is it to learn something?</a:t>
            </a:r>
            <a:endParaRPr sz="2400" i="0" u="none" strike="noStrike" cap="none" dirty="0">
              <a:solidFill>
                <a:srgbClr val="6AA84F"/>
              </a:solidFill>
            </a:endParaRPr>
          </a:p>
          <a:p>
            <a:pPr marL="457200" marR="0" lvl="0" indent="-406400" algn="l" rtl="0">
              <a:lnSpc>
                <a:spcPct val="100000"/>
              </a:lnSpc>
              <a:spcBef>
                <a:spcPts val="0"/>
              </a:spcBef>
              <a:spcAft>
                <a:spcPts val="0"/>
              </a:spcAft>
              <a:buClr>
                <a:srgbClr val="6AA84F"/>
              </a:buClr>
              <a:buSzPts val="2800"/>
              <a:buFont typeface="Calibri"/>
              <a:buChar char="-"/>
            </a:pPr>
            <a:r>
              <a:rPr lang="en-US" sz="2400" i="0" u="none" strike="noStrike" cap="none" dirty="0">
                <a:solidFill>
                  <a:srgbClr val="6AA84F"/>
                </a:solidFill>
              </a:rPr>
              <a:t>Is it to listen to a book read by someone else?</a:t>
            </a:r>
            <a:endParaRPr sz="2400" i="0" u="none" strike="noStrike" cap="none" dirty="0">
              <a:solidFill>
                <a:srgbClr val="6AA84F"/>
              </a:solidFill>
            </a:endParaRPr>
          </a:p>
          <a:p>
            <a:pPr marL="457200" marR="0" lvl="0" indent="-406400" algn="l" rtl="0">
              <a:lnSpc>
                <a:spcPct val="100000"/>
              </a:lnSpc>
              <a:spcBef>
                <a:spcPts val="0"/>
              </a:spcBef>
              <a:spcAft>
                <a:spcPts val="0"/>
              </a:spcAft>
              <a:buClr>
                <a:srgbClr val="6AA84F"/>
              </a:buClr>
              <a:buSzPts val="2800"/>
              <a:buFont typeface="Calibri"/>
              <a:buChar char="-"/>
            </a:pPr>
            <a:r>
              <a:rPr lang="en-US" sz="2400" i="0" u="none" strike="noStrike" cap="none" dirty="0">
                <a:solidFill>
                  <a:srgbClr val="6AA84F"/>
                </a:solidFill>
              </a:rPr>
              <a:t>Is it to read a book by themselves?</a:t>
            </a:r>
            <a:endParaRPr sz="2400" i="0" u="none" strike="noStrike" cap="none" dirty="0">
              <a:solidFill>
                <a:srgbClr val="6AA84F"/>
              </a:solidFill>
            </a:endParaRPr>
          </a:p>
          <a:p>
            <a:pPr marL="0" marR="0" lvl="1" indent="0" algn="l" rtl="0">
              <a:lnSpc>
                <a:spcPct val="100000"/>
              </a:lnSpc>
              <a:spcBef>
                <a:spcPts val="0"/>
              </a:spcBef>
              <a:spcAft>
                <a:spcPts val="0"/>
              </a:spcAft>
              <a:buClr>
                <a:srgbClr val="000000"/>
              </a:buClr>
              <a:buSzPts val="1400"/>
              <a:buFont typeface="Arial"/>
              <a:buNone/>
            </a:pPr>
            <a:endParaRPr sz="2800" b="0" i="0" u="none" strike="noStrike" cap="none" dirty="0">
              <a:solidFill>
                <a:srgbClr val="6AA84F"/>
              </a:solidFill>
              <a:latin typeface="Cambria"/>
              <a:ea typeface="Cambria"/>
              <a:cs typeface="Cambria"/>
              <a:sym typeface="Cambria"/>
            </a:endParaRPr>
          </a:p>
        </p:txBody>
      </p:sp>
      <p:sp>
        <p:nvSpPr>
          <p:cNvPr id="500" name="Google Shape;500;p90"/>
          <p:cNvSpPr txBox="1">
            <a:spLocks noGrp="1"/>
          </p:cNvSpPr>
          <p:nvPr>
            <p:ph type="title"/>
          </p:nvPr>
        </p:nvSpPr>
        <p:spPr>
          <a:xfrm>
            <a:off x="1839250" y="82333"/>
            <a:ext cx="5791500" cy="638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4000" i="0" u="none" strike="noStrike" cap="none" dirty="0">
                <a:solidFill>
                  <a:srgbClr val="374EA2"/>
                </a:solidFill>
                <a:latin typeface="Calibri"/>
                <a:ea typeface="Calibri"/>
                <a:cs typeface="Calibri"/>
                <a:sym typeface="Calibri"/>
              </a:rPr>
              <a:t>Finding the Right Books</a:t>
            </a:r>
            <a:endParaRPr sz="4000" i="0" u="none" strike="noStrike" cap="none" dirty="0">
              <a:solidFill>
                <a:srgbClr val="374EA2"/>
              </a:solidFill>
              <a:latin typeface="Calibri"/>
              <a:ea typeface="Calibri"/>
              <a:cs typeface="Calibri"/>
              <a:sym typeface="Calibri"/>
            </a:endParaRPr>
          </a:p>
        </p:txBody>
      </p:sp>
      <p:sp>
        <p:nvSpPr>
          <p:cNvPr id="501" name="Google Shape;501;p90"/>
          <p:cNvSpPr txBox="1"/>
          <p:nvPr/>
        </p:nvSpPr>
        <p:spPr>
          <a:xfrm>
            <a:off x="7383400" y="2008750"/>
            <a:ext cx="494700" cy="132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2" name="Google Shape;502;p90"/>
          <p:cNvPicPr preferRelativeResize="0"/>
          <p:nvPr/>
        </p:nvPicPr>
        <p:blipFill rotWithShape="1">
          <a:blip r:embed="rId4">
            <a:alphaModFix/>
          </a:blip>
          <a:srcRect/>
          <a:stretch/>
        </p:blipFill>
        <p:spPr>
          <a:xfrm rot="632649">
            <a:off x="5616233" y="3237571"/>
            <a:ext cx="2683508" cy="3074793"/>
          </a:xfrm>
          <a:prstGeom prst="rect">
            <a:avLst/>
          </a:prstGeom>
          <a:noFill/>
          <a:ln>
            <a:noFill/>
          </a:ln>
        </p:spPr>
      </p:pic>
      <p:pic>
        <p:nvPicPr>
          <p:cNvPr id="503" name="Google Shape;503;p90">
            <a:hlinkClick r:id="rId5"/>
          </p:cNvPr>
          <p:cNvPicPr preferRelativeResize="0"/>
          <p:nvPr/>
        </p:nvPicPr>
        <p:blipFill rotWithShape="1">
          <a:blip r:embed="rId6">
            <a:alphaModFix/>
          </a:blip>
          <a:srcRect/>
          <a:stretch/>
        </p:blipFill>
        <p:spPr>
          <a:xfrm rot="-269860">
            <a:off x="689239" y="3115275"/>
            <a:ext cx="2891798" cy="2757265"/>
          </a:xfrm>
          <a:prstGeom prst="rect">
            <a:avLst/>
          </a:prstGeom>
          <a:noFill/>
          <a:ln>
            <a:noFill/>
          </a:ln>
        </p:spPr>
      </p:pic>
      <p:sp>
        <p:nvSpPr>
          <p:cNvPr id="2" name="Rectangle 1"/>
          <p:cNvSpPr/>
          <p:nvPr/>
        </p:nvSpPr>
        <p:spPr>
          <a:xfrm rot="21252955">
            <a:off x="194880" y="5809828"/>
            <a:ext cx="4799981" cy="615553"/>
          </a:xfrm>
          <a:prstGeom prst="rect">
            <a:avLst/>
          </a:prstGeom>
        </p:spPr>
        <p:txBody>
          <a:bodyPr wrap="square">
            <a:spAutoFit/>
          </a:bodyPr>
          <a:lstStyle/>
          <a:p>
            <a:pPr lvl="0">
              <a:buSzPts val="1400"/>
            </a:pPr>
            <a:r>
              <a:rPr lang="en-US" sz="1600" dirty="0">
                <a:solidFill>
                  <a:schemeClr val="dk1"/>
                </a:solidFill>
                <a:latin typeface="Cambria"/>
                <a:ea typeface="Cambria"/>
                <a:cs typeface="Cambria"/>
                <a:sym typeface="Cambria"/>
                <a:hlinkClick r:id="rId7"/>
              </a:rPr>
              <a:t>https://www.youtube.com/watch?v=TfL0g-XRxnA</a:t>
            </a:r>
            <a:r>
              <a:rPr lang="en-US" sz="1600" dirty="0">
                <a:solidFill>
                  <a:schemeClr val="dk1"/>
                </a:solidFill>
                <a:latin typeface="Cambria"/>
                <a:ea typeface="Cambria"/>
                <a:cs typeface="Cambria"/>
                <a:sym typeface="Cambria"/>
              </a:rPr>
              <a:t> </a:t>
            </a:r>
            <a:r>
              <a:rPr lang="en-US" sz="1800" dirty="0">
                <a:solidFill>
                  <a:schemeClr val="dk1"/>
                </a:solidFill>
                <a:latin typeface="Cambria"/>
                <a:ea typeface="Cambria"/>
                <a:cs typeface="Cambria"/>
                <a:sym typeface="Cambria"/>
              </a:rPr>
              <a:t>Book Title + Read Aloud</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91"/>
          <p:cNvSpPr txBox="1">
            <a:spLocks noGrp="1"/>
          </p:cNvSpPr>
          <p:nvPr>
            <p:ph type="body" idx="1"/>
          </p:nvPr>
        </p:nvSpPr>
        <p:spPr>
          <a:xfrm>
            <a:off x="945750" y="5171225"/>
            <a:ext cx="7252500" cy="13275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1400"/>
              <a:buFont typeface="Arial"/>
              <a:buNone/>
            </a:pPr>
            <a:r>
              <a:rPr lang="en-US" sz="2800" b="1" i="0" u="none" strike="noStrike" cap="none" dirty="0">
                <a:solidFill>
                  <a:srgbClr val="364EA2"/>
                </a:solidFill>
              </a:rPr>
              <a:t>Common Goals:</a:t>
            </a:r>
            <a:r>
              <a:rPr lang="en-US" sz="2800" i="0" u="none" strike="noStrike" cap="none" dirty="0">
                <a:solidFill>
                  <a:srgbClr val="364EA2"/>
                </a:solidFill>
              </a:rPr>
              <a:t> To foster a love of reading, develop concepts about print/early reading skills as well as comprehension of what is read.</a:t>
            </a:r>
            <a:r>
              <a:rPr lang="en-US" sz="2800" b="0" i="0" u="none" strike="noStrike" cap="none" dirty="0">
                <a:solidFill>
                  <a:srgbClr val="364EA2"/>
                </a:solidFill>
                <a:latin typeface="Cambria"/>
                <a:ea typeface="Cambria"/>
                <a:cs typeface="Cambria"/>
                <a:sym typeface="Cambria"/>
              </a:rPr>
              <a:t> </a:t>
            </a:r>
            <a:endParaRPr sz="2800" b="0" i="0" u="none" strike="noStrike" cap="none" dirty="0">
              <a:solidFill>
                <a:srgbClr val="364EA2"/>
              </a:solidFill>
              <a:latin typeface="Cambria"/>
              <a:ea typeface="Cambria"/>
              <a:cs typeface="Cambria"/>
              <a:sym typeface="Cambria"/>
            </a:endParaRPr>
          </a:p>
        </p:txBody>
      </p:sp>
      <p:sp>
        <p:nvSpPr>
          <p:cNvPr id="510" name="Google Shape;510;p91"/>
          <p:cNvSpPr txBox="1">
            <a:spLocks noGrp="1"/>
          </p:cNvSpPr>
          <p:nvPr>
            <p:ph type="title"/>
          </p:nvPr>
        </p:nvSpPr>
        <p:spPr>
          <a:xfrm>
            <a:off x="1676250" y="228425"/>
            <a:ext cx="5791500" cy="638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4000" i="0" u="none" strike="noStrike" cap="none">
                <a:solidFill>
                  <a:srgbClr val="374EA2"/>
                </a:solidFill>
                <a:latin typeface="Calibri"/>
                <a:ea typeface="Calibri"/>
                <a:cs typeface="Calibri"/>
                <a:sym typeface="Calibri"/>
              </a:rPr>
              <a:t>Finding the Right Books</a:t>
            </a:r>
            <a:endParaRPr sz="4000" i="0" u="none" strike="noStrike" cap="none">
              <a:solidFill>
                <a:srgbClr val="374EA2"/>
              </a:solidFill>
              <a:latin typeface="Calibri"/>
              <a:ea typeface="Calibri"/>
              <a:cs typeface="Calibri"/>
              <a:sym typeface="Calibri"/>
            </a:endParaRPr>
          </a:p>
        </p:txBody>
      </p:sp>
      <p:sp>
        <p:nvSpPr>
          <p:cNvPr id="511" name="Google Shape;511;p91"/>
          <p:cNvSpPr txBox="1"/>
          <p:nvPr/>
        </p:nvSpPr>
        <p:spPr>
          <a:xfrm>
            <a:off x="188275" y="1051475"/>
            <a:ext cx="3687900" cy="21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6AA84F"/>
                </a:solidFill>
                <a:latin typeface="Calibri"/>
                <a:ea typeface="Calibri"/>
                <a:cs typeface="Calibri"/>
                <a:sym typeface="Calibri"/>
              </a:rPr>
              <a:t>        Read </a:t>
            </a:r>
            <a:endParaRPr sz="4000" b="1" i="0" u="none" strike="noStrike" cap="none">
              <a:solidFill>
                <a:srgbClr val="6AA84F"/>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4000"/>
              <a:buFont typeface="Arial"/>
              <a:buNone/>
            </a:pPr>
            <a:r>
              <a:rPr lang="en-US" sz="4000" b="1" i="0" u="none" strike="noStrike" cap="none">
                <a:solidFill>
                  <a:srgbClr val="6AA84F"/>
                </a:solidFill>
                <a:latin typeface="Calibri"/>
                <a:ea typeface="Calibri"/>
                <a:cs typeface="Calibri"/>
                <a:sym typeface="Calibri"/>
              </a:rPr>
              <a:t>Aloud  Books</a:t>
            </a:r>
            <a:endParaRPr sz="1400" b="1" i="0" u="none" strike="noStrike" cap="none">
              <a:solidFill>
                <a:srgbClr val="6AA84F"/>
              </a:solidFill>
              <a:latin typeface="Calibri"/>
              <a:ea typeface="Calibri"/>
              <a:cs typeface="Calibri"/>
              <a:sym typeface="Calibri"/>
            </a:endParaRPr>
          </a:p>
        </p:txBody>
      </p:sp>
      <p:sp>
        <p:nvSpPr>
          <p:cNvPr id="512" name="Google Shape;512;p91"/>
          <p:cNvSpPr txBox="1"/>
          <p:nvPr/>
        </p:nvSpPr>
        <p:spPr>
          <a:xfrm>
            <a:off x="3876175" y="1882925"/>
            <a:ext cx="816000" cy="477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and</a:t>
            </a:r>
            <a:endParaRPr sz="2400" b="0" i="0" u="none" strike="noStrike" cap="none">
              <a:solidFill>
                <a:srgbClr val="000000"/>
              </a:solidFill>
              <a:latin typeface="Arial"/>
              <a:ea typeface="Arial"/>
              <a:cs typeface="Arial"/>
              <a:sym typeface="Arial"/>
            </a:endParaRPr>
          </a:p>
        </p:txBody>
      </p:sp>
      <p:sp>
        <p:nvSpPr>
          <p:cNvPr id="513" name="Google Shape;513;p91"/>
          <p:cNvSpPr txBox="1"/>
          <p:nvPr/>
        </p:nvSpPr>
        <p:spPr>
          <a:xfrm>
            <a:off x="5743775" y="2008750"/>
            <a:ext cx="2134200" cy="132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91"/>
          <p:cNvSpPr txBox="1"/>
          <p:nvPr/>
        </p:nvSpPr>
        <p:spPr>
          <a:xfrm>
            <a:off x="5414200" y="1051475"/>
            <a:ext cx="3813600" cy="192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6AA84F"/>
                </a:solidFill>
                <a:latin typeface="Calibri"/>
                <a:ea typeface="Calibri"/>
                <a:cs typeface="Calibri"/>
                <a:sym typeface="Calibri"/>
              </a:rPr>
              <a:t>Early </a:t>
            </a:r>
            <a:endParaRPr sz="4000" b="1" i="0" u="none" strike="noStrike" cap="none">
              <a:solidFill>
                <a:srgbClr val="6AA84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6AA84F"/>
                </a:solidFill>
                <a:latin typeface="Calibri"/>
                <a:ea typeface="Calibri"/>
                <a:cs typeface="Calibri"/>
                <a:sym typeface="Calibri"/>
              </a:rPr>
              <a:t>Reading Books</a:t>
            </a:r>
            <a:endParaRPr sz="1400" i="0" u="none" strike="noStrike" cap="none">
              <a:solidFill>
                <a:srgbClr val="000000"/>
              </a:solidFill>
              <a:latin typeface="Calibri"/>
              <a:ea typeface="Calibri"/>
              <a:cs typeface="Calibri"/>
              <a:sym typeface="Calibri"/>
            </a:endParaRPr>
          </a:p>
        </p:txBody>
      </p:sp>
      <p:pic>
        <p:nvPicPr>
          <p:cNvPr id="515" name="Google Shape;515;p91"/>
          <p:cNvPicPr preferRelativeResize="0"/>
          <p:nvPr/>
        </p:nvPicPr>
        <p:blipFill rotWithShape="1">
          <a:blip r:embed="rId4">
            <a:alphaModFix/>
          </a:blip>
          <a:srcRect/>
          <a:stretch/>
        </p:blipFill>
        <p:spPr>
          <a:xfrm>
            <a:off x="6161662" y="2360825"/>
            <a:ext cx="2438338" cy="2593800"/>
          </a:xfrm>
          <a:prstGeom prst="rect">
            <a:avLst/>
          </a:prstGeom>
          <a:noFill/>
          <a:ln>
            <a:noFill/>
          </a:ln>
        </p:spPr>
      </p:pic>
      <p:pic>
        <p:nvPicPr>
          <p:cNvPr id="516" name="Google Shape;516;p91"/>
          <p:cNvPicPr preferRelativeResize="0"/>
          <p:nvPr/>
        </p:nvPicPr>
        <p:blipFill rotWithShape="1">
          <a:blip r:embed="rId5">
            <a:alphaModFix/>
          </a:blip>
          <a:srcRect/>
          <a:stretch/>
        </p:blipFill>
        <p:spPr>
          <a:xfrm>
            <a:off x="738450" y="2376650"/>
            <a:ext cx="2318699" cy="2465450"/>
          </a:xfrm>
          <a:prstGeom prst="rect">
            <a:avLst/>
          </a:prstGeom>
          <a:noFill/>
          <a:ln>
            <a:noFill/>
          </a:ln>
        </p:spPr>
      </p:pic>
      <p:pic>
        <p:nvPicPr>
          <p:cNvPr id="517" name="Google Shape;517;p91"/>
          <p:cNvPicPr preferRelativeResize="0"/>
          <p:nvPr/>
        </p:nvPicPr>
        <p:blipFill rotWithShape="1">
          <a:blip r:embed="rId6">
            <a:alphaModFix/>
          </a:blip>
          <a:srcRect/>
          <a:stretch/>
        </p:blipFill>
        <p:spPr>
          <a:xfrm>
            <a:off x="3738842" y="2765250"/>
            <a:ext cx="1402571" cy="1327500"/>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92"/>
          <p:cNvSpPr txBox="1">
            <a:spLocks noGrp="1"/>
          </p:cNvSpPr>
          <p:nvPr>
            <p:ph type="body" idx="1"/>
          </p:nvPr>
        </p:nvSpPr>
        <p:spPr>
          <a:xfrm>
            <a:off x="439107" y="829343"/>
            <a:ext cx="8265786" cy="5594239"/>
          </a:xfrm>
          <a:prstGeom prst="rect">
            <a:avLst/>
          </a:prstGeom>
          <a:noFill/>
          <a:ln>
            <a:noFill/>
          </a:ln>
        </p:spPr>
        <p:txBody>
          <a:bodyPr spcFirstLastPara="1" wrap="square" lIns="91425" tIns="91425" rIns="91425" bIns="91425" anchor="t" anchorCtr="0">
            <a:noAutofit/>
          </a:bodyPr>
          <a:lstStyle/>
          <a:p>
            <a:pPr marL="0" marR="0" lvl="1" indent="0" algn="l" rtl="0">
              <a:lnSpc>
                <a:spcPct val="100000"/>
              </a:lnSpc>
              <a:spcBef>
                <a:spcPts val="0"/>
              </a:spcBef>
              <a:spcAft>
                <a:spcPts val="0"/>
              </a:spcAft>
              <a:buClr>
                <a:srgbClr val="000000"/>
              </a:buClr>
              <a:buSzPts val="1400"/>
              <a:buFont typeface="Arial"/>
              <a:buNone/>
            </a:pPr>
            <a:r>
              <a:rPr lang="en-US" sz="3200" b="1" i="1" u="none" strike="noStrike" cap="none" dirty="0">
                <a:solidFill>
                  <a:srgbClr val="364EA2"/>
                </a:solidFill>
              </a:rPr>
              <a:t>Read Aloud Books are read </a:t>
            </a:r>
            <a:r>
              <a:rPr lang="en-US" sz="3200" b="1" i="1" u="sng" strike="noStrike" cap="none" dirty="0">
                <a:solidFill>
                  <a:srgbClr val="FF9900"/>
                </a:solidFill>
              </a:rPr>
              <a:t>to/with </a:t>
            </a:r>
            <a:r>
              <a:rPr lang="en-US" sz="3200" b="1" i="1" u="none" strike="noStrike" cap="none" dirty="0">
                <a:solidFill>
                  <a:srgbClr val="364EA2"/>
                </a:solidFill>
              </a:rPr>
              <a:t>children. </a:t>
            </a:r>
            <a:endParaRPr sz="3200" b="1" i="1" u="none" strike="noStrike" cap="none" dirty="0">
              <a:solidFill>
                <a:srgbClr val="364EA2"/>
              </a:solidFill>
            </a:endParaRPr>
          </a:p>
          <a:p>
            <a:pPr marL="0" marR="0" lvl="1" indent="0" algn="l" rtl="0">
              <a:lnSpc>
                <a:spcPct val="100000"/>
              </a:lnSpc>
              <a:spcBef>
                <a:spcPts val="0"/>
              </a:spcBef>
              <a:spcAft>
                <a:spcPts val="0"/>
              </a:spcAft>
              <a:buClr>
                <a:srgbClr val="000000"/>
              </a:buClr>
              <a:buSzPts val="1400"/>
              <a:buFont typeface="Arial"/>
              <a:buNone/>
            </a:pPr>
            <a:endParaRPr sz="1100" b="1" i="1" u="none" strike="noStrike" cap="none" dirty="0">
              <a:solidFill>
                <a:srgbClr val="364EA2"/>
              </a:solidFill>
            </a:endParaRPr>
          </a:p>
          <a:p>
            <a:pPr marL="457200" marR="0" lvl="0" indent="-406400" algn="l" rtl="0">
              <a:lnSpc>
                <a:spcPct val="100000"/>
              </a:lnSpc>
              <a:spcAft>
                <a:spcPts val="0"/>
              </a:spcAft>
              <a:buClr>
                <a:srgbClr val="364EA2"/>
              </a:buClr>
              <a:buSzPts val="2800"/>
              <a:buFont typeface="Arial" panose="020B0604020202020204" pitchFamily="34" charset="0"/>
              <a:buChar char="•"/>
            </a:pPr>
            <a:r>
              <a:rPr lang="en-US" sz="2400" i="0" u="none" strike="noStrike" cap="none" dirty="0">
                <a:solidFill>
                  <a:srgbClr val="364EA2"/>
                </a:solidFill>
              </a:rPr>
              <a:t>Offer your child a few books to choose from </a:t>
            </a:r>
            <a:endParaRPr sz="2400" i="1" u="none" strike="noStrike" cap="none" dirty="0">
              <a:solidFill>
                <a:srgbClr val="364EA2"/>
              </a:solidFill>
            </a:endParaRPr>
          </a:p>
          <a:p>
            <a:pPr marL="457200" marR="0" lvl="0" indent="-406400" algn="l" rtl="0">
              <a:lnSpc>
                <a:spcPct val="100000"/>
              </a:lnSpc>
              <a:spcAft>
                <a:spcPts val="0"/>
              </a:spcAft>
              <a:buClr>
                <a:srgbClr val="364EA2"/>
              </a:buClr>
              <a:buSzPts val="2800"/>
              <a:buFont typeface="Arial" panose="020B0604020202020204" pitchFamily="34" charset="0"/>
              <a:buChar char="•"/>
            </a:pPr>
            <a:r>
              <a:rPr lang="en-US" sz="2400" i="0" u="none" strike="noStrike" cap="none" dirty="0">
                <a:solidFill>
                  <a:srgbClr val="364EA2"/>
                </a:solidFill>
              </a:rPr>
              <a:t>Have child to look </a:t>
            </a:r>
            <a:r>
              <a:rPr lang="en-US" sz="2400" dirty="0">
                <a:solidFill>
                  <a:srgbClr val="364EA2"/>
                </a:solidFill>
              </a:rPr>
              <a:t>through</a:t>
            </a:r>
            <a:r>
              <a:rPr lang="en-US" sz="2400" i="0" u="none" strike="noStrike" cap="none" dirty="0">
                <a:solidFill>
                  <a:srgbClr val="364EA2"/>
                </a:solidFill>
              </a:rPr>
              <a:t> to find one that looks interesting</a:t>
            </a:r>
            <a:endParaRPr sz="2400" i="0" u="none" strike="noStrike" cap="none" dirty="0">
              <a:solidFill>
                <a:srgbClr val="364EA2"/>
              </a:solidFill>
            </a:endParaRPr>
          </a:p>
          <a:p>
            <a:pPr marL="914400" marR="0" lvl="1" indent="-406400" algn="l" rtl="0">
              <a:lnSpc>
                <a:spcPct val="100000"/>
              </a:lnSpc>
              <a:spcAft>
                <a:spcPts val="0"/>
              </a:spcAft>
              <a:buClr>
                <a:srgbClr val="364EA2"/>
              </a:buClr>
              <a:buSzPts val="2800"/>
              <a:buFont typeface="Courier New" panose="02070309020205020404" pitchFamily="49" charset="0"/>
              <a:buChar char="o"/>
            </a:pPr>
            <a:r>
              <a:rPr lang="en-US" sz="2400" i="0" u="none" strike="noStrike" cap="none" dirty="0">
                <a:solidFill>
                  <a:srgbClr val="364EA2"/>
                </a:solidFill>
              </a:rPr>
              <a:t>Look at the cover</a:t>
            </a:r>
            <a:endParaRPr sz="2400" i="0" u="none" strike="noStrike" cap="none" dirty="0">
              <a:solidFill>
                <a:schemeClr val="dk1"/>
              </a:solidFill>
            </a:endParaRPr>
          </a:p>
          <a:p>
            <a:pPr marL="914400" marR="0" lvl="1" indent="-406400" algn="l" rtl="0">
              <a:lnSpc>
                <a:spcPct val="100000"/>
              </a:lnSpc>
              <a:spcAft>
                <a:spcPts val="0"/>
              </a:spcAft>
              <a:buClr>
                <a:srgbClr val="364EA2"/>
              </a:buClr>
              <a:buSzPts val="2800"/>
              <a:buFont typeface="Courier New" panose="02070309020205020404" pitchFamily="49" charset="0"/>
              <a:buChar char="o"/>
            </a:pPr>
            <a:r>
              <a:rPr lang="en-US" sz="2400" i="0" u="none" strike="noStrike" cap="none" dirty="0">
                <a:solidFill>
                  <a:srgbClr val="364EA2"/>
                </a:solidFill>
              </a:rPr>
              <a:t>Open it &amp; see the pictures</a:t>
            </a:r>
            <a:endParaRPr sz="2400" i="0" u="none" strike="noStrike" cap="none" dirty="0">
              <a:solidFill>
                <a:schemeClr val="dk1"/>
              </a:solidFill>
            </a:endParaRPr>
          </a:p>
          <a:p>
            <a:pPr marL="914400" marR="0" lvl="1" indent="-406400" algn="l" rtl="0">
              <a:lnSpc>
                <a:spcPct val="100000"/>
              </a:lnSpc>
              <a:spcAft>
                <a:spcPts val="0"/>
              </a:spcAft>
              <a:buClr>
                <a:srgbClr val="364EA2"/>
              </a:buClr>
              <a:buSzPts val="2800"/>
              <a:buFont typeface="Courier New" panose="02070309020205020404" pitchFamily="49" charset="0"/>
              <a:buChar char="o"/>
            </a:pPr>
            <a:r>
              <a:rPr lang="en-US" sz="2400" i="0" u="none" strike="noStrike" cap="none" dirty="0">
                <a:solidFill>
                  <a:srgbClr val="364EA2"/>
                </a:solidFill>
              </a:rPr>
              <a:t>Read the back cover</a:t>
            </a:r>
            <a:endParaRPr sz="2400" i="0" u="none" strike="noStrike" cap="none" dirty="0">
              <a:solidFill>
                <a:srgbClr val="364EA2"/>
              </a:solidFill>
            </a:endParaRPr>
          </a:p>
          <a:p>
            <a:pPr indent="-406400">
              <a:buClr>
                <a:srgbClr val="364EA2"/>
              </a:buClr>
              <a:buSzPts val="2800"/>
              <a:buFont typeface="Arial" panose="020B0604020202020204" pitchFamily="34" charset="0"/>
              <a:buChar char="•"/>
            </a:pPr>
            <a:r>
              <a:rPr lang="en-US" sz="2400" i="0" u="none" strike="noStrike" cap="none" dirty="0">
                <a:solidFill>
                  <a:srgbClr val="364EA2"/>
                </a:solidFill>
              </a:rPr>
              <a:t>During Reading</a:t>
            </a:r>
          </a:p>
          <a:p>
            <a:pPr lvl="1" indent="-406400">
              <a:buClr>
                <a:srgbClr val="364EA2"/>
              </a:buClr>
              <a:buSzPts val="2800"/>
              <a:buFont typeface="Courier New" panose="02070309020205020404" pitchFamily="49" charset="0"/>
              <a:buChar char="o"/>
            </a:pPr>
            <a:r>
              <a:rPr lang="en-US" sz="2400" dirty="0">
                <a:solidFill>
                  <a:srgbClr val="364EA2"/>
                </a:solidFill>
              </a:rPr>
              <a:t>Stop to talk about the                                                                                         pictures &amp; words</a:t>
            </a:r>
          </a:p>
          <a:p>
            <a:pPr lvl="1" indent="-406400">
              <a:buClr>
                <a:srgbClr val="364EA2"/>
              </a:buClr>
              <a:buSzPts val="2800"/>
              <a:buFont typeface="Courier New" panose="02070309020205020404" pitchFamily="49" charset="0"/>
              <a:buChar char="o"/>
            </a:pPr>
            <a:r>
              <a:rPr lang="en-US" sz="2400" i="0" u="none" strike="noStrike" cap="none" dirty="0">
                <a:solidFill>
                  <a:srgbClr val="364EA2"/>
                </a:solidFill>
              </a:rPr>
              <a:t>Ask questions</a:t>
            </a:r>
            <a:endParaRPr lang="en-US" sz="2400" dirty="0">
              <a:solidFill>
                <a:srgbClr val="364EA2"/>
              </a:solidFill>
            </a:endParaRPr>
          </a:p>
          <a:p>
            <a:pPr indent="-406400">
              <a:buClr>
                <a:srgbClr val="364EA2"/>
              </a:buClr>
              <a:buSzPts val="2800"/>
              <a:buFont typeface="Arial" panose="020B0604020202020204" pitchFamily="34" charset="0"/>
              <a:buChar char="•"/>
            </a:pPr>
            <a:r>
              <a:rPr lang="en-US" sz="2400" i="0" u="none" strike="noStrike" cap="none" dirty="0">
                <a:solidFill>
                  <a:srgbClr val="364EA2"/>
                </a:solidFill>
              </a:rPr>
              <a:t>After </a:t>
            </a:r>
            <a:r>
              <a:rPr lang="en-US" sz="2400" dirty="0">
                <a:solidFill>
                  <a:srgbClr val="364EA2"/>
                </a:solidFill>
              </a:rPr>
              <a:t>reading</a:t>
            </a:r>
          </a:p>
          <a:p>
            <a:pPr lvl="1" indent="-406400">
              <a:buClr>
                <a:srgbClr val="364EA2"/>
              </a:buClr>
              <a:buSzPts val="2800"/>
              <a:buFont typeface="Arial" panose="020B0604020202020204" pitchFamily="34" charset="0"/>
              <a:buChar char="•"/>
            </a:pPr>
            <a:r>
              <a:rPr lang="en-US" sz="2400" i="0" u="none" strike="noStrike" cap="none" dirty="0">
                <a:solidFill>
                  <a:srgbClr val="364EA2"/>
                </a:solidFill>
              </a:rPr>
              <a:t>Talk about the characters</a:t>
            </a:r>
          </a:p>
          <a:p>
            <a:pPr lvl="1" indent="-406400">
              <a:buClr>
                <a:srgbClr val="364EA2"/>
              </a:buClr>
              <a:buSzPts val="2800"/>
              <a:buFont typeface="Arial" panose="020B0604020202020204" pitchFamily="34" charset="0"/>
              <a:buChar char="•"/>
            </a:pPr>
            <a:r>
              <a:rPr lang="en-US" sz="2400" dirty="0">
                <a:solidFill>
                  <a:srgbClr val="364EA2"/>
                </a:solidFill>
              </a:rPr>
              <a:t>Retell what happened                                                                                   </a:t>
            </a:r>
            <a:r>
              <a:rPr lang="en-US" sz="2400" dirty="0">
                <a:solidFill>
                  <a:srgbClr val="1C4587"/>
                </a:solidFill>
              </a:rPr>
              <a:t>Talk about favorite part</a:t>
            </a:r>
          </a:p>
          <a:p>
            <a:pPr indent="-406400">
              <a:buClr>
                <a:srgbClr val="364EA2"/>
              </a:buClr>
              <a:buSzPts val="2800"/>
              <a:buFont typeface="Calibri"/>
              <a:buChar char="◆"/>
            </a:pPr>
            <a:endParaRPr lang="en-US" sz="2400" i="0" u="none" strike="noStrike" cap="none" dirty="0">
              <a:solidFill>
                <a:srgbClr val="364EA2"/>
              </a:solidFill>
            </a:endParaRPr>
          </a:p>
          <a:p>
            <a:pPr marL="0" marR="0" lvl="1" indent="0" algn="l" rtl="0">
              <a:lnSpc>
                <a:spcPct val="100000"/>
              </a:lnSpc>
              <a:spcBef>
                <a:spcPts val="0"/>
              </a:spcBef>
              <a:spcAft>
                <a:spcPts val="0"/>
              </a:spcAft>
              <a:buClr>
                <a:srgbClr val="000000"/>
              </a:buClr>
              <a:buSzPts val="1400"/>
              <a:buFont typeface="Arial"/>
              <a:buNone/>
            </a:pPr>
            <a:endParaRPr sz="2800" b="0" i="0" strike="noStrike" cap="none" dirty="0">
              <a:solidFill>
                <a:srgbClr val="364EA2"/>
              </a:solidFill>
              <a:latin typeface="Cambria"/>
              <a:ea typeface="Cambria"/>
              <a:cs typeface="Cambria"/>
              <a:sym typeface="Cambria"/>
            </a:endParaRPr>
          </a:p>
        </p:txBody>
      </p:sp>
      <p:sp>
        <p:nvSpPr>
          <p:cNvPr id="524" name="Google Shape;524;p92"/>
          <p:cNvSpPr txBox="1">
            <a:spLocks noGrp="1"/>
          </p:cNvSpPr>
          <p:nvPr>
            <p:ph type="title"/>
          </p:nvPr>
        </p:nvSpPr>
        <p:spPr>
          <a:xfrm>
            <a:off x="1681500" y="110658"/>
            <a:ext cx="5781000" cy="95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4000" i="0" u="none" strike="noStrike" cap="none" dirty="0">
                <a:solidFill>
                  <a:srgbClr val="6AA84F"/>
                </a:solidFill>
                <a:latin typeface="Calibri"/>
                <a:ea typeface="Calibri"/>
                <a:cs typeface="Calibri"/>
                <a:sym typeface="Calibri"/>
              </a:rPr>
              <a:t>Read Aloud Books</a:t>
            </a:r>
            <a:endParaRPr sz="4000" i="0" u="none" strike="noStrike" cap="none" dirty="0">
              <a:solidFill>
                <a:srgbClr val="374EA2"/>
              </a:solidFill>
              <a:latin typeface="Calibri"/>
              <a:ea typeface="Calibri"/>
              <a:cs typeface="Calibri"/>
              <a:sym typeface="Calibri"/>
            </a:endParaRPr>
          </a:p>
        </p:txBody>
      </p:sp>
      <p:pic>
        <p:nvPicPr>
          <p:cNvPr id="525" name="Google Shape;525;p92">
            <a:hlinkClick r:id="rId4"/>
          </p:cNvPr>
          <p:cNvPicPr preferRelativeResize="0"/>
          <p:nvPr/>
        </p:nvPicPr>
        <p:blipFill rotWithShape="1">
          <a:blip r:embed="rId5">
            <a:alphaModFix/>
          </a:blip>
          <a:srcRect/>
          <a:stretch/>
        </p:blipFill>
        <p:spPr>
          <a:xfrm>
            <a:off x="4572000" y="2952206"/>
            <a:ext cx="4346929" cy="3352919"/>
          </a:xfrm>
          <a:prstGeom prst="rect">
            <a:avLst/>
          </a:prstGeom>
          <a:noFill/>
          <a:ln>
            <a:noFill/>
          </a:ln>
        </p:spPr>
      </p:pic>
      <p:pic>
        <p:nvPicPr>
          <p:cNvPr id="5" name="Google Shape;321;p69"/>
          <p:cNvPicPr preferRelativeResize="0"/>
          <p:nvPr/>
        </p:nvPicPr>
        <p:blipFill rotWithShape="1">
          <a:blip r:embed="rId6">
            <a:alphaModFix/>
          </a:blip>
          <a:srcRect/>
          <a:stretch/>
        </p:blipFill>
        <p:spPr>
          <a:xfrm flipV="1">
            <a:off x="3606590" y="6467609"/>
            <a:ext cx="338121" cy="247488"/>
          </a:xfrm>
          <a:prstGeom prst="rect">
            <a:avLst/>
          </a:prstGeom>
          <a:noFill/>
          <a:ln>
            <a:noFill/>
          </a:ln>
        </p:spPr>
      </p:pic>
      <p:sp>
        <p:nvSpPr>
          <p:cNvPr id="2" name="Rectangle 1">
            <a:extLst>
              <a:ext uri="{FF2B5EF4-FFF2-40B4-BE49-F238E27FC236}">
                <a16:creationId xmlns:a16="http://schemas.microsoft.com/office/drawing/2014/main" id="{B31B8F12-96DC-4B36-AD66-56F195B72462}"/>
              </a:ext>
            </a:extLst>
          </p:cNvPr>
          <p:cNvSpPr/>
          <p:nvPr/>
        </p:nvSpPr>
        <p:spPr>
          <a:xfrm>
            <a:off x="3290499" y="6361361"/>
            <a:ext cx="5972191" cy="369332"/>
          </a:xfrm>
          <a:prstGeom prst="rect">
            <a:avLst/>
          </a:prstGeom>
        </p:spPr>
        <p:txBody>
          <a:bodyPr wrap="square">
            <a:spAutoFit/>
          </a:bodyPr>
          <a:lstStyle/>
          <a:p>
            <a:pPr marL="508000" lvl="1" indent="0">
              <a:buClr>
                <a:srgbClr val="364EA2"/>
              </a:buClr>
              <a:buSzPts val="2800"/>
            </a:pPr>
            <a:r>
              <a:rPr lang="en-US" sz="1800" dirty="0">
                <a:latin typeface="Cambria"/>
                <a:ea typeface="Cambria"/>
                <a:cs typeface="Cambria"/>
                <a:sym typeface="Cambria"/>
              </a:rPr>
              <a:t>  </a:t>
            </a:r>
            <a:r>
              <a:rPr lang="en-US" sz="1800" dirty="0">
                <a:latin typeface="Cambria"/>
                <a:ea typeface="Cambria"/>
                <a:cs typeface="Cambria"/>
                <a:sym typeface="Cambria"/>
                <a:hlinkClick r:id="rId7"/>
              </a:rPr>
              <a:t>https://www.youtube.com/watch?v=uU1sX_Yg3JU</a:t>
            </a:r>
            <a:endParaRPr lang="en-US" sz="1800" dirty="0">
              <a:solidFill>
                <a:srgbClr val="364EA2"/>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94"/>
          <p:cNvSpPr txBox="1">
            <a:spLocks noGrp="1"/>
          </p:cNvSpPr>
          <p:nvPr>
            <p:ph type="title"/>
          </p:nvPr>
        </p:nvSpPr>
        <p:spPr>
          <a:xfrm>
            <a:off x="445070" y="206717"/>
            <a:ext cx="8314800" cy="756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4000" i="0" u="none" strike="noStrike" cap="none" dirty="0">
                <a:solidFill>
                  <a:srgbClr val="6AA84F"/>
                </a:solidFill>
                <a:latin typeface="Calibri"/>
                <a:ea typeface="Calibri"/>
                <a:cs typeface="Calibri"/>
                <a:sym typeface="Calibri"/>
              </a:rPr>
              <a:t>Suggestions for Read </a:t>
            </a:r>
            <a:r>
              <a:rPr lang="en-US" sz="4000" i="0" u="none" strike="noStrike" cap="none" dirty="0" err="1">
                <a:solidFill>
                  <a:srgbClr val="6AA84F"/>
                </a:solidFill>
                <a:latin typeface="Calibri"/>
                <a:ea typeface="Calibri"/>
                <a:cs typeface="Calibri"/>
                <a:sym typeface="Calibri"/>
              </a:rPr>
              <a:t>Alouds</a:t>
            </a:r>
            <a:endParaRPr sz="4000" i="0" u="none" strike="noStrike" cap="none" dirty="0">
              <a:solidFill>
                <a:srgbClr val="374EA2"/>
              </a:solidFill>
              <a:latin typeface="Calibri"/>
              <a:ea typeface="Calibri"/>
              <a:cs typeface="Calibri"/>
              <a:sym typeface="Calibri"/>
            </a:endParaRPr>
          </a:p>
        </p:txBody>
      </p:sp>
      <p:pic>
        <p:nvPicPr>
          <p:cNvPr id="540" name="Google Shape;540;p94"/>
          <p:cNvPicPr preferRelativeResize="0"/>
          <p:nvPr/>
        </p:nvPicPr>
        <p:blipFill rotWithShape="1">
          <a:blip r:embed="rId4">
            <a:alphaModFix/>
          </a:blip>
          <a:srcRect/>
          <a:stretch/>
        </p:blipFill>
        <p:spPr>
          <a:xfrm rot="-725996">
            <a:off x="549358" y="1430263"/>
            <a:ext cx="1746227" cy="2071099"/>
          </a:xfrm>
          <a:prstGeom prst="rect">
            <a:avLst/>
          </a:prstGeom>
          <a:noFill/>
          <a:ln w="76200" cap="flat" cmpd="sng">
            <a:solidFill>
              <a:srgbClr val="000000"/>
            </a:solidFill>
            <a:prstDash val="solid"/>
            <a:round/>
            <a:headEnd type="none" w="sm" len="sm"/>
            <a:tailEnd type="none" w="sm" len="sm"/>
          </a:ln>
        </p:spPr>
      </p:pic>
      <p:pic>
        <p:nvPicPr>
          <p:cNvPr id="541" name="Google Shape;541;p94"/>
          <p:cNvPicPr preferRelativeResize="0"/>
          <p:nvPr/>
        </p:nvPicPr>
        <p:blipFill rotWithShape="1">
          <a:blip r:embed="rId5">
            <a:alphaModFix/>
          </a:blip>
          <a:srcRect/>
          <a:stretch/>
        </p:blipFill>
        <p:spPr>
          <a:xfrm rot="947382">
            <a:off x="576476" y="4152098"/>
            <a:ext cx="1691998" cy="2340577"/>
          </a:xfrm>
          <a:prstGeom prst="rect">
            <a:avLst/>
          </a:prstGeom>
          <a:noFill/>
          <a:ln w="76200" cap="flat" cmpd="sng">
            <a:solidFill>
              <a:srgbClr val="000000"/>
            </a:solidFill>
            <a:prstDash val="solid"/>
            <a:round/>
            <a:headEnd type="none" w="sm" len="sm"/>
            <a:tailEnd type="none" w="sm" len="sm"/>
          </a:ln>
        </p:spPr>
      </p:pic>
      <p:pic>
        <p:nvPicPr>
          <p:cNvPr id="542" name="Google Shape;542;p94"/>
          <p:cNvPicPr preferRelativeResize="0"/>
          <p:nvPr/>
        </p:nvPicPr>
        <p:blipFill rotWithShape="1">
          <a:blip r:embed="rId6">
            <a:alphaModFix/>
          </a:blip>
          <a:srcRect t="4254" b="3654"/>
          <a:stretch/>
        </p:blipFill>
        <p:spPr>
          <a:xfrm>
            <a:off x="3214900" y="3554952"/>
            <a:ext cx="2099846" cy="2105923"/>
          </a:xfrm>
          <a:prstGeom prst="rect">
            <a:avLst/>
          </a:prstGeom>
          <a:noFill/>
          <a:ln w="76200" cap="flat" cmpd="sng">
            <a:solidFill>
              <a:srgbClr val="000000"/>
            </a:solidFill>
            <a:prstDash val="solid"/>
            <a:round/>
            <a:headEnd type="none" w="sm" len="sm"/>
            <a:tailEnd type="none" w="sm" len="sm"/>
          </a:ln>
        </p:spPr>
      </p:pic>
      <p:pic>
        <p:nvPicPr>
          <p:cNvPr id="543" name="Google Shape;543;p94"/>
          <p:cNvPicPr preferRelativeResize="0"/>
          <p:nvPr/>
        </p:nvPicPr>
        <p:blipFill rotWithShape="1">
          <a:blip r:embed="rId7">
            <a:alphaModFix/>
          </a:blip>
          <a:srcRect/>
          <a:stretch/>
        </p:blipFill>
        <p:spPr>
          <a:xfrm rot="719996">
            <a:off x="6856690" y="1470538"/>
            <a:ext cx="1687950" cy="2158527"/>
          </a:xfrm>
          <a:prstGeom prst="rect">
            <a:avLst/>
          </a:prstGeom>
          <a:noFill/>
          <a:ln w="76200" cap="flat" cmpd="sng">
            <a:solidFill>
              <a:srgbClr val="000000"/>
            </a:solidFill>
            <a:prstDash val="solid"/>
            <a:round/>
            <a:headEnd type="none" w="sm" len="sm"/>
            <a:tailEnd type="none" w="sm" len="sm"/>
          </a:ln>
        </p:spPr>
      </p:pic>
      <p:pic>
        <p:nvPicPr>
          <p:cNvPr id="545" name="Google Shape;545;p94"/>
          <p:cNvPicPr preferRelativeResize="0"/>
          <p:nvPr/>
        </p:nvPicPr>
        <p:blipFill rotWithShape="1">
          <a:blip r:embed="rId8">
            <a:alphaModFix/>
          </a:blip>
          <a:srcRect/>
          <a:stretch/>
        </p:blipFill>
        <p:spPr>
          <a:xfrm rot="-269862">
            <a:off x="3600738" y="1211024"/>
            <a:ext cx="2055024" cy="2014550"/>
          </a:xfrm>
          <a:prstGeom prst="rect">
            <a:avLst/>
          </a:prstGeom>
          <a:noFill/>
          <a:ln>
            <a:noFill/>
          </a:ln>
        </p:spPr>
      </p:pic>
      <p:pic>
        <p:nvPicPr>
          <p:cNvPr id="9" name="Picture 8" descr="The Wheels On The Bus">
            <a:hlinkClick r:id="rId9"/>
          </p:cNvPr>
          <p:cNvPicPr/>
          <p:nvPr/>
        </p:nvPicPr>
        <p:blipFill rotWithShape="1">
          <a:blip r:embed="rId10">
            <a:extLst>
              <a:ext uri="{28A0092B-C50C-407E-A947-70E740481C1C}">
                <a14:useLocalDpi xmlns:a14="http://schemas.microsoft.com/office/drawing/2010/main" val="0"/>
              </a:ext>
            </a:extLst>
          </a:blip>
          <a:srcRect l="15442" t="13559" r="18644" b="21657"/>
          <a:stretch/>
        </p:blipFill>
        <p:spPr bwMode="auto">
          <a:xfrm>
            <a:off x="5963477" y="3966053"/>
            <a:ext cx="2391969" cy="2255843"/>
          </a:xfrm>
          <a:prstGeom prst="rect">
            <a:avLst/>
          </a:prstGeom>
          <a:noFill/>
          <a:ln>
            <a:noFill/>
          </a:ln>
          <a:extLst>
            <a:ext uri="{53640926-AAD7-44D8-BBD7-CCE9431645EC}">
              <a14:shadowObscured xmlns:a14="http://schemas.microsoft.com/office/drawing/2010/main"/>
            </a:ext>
          </a:extLst>
        </p:spPr>
      </p:pic>
      <p:pic>
        <p:nvPicPr>
          <p:cNvPr id="10" name="Google Shape;321;p69">
            <a:hlinkClick r:id="rId9"/>
          </p:cNvPr>
          <p:cNvPicPr preferRelativeResize="0"/>
          <p:nvPr/>
        </p:nvPicPr>
        <p:blipFill rotWithShape="1">
          <a:blip r:embed="rId11">
            <a:alphaModFix/>
          </a:blip>
          <a:srcRect/>
          <a:stretch/>
        </p:blipFill>
        <p:spPr>
          <a:xfrm flipV="1">
            <a:off x="3479562" y="6309466"/>
            <a:ext cx="338121" cy="247488"/>
          </a:xfrm>
          <a:prstGeom prst="rect">
            <a:avLst/>
          </a:prstGeom>
          <a:noFill/>
          <a:ln>
            <a:noFill/>
          </a:ln>
        </p:spPr>
      </p:pic>
      <p:sp>
        <p:nvSpPr>
          <p:cNvPr id="2" name="Rectangle 1"/>
          <p:cNvSpPr/>
          <p:nvPr/>
        </p:nvSpPr>
        <p:spPr>
          <a:xfrm>
            <a:off x="3817683" y="6281951"/>
            <a:ext cx="5141151" cy="369332"/>
          </a:xfrm>
          <a:prstGeom prst="rect">
            <a:avLst/>
          </a:prstGeom>
        </p:spPr>
        <p:txBody>
          <a:bodyPr wrap="none">
            <a:spAutoFit/>
          </a:bodyPr>
          <a:lstStyle/>
          <a:p>
            <a:r>
              <a:rPr lang="en-US" sz="1800" dirty="0">
                <a:hlinkClick r:id="rId12"/>
              </a:rPr>
              <a:t>https://www.youtube.com/watch?v=lf0vd6OhYbo</a:t>
            </a:r>
            <a:endParaRPr lang="en-US" sz="1800" dirty="0"/>
          </a:p>
        </p:txBody>
      </p:sp>
      <p:cxnSp>
        <p:nvCxnSpPr>
          <p:cNvPr id="5" name="Straight Arrow Connector 4">
            <a:extLst>
              <a:ext uri="{FF2B5EF4-FFF2-40B4-BE49-F238E27FC236}">
                <a16:creationId xmlns:a16="http://schemas.microsoft.com/office/drawing/2014/main" id="{48B4E4B7-A9BB-4FB6-BB8B-A625B718F11D}"/>
              </a:ext>
            </a:extLst>
          </p:cNvPr>
          <p:cNvCxnSpPr>
            <a:cxnSpLocks/>
          </p:cNvCxnSpPr>
          <p:nvPr/>
        </p:nvCxnSpPr>
        <p:spPr>
          <a:xfrm>
            <a:off x="8355446" y="5477716"/>
            <a:ext cx="182379" cy="8042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95"/>
          <p:cNvSpPr txBox="1">
            <a:spLocks noGrp="1"/>
          </p:cNvSpPr>
          <p:nvPr>
            <p:ph type="body" idx="1"/>
          </p:nvPr>
        </p:nvSpPr>
        <p:spPr>
          <a:xfrm>
            <a:off x="295280" y="1194797"/>
            <a:ext cx="8314500" cy="3592960"/>
          </a:xfrm>
          <a:prstGeom prst="rect">
            <a:avLst/>
          </a:prstGeom>
          <a:noFill/>
          <a:ln>
            <a:noFill/>
          </a:ln>
        </p:spPr>
        <p:txBody>
          <a:bodyPr spcFirstLastPara="1" wrap="square" lIns="91425" tIns="91425" rIns="91425" bIns="91425" anchor="t" anchorCtr="0">
            <a:noAutofit/>
          </a:bodyPr>
          <a:lstStyle/>
          <a:p>
            <a:pPr marL="0" marR="0" lvl="1" indent="0" algn="l" rtl="0">
              <a:lnSpc>
                <a:spcPct val="100000"/>
              </a:lnSpc>
              <a:spcBef>
                <a:spcPts val="0"/>
              </a:spcBef>
              <a:spcAft>
                <a:spcPts val="0"/>
              </a:spcAft>
              <a:buClr>
                <a:srgbClr val="000000"/>
              </a:buClr>
              <a:buSzPts val="1400"/>
              <a:buFont typeface="Arial"/>
              <a:buNone/>
            </a:pPr>
            <a:r>
              <a:rPr lang="en-US" sz="2800" b="1" i="1" u="none" strike="noStrike" cap="none" dirty="0">
                <a:solidFill>
                  <a:srgbClr val="364EA2"/>
                </a:solidFill>
              </a:rPr>
              <a:t>Early Reading Books are read </a:t>
            </a:r>
            <a:r>
              <a:rPr lang="en-US" sz="2800" b="1" i="1" u="sng" strike="noStrike" cap="none" dirty="0">
                <a:solidFill>
                  <a:schemeClr val="tx1"/>
                </a:solidFill>
              </a:rPr>
              <a:t>by </a:t>
            </a:r>
            <a:r>
              <a:rPr lang="en-US" sz="2800" b="1" i="1" u="none" strike="noStrike" cap="none" dirty="0">
                <a:solidFill>
                  <a:srgbClr val="364EA2"/>
                </a:solidFill>
              </a:rPr>
              <a:t>children.</a:t>
            </a:r>
            <a:endParaRPr sz="2800" b="1" i="1" u="none" strike="noStrike" cap="none" dirty="0">
              <a:solidFill>
                <a:srgbClr val="364EA2"/>
              </a:solidFill>
            </a:endParaRPr>
          </a:p>
          <a:p>
            <a:pPr marL="0" marR="0" lvl="1" indent="0" algn="l" rtl="0">
              <a:lnSpc>
                <a:spcPct val="100000"/>
              </a:lnSpc>
              <a:spcBef>
                <a:spcPts val="0"/>
              </a:spcBef>
              <a:spcAft>
                <a:spcPts val="0"/>
              </a:spcAft>
              <a:buClr>
                <a:srgbClr val="000000"/>
              </a:buClr>
              <a:buSzPts val="1400"/>
              <a:buFont typeface="Arial"/>
              <a:buNone/>
            </a:pPr>
            <a:endParaRPr sz="2800" b="1" i="1" u="none" strike="noStrike" cap="none" dirty="0">
              <a:solidFill>
                <a:srgbClr val="364EA2"/>
              </a:solidFill>
            </a:endParaRPr>
          </a:p>
          <a:p>
            <a:pPr marL="457200" marR="0" lvl="0" indent="-406400" algn="l" rtl="0">
              <a:lnSpc>
                <a:spcPct val="100000"/>
              </a:lnSpc>
              <a:spcBef>
                <a:spcPts val="0"/>
              </a:spcBef>
              <a:spcAft>
                <a:spcPts val="0"/>
              </a:spcAft>
              <a:buClr>
                <a:srgbClr val="364EA2"/>
              </a:buClr>
              <a:buSzPts val="2800"/>
              <a:buFont typeface="Cambria"/>
              <a:buChar char="➔"/>
            </a:pPr>
            <a:r>
              <a:rPr lang="en-US" sz="2800" b="1" i="1" u="none" strike="noStrike" cap="none" dirty="0">
                <a:solidFill>
                  <a:srgbClr val="364EA2"/>
                </a:solidFill>
              </a:rPr>
              <a:t> </a:t>
            </a:r>
            <a:r>
              <a:rPr lang="en-US" sz="2800" i="0" u="none" strike="noStrike" cap="none" dirty="0">
                <a:solidFill>
                  <a:srgbClr val="364EA2"/>
                </a:solidFill>
              </a:rPr>
              <a:t>Encourage your child to go on a “picture walk”</a:t>
            </a:r>
            <a:endParaRPr sz="2800" i="0" u="none" strike="noStrike" cap="none" dirty="0">
              <a:solidFill>
                <a:srgbClr val="364EA2"/>
              </a:solidFill>
            </a:endParaRPr>
          </a:p>
          <a:p>
            <a:pPr marL="457200" marR="0" lvl="0" indent="-406400" algn="l" rtl="0">
              <a:lnSpc>
                <a:spcPct val="100000"/>
              </a:lnSpc>
              <a:spcBef>
                <a:spcPts val="0"/>
              </a:spcBef>
              <a:spcAft>
                <a:spcPts val="0"/>
              </a:spcAft>
              <a:buClr>
                <a:srgbClr val="364EA2"/>
              </a:buClr>
              <a:buSzPts val="2800"/>
              <a:buFont typeface="Calibri"/>
              <a:buChar char="➔"/>
            </a:pPr>
            <a:r>
              <a:rPr lang="en-US" sz="2800" i="0" u="none" strike="noStrike" cap="none" dirty="0">
                <a:solidFill>
                  <a:srgbClr val="364EA2"/>
                </a:solidFill>
              </a:rPr>
              <a:t>Talk about things they notice</a:t>
            </a:r>
            <a:endParaRPr sz="2800" i="0" u="none" strike="noStrike" cap="none" dirty="0">
              <a:solidFill>
                <a:srgbClr val="364EA2"/>
              </a:solidFill>
            </a:endParaRPr>
          </a:p>
          <a:p>
            <a:pPr marL="457200" marR="0" lvl="0" indent="-406400" algn="l" rtl="0">
              <a:lnSpc>
                <a:spcPct val="100000"/>
              </a:lnSpc>
              <a:spcBef>
                <a:spcPts val="0"/>
              </a:spcBef>
              <a:spcAft>
                <a:spcPts val="0"/>
              </a:spcAft>
              <a:buClr>
                <a:srgbClr val="364EA2"/>
              </a:buClr>
              <a:buSzPts val="2800"/>
              <a:buFont typeface="Calibri"/>
              <a:buChar char="➔"/>
            </a:pPr>
            <a:r>
              <a:rPr lang="en-US" sz="2800" dirty="0">
                <a:solidFill>
                  <a:srgbClr val="364EA2"/>
                </a:solidFill>
              </a:rPr>
              <a:t>Look for</a:t>
            </a:r>
            <a:r>
              <a:rPr lang="en-US" sz="2800" i="0" u="none" strike="noStrike" cap="none" dirty="0">
                <a:solidFill>
                  <a:srgbClr val="364EA2"/>
                </a:solidFill>
              </a:rPr>
              <a:t> new and tricky words</a:t>
            </a:r>
            <a:endParaRPr sz="2800" i="0" u="none" strike="noStrike" cap="none" dirty="0">
              <a:solidFill>
                <a:srgbClr val="364EA2"/>
              </a:solidFill>
            </a:endParaRPr>
          </a:p>
          <a:p>
            <a:pPr marL="457200" marR="0" lvl="0" indent="-406400" algn="l" rtl="0">
              <a:lnSpc>
                <a:spcPct val="100000"/>
              </a:lnSpc>
              <a:spcBef>
                <a:spcPts val="0"/>
              </a:spcBef>
              <a:spcAft>
                <a:spcPts val="0"/>
              </a:spcAft>
              <a:buClr>
                <a:srgbClr val="364EA2"/>
              </a:buClr>
              <a:buSzPts val="2800"/>
              <a:buFont typeface="Calibri"/>
              <a:buChar char="➔"/>
            </a:pPr>
            <a:r>
              <a:rPr lang="en-US" sz="2800" i="0" u="none" strike="noStrike" cap="none" dirty="0">
                <a:solidFill>
                  <a:srgbClr val="364EA2"/>
                </a:solidFill>
              </a:rPr>
              <a:t>Talk about the book: predictions, questions, story elements (characters, setting, events, problem/solution)</a:t>
            </a:r>
            <a:endParaRPr sz="2800" i="0" u="none" strike="noStrike" cap="none" dirty="0">
              <a:solidFill>
                <a:srgbClr val="364EA2"/>
              </a:solidFill>
            </a:endParaRPr>
          </a:p>
          <a:p>
            <a:pPr marL="0" marR="0" lvl="0" indent="0" algn="l" rtl="0">
              <a:lnSpc>
                <a:spcPct val="100000"/>
              </a:lnSpc>
              <a:spcBef>
                <a:spcPts val="0"/>
              </a:spcBef>
              <a:spcAft>
                <a:spcPts val="0"/>
              </a:spcAft>
              <a:buClr>
                <a:srgbClr val="000000"/>
              </a:buClr>
              <a:buSzPts val="1400"/>
              <a:buFont typeface="Arial"/>
              <a:buNone/>
            </a:pPr>
            <a:endParaRPr sz="2800" b="0" i="0" u="none" strike="noStrike" cap="none" dirty="0">
              <a:solidFill>
                <a:srgbClr val="364EA2"/>
              </a:solidFill>
              <a:latin typeface="Cambria"/>
              <a:ea typeface="Cambria"/>
              <a:cs typeface="Cambria"/>
              <a:sym typeface="Cambria"/>
            </a:endParaRPr>
          </a:p>
          <a:p>
            <a:pPr marL="0" marR="0" lvl="1" indent="0" algn="l" rtl="0">
              <a:lnSpc>
                <a:spcPct val="100000"/>
              </a:lnSpc>
              <a:spcBef>
                <a:spcPts val="0"/>
              </a:spcBef>
              <a:spcAft>
                <a:spcPts val="0"/>
              </a:spcAft>
              <a:buClr>
                <a:srgbClr val="000000"/>
              </a:buClr>
              <a:buSzPts val="1400"/>
              <a:buFont typeface="Arial"/>
              <a:buNone/>
            </a:pPr>
            <a:endParaRPr sz="2800" b="1" i="1" u="none" strike="noStrike" cap="none" dirty="0">
              <a:solidFill>
                <a:srgbClr val="364EA2"/>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400"/>
              <a:buFont typeface="Arial"/>
              <a:buNone/>
            </a:pPr>
            <a:endParaRPr sz="2800" b="0" i="0" u="none" strike="noStrike" cap="none" dirty="0">
              <a:solidFill>
                <a:srgbClr val="364EA2"/>
              </a:solidFill>
              <a:latin typeface="Cambria"/>
              <a:ea typeface="Cambria"/>
              <a:cs typeface="Cambria"/>
              <a:sym typeface="Cambria"/>
            </a:endParaRPr>
          </a:p>
          <a:p>
            <a:pPr marL="0" marR="0" lvl="1" indent="0" algn="l" rtl="0">
              <a:lnSpc>
                <a:spcPct val="100000"/>
              </a:lnSpc>
              <a:spcBef>
                <a:spcPts val="0"/>
              </a:spcBef>
              <a:spcAft>
                <a:spcPts val="0"/>
              </a:spcAft>
              <a:buClr>
                <a:srgbClr val="000000"/>
              </a:buClr>
              <a:buSzPts val="1400"/>
              <a:buFont typeface="Arial"/>
              <a:buNone/>
            </a:pPr>
            <a:endParaRPr sz="2800" b="0" i="0" u="none" strike="noStrike" cap="none" dirty="0">
              <a:solidFill>
                <a:srgbClr val="364EA2"/>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400"/>
              <a:buFont typeface="Arial"/>
              <a:buNone/>
            </a:pPr>
            <a:endParaRPr sz="1800" b="0" i="0" u="none" strike="noStrike" cap="none" dirty="0">
              <a:solidFill>
                <a:srgbClr val="231F20"/>
              </a:solidFill>
              <a:latin typeface="Calibri"/>
              <a:ea typeface="Calibri"/>
              <a:cs typeface="Calibri"/>
              <a:sym typeface="Calibri"/>
            </a:endParaRPr>
          </a:p>
        </p:txBody>
      </p:sp>
      <p:sp>
        <p:nvSpPr>
          <p:cNvPr id="552" name="Google Shape;552;p95"/>
          <p:cNvSpPr txBox="1">
            <a:spLocks noGrp="1"/>
          </p:cNvSpPr>
          <p:nvPr>
            <p:ph type="title"/>
          </p:nvPr>
        </p:nvSpPr>
        <p:spPr>
          <a:xfrm>
            <a:off x="1939717" y="237497"/>
            <a:ext cx="5781000" cy="95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4000" i="0" u="none" strike="noStrike" cap="none" dirty="0">
                <a:solidFill>
                  <a:srgbClr val="6AA84F"/>
                </a:solidFill>
                <a:latin typeface="Calibri"/>
                <a:ea typeface="Calibri"/>
                <a:cs typeface="Calibri"/>
                <a:sym typeface="Calibri"/>
              </a:rPr>
              <a:t>Early Reading Books</a:t>
            </a:r>
            <a:endParaRPr sz="4000" i="0" u="none" strike="noStrike" cap="none" dirty="0">
              <a:solidFill>
                <a:srgbClr val="374EA2"/>
              </a:solidFill>
              <a:latin typeface="Calibri"/>
              <a:ea typeface="Calibri"/>
              <a:cs typeface="Calibri"/>
              <a:sym typeface="Calibri"/>
            </a:endParaRPr>
          </a:p>
        </p:txBody>
      </p:sp>
      <p:pic>
        <p:nvPicPr>
          <p:cNvPr id="553" name="Google Shape;553;p95"/>
          <p:cNvPicPr preferRelativeResize="0"/>
          <p:nvPr/>
        </p:nvPicPr>
        <p:blipFill rotWithShape="1">
          <a:blip r:embed="rId4">
            <a:alphaModFix/>
          </a:blip>
          <a:srcRect/>
          <a:stretch/>
        </p:blipFill>
        <p:spPr>
          <a:xfrm>
            <a:off x="6029638" y="4333461"/>
            <a:ext cx="2580142" cy="2150074"/>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96"/>
          <p:cNvSpPr txBox="1">
            <a:spLocks noGrp="1"/>
          </p:cNvSpPr>
          <p:nvPr>
            <p:ph type="body" idx="1"/>
          </p:nvPr>
        </p:nvSpPr>
        <p:spPr>
          <a:xfrm>
            <a:off x="112125" y="1004350"/>
            <a:ext cx="8845800" cy="543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364EA2"/>
              </a:solidFill>
              <a:latin typeface="Cambria"/>
              <a:ea typeface="Cambria"/>
              <a:cs typeface="Cambria"/>
              <a:sym typeface="Cambria"/>
            </a:endParaRPr>
          </a:p>
          <a:p>
            <a:pPr marL="0" marR="0" lvl="1" indent="0" algn="l" rtl="0">
              <a:lnSpc>
                <a:spcPct val="100000"/>
              </a:lnSpc>
              <a:spcBef>
                <a:spcPts val="0"/>
              </a:spcBef>
              <a:spcAft>
                <a:spcPts val="0"/>
              </a:spcAft>
              <a:buClr>
                <a:srgbClr val="000000"/>
              </a:buClr>
              <a:buSzPts val="1400"/>
              <a:buFont typeface="Arial"/>
              <a:buNone/>
            </a:pPr>
            <a:endParaRPr sz="2800" b="1" i="1" u="none" strike="noStrike" cap="none">
              <a:solidFill>
                <a:srgbClr val="364EA2"/>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364EA2"/>
              </a:solidFill>
              <a:latin typeface="Cambria"/>
              <a:ea typeface="Cambria"/>
              <a:cs typeface="Cambria"/>
              <a:sym typeface="Cambria"/>
            </a:endParaRPr>
          </a:p>
          <a:p>
            <a:pPr marL="0" marR="0" lvl="1" indent="0" algn="l" rtl="0">
              <a:lnSpc>
                <a:spcPct val="100000"/>
              </a:lnSpc>
              <a:spcBef>
                <a:spcPts val="0"/>
              </a:spcBef>
              <a:spcAft>
                <a:spcPts val="0"/>
              </a:spcAft>
              <a:buClr>
                <a:srgbClr val="000000"/>
              </a:buClr>
              <a:buSzPts val="1400"/>
              <a:buFont typeface="Arial"/>
              <a:buNone/>
            </a:pPr>
            <a:endParaRPr sz="2800" b="0" i="0" u="none" strike="noStrike" cap="none">
              <a:solidFill>
                <a:srgbClr val="364EA2"/>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231F20"/>
              </a:solidFill>
              <a:latin typeface="Calibri"/>
              <a:ea typeface="Calibri"/>
              <a:cs typeface="Calibri"/>
              <a:sym typeface="Calibri"/>
            </a:endParaRPr>
          </a:p>
        </p:txBody>
      </p:sp>
      <p:sp>
        <p:nvSpPr>
          <p:cNvPr id="560" name="Google Shape;560;p96"/>
          <p:cNvSpPr txBox="1">
            <a:spLocks noGrp="1"/>
          </p:cNvSpPr>
          <p:nvPr>
            <p:ph type="title"/>
          </p:nvPr>
        </p:nvSpPr>
        <p:spPr>
          <a:xfrm>
            <a:off x="298250" y="141250"/>
            <a:ext cx="8845800" cy="86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4000" i="0" u="none" strike="noStrike" cap="none" dirty="0">
                <a:solidFill>
                  <a:srgbClr val="6AA84F"/>
                </a:solidFill>
                <a:latin typeface="Calibri"/>
                <a:ea typeface="Calibri"/>
                <a:cs typeface="Calibri"/>
                <a:sym typeface="Calibri"/>
              </a:rPr>
              <a:t>Suggestions for Early Reading Books</a:t>
            </a:r>
            <a:endParaRPr sz="4000" i="0" u="none" strike="noStrike" cap="none" dirty="0">
              <a:solidFill>
                <a:srgbClr val="374EA2"/>
              </a:solidFill>
              <a:latin typeface="Calibri"/>
              <a:ea typeface="Calibri"/>
              <a:cs typeface="Calibri"/>
              <a:sym typeface="Calibri"/>
            </a:endParaRPr>
          </a:p>
        </p:txBody>
      </p:sp>
      <p:pic>
        <p:nvPicPr>
          <p:cNvPr id="561" name="Google Shape;561;p96"/>
          <p:cNvPicPr preferRelativeResize="0"/>
          <p:nvPr/>
        </p:nvPicPr>
        <p:blipFill rotWithShape="1">
          <a:blip r:embed="rId4">
            <a:alphaModFix/>
          </a:blip>
          <a:srcRect/>
          <a:stretch/>
        </p:blipFill>
        <p:spPr>
          <a:xfrm rot="20914282">
            <a:off x="543659" y="3140900"/>
            <a:ext cx="2426134" cy="3355325"/>
          </a:xfrm>
          <a:prstGeom prst="rect">
            <a:avLst/>
          </a:prstGeom>
          <a:noFill/>
          <a:ln>
            <a:noFill/>
          </a:ln>
        </p:spPr>
      </p:pic>
      <p:pic>
        <p:nvPicPr>
          <p:cNvPr id="562" name="Google Shape;562;p96"/>
          <p:cNvPicPr preferRelativeResize="0"/>
          <p:nvPr/>
        </p:nvPicPr>
        <p:blipFill rotWithShape="1">
          <a:blip r:embed="rId5">
            <a:alphaModFix/>
          </a:blip>
          <a:srcRect/>
          <a:stretch/>
        </p:blipFill>
        <p:spPr>
          <a:xfrm>
            <a:off x="368924" y="1085266"/>
            <a:ext cx="2185769" cy="1928347"/>
          </a:xfrm>
          <a:prstGeom prst="rect">
            <a:avLst/>
          </a:prstGeom>
          <a:noFill/>
          <a:ln>
            <a:noFill/>
          </a:ln>
        </p:spPr>
      </p:pic>
      <p:pic>
        <p:nvPicPr>
          <p:cNvPr id="563" name="Google Shape;563;p96"/>
          <p:cNvPicPr preferRelativeResize="0"/>
          <p:nvPr/>
        </p:nvPicPr>
        <p:blipFill rotWithShape="1">
          <a:blip r:embed="rId6">
            <a:alphaModFix/>
          </a:blip>
          <a:srcRect/>
          <a:stretch/>
        </p:blipFill>
        <p:spPr>
          <a:xfrm rot="215220">
            <a:off x="2971316" y="1130302"/>
            <a:ext cx="2359175" cy="3372975"/>
          </a:xfrm>
          <a:prstGeom prst="rect">
            <a:avLst/>
          </a:prstGeom>
          <a:noFill/>
          <a:ln>
            <a:noFill/>
          </a:ln>
        </p:spPr>
      </p:pic>
      <p:pic>
        <p:nvPicPr>
          <p:cNvPr id="564" name="Google Shape;564;p96"/>
          <p:cNvPicPr preferRelativeResize="0"/>
          <p:nvPr/>
        </p:nvPicPr>
        <p:blipFill rotWithShape="1">
          <a:blip r:embed="rId7">
            <a:alphaModFix/>
          </a:blip>
          <a:srcRect/>
          <a:stretch/>
        </p:blipFill>
        <p:spPr>
          <a:xfrm rot="137205">
            <a:off x="5362165" y="3732545"/>
            <a:ext cx="2384498" cy="2856457"/>
          </a:xfrm>
          <a:prstGeom prst="rect">
            <a:avLst/>
          </a:prstGeom>
          <a:noFill/>
          <a:ln>
            <a:noFill/>
          </a:ln>
        </p:spPr>
      </p:pic>
      <p:pic>
        <p:nvPicPr>
          <p:cNvPr id="565" name="Google Shape;565;p96"/>
          <p:cNvPicPr preferRelativeResize="0"/>
          <p:nvPr/>
        </p:nvPicPr>
        <p:blipFill rotWithShape="1">
          <a:blip r:embed="rId8">
            <a:alphaModFix/>
          </a:blip>
          <a:srcRect/>
          <a:stretch/>
        </p:blipFill>
        <p:spPr>
          <a:xfrm rot="21290540">
            <a:off x="5759027" y="1054972"/>
            <a:ext cx="2916163" cy="2303637"/>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5" name="Google Shape;492;p89"/>
          <p:cNvSpPr/>
          <p:nvPr/>
        </p:nvSpPr>
        <p:spPr>
          <a:xfrm>
            <a:off x="0" y="-8622"/>
            <a:ext cx="9144000" cy="1266092"/>
          </a:xfrm>
          <a:custGeom>
            <a:avLst/>
            <a:gdLst/>
            <a:ahLst/>
            <a:cxnLst/>
            <a:rect l="l" t="t" r="r" b="b"/>
            <a:pathLst>
              <a:path w="1723389" h="1723389" extrusionOk="0">
                <a:moveTo>
                  <a:pt x="0" y="1722945"/>
                </a:moveTo>
                <a:lnTo>
                  <a:pt x="1722945" y="1722945"/>
                </a:lnTo>
                <a:lnTo>
                  <a:pt x="1722945" y="0"/>
                </a:lnTo>
                <a:lnTo>
                  <a:pt x="0" y="0"/>
                </a:lnTo>
                <a:lnTo>
                  <a:pt x="0" y="1722945"/>
                </a:lnTo>
                <a:close/>
              </a:path>
            </a:pathLst>
          </a:custGeom>
          <a:solidFill>
            <a:srgbClr val="A5BF2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2" name="Google Shape;462;p85"/>
          <p:cNvSpPr txBox="1">
            <a:spLocks noGrp="1"/>
          </p:cNvSpPr>
          <p:nvPr>
            <p:ph type="body" idx="1"/>
          </p:nvPr>
        </p:nvSpPr>
        <p:spPr>
          <a:xfrm>
            <a:off x="335973" y="1508968"/>
            <a:ext cx="3326328" cy="5242562"/>
          </a:xfrm>
          <a:prstGeom prst="rect">
            <a:avLst/>
          </a:prstGeom>
          <a:noFill/>
          <a:ln>
            <a:noFill/>
          </a:ln>
        </p:spPr>
        <p:txBody>
          <a:bodyPr spcFirstLastPara="1" wrap="square" lIns="0" tIns="0" rIns="0" bIns="0" anchor="t" anchorCtr="0">
            <a:noAutofit/>
          </a:bodyPr>
          <a:lstStyle/>
          <a:p>
            <a:pPr marR="0" lvl="0" indent="-457200" algn="l" rtl="0">
              <a:lnSpc>
                <a:spcPct val="100000"/>
              </a:lnSpc>
              <a:spcBef>
                <a:spcPts val="0"/>
              </a:spcBef>
              <a:spcAft>
                <a:spcPts val="0"/>
              </a:spcAft>
              <a:buClr>
                <a:srgbClr val="000000"/>
              </a:buClr>
              <a:buSzPts val="1400"/>
              <a:buFont typeface="Wingdings" panose="05000000000000000000" pitchFamily="2" charset="2"/>
              <a:buChar char="q"/>
            </a:pPr>
            <a:r>
              <a:rPr lang="en-US" sz="2800" i="0" u="none" strike="noStrike" cap="none" dirty="0">
                <a:solidFill>
                  <a:srgbClr val="364EA2"/>
                </a:solidFill>
              </a:rPr>
              <a:t>Offer a few books - Look at the front cover, inside, back</a:t>
            </a:r>
          </a:p>
          <a:p>
            <a:pPr indent="-457200">
              <a:buFont typeface="Wingdings" panose="05000000000000000000" pitchFamily="2" charset="2"/>
              <a:buChar char="q"/>
            </a:pPr>
            <a:r>
              <a:rPr lang="en-US" sz="2800" dirty="0">
                <a:solidFill>
                  <a:srgbClr val="364EA2"/>
                </a:solidFill>
              </a:rPr>
              <a:t>Exposure to different types of books helps children find books they will enjoy, inspire them, want to read more!</a:t>
            </a:r>
          </a:p>
          <a:p>
            <a:pPr indent="-457200">
              <a:buFont typeface="Wingdings" panose="05000000000000000000" pitchFamily="2" charset="2"/>
              <a:buChar char="q"/>
            </a:pPr>
            <a:r>
              <a:rPr lang="en-US" sz="2800" dirty="0">
                <a:solidFill>
                  <a:srgbClr val="364EA2"/>
                </a:solidFill>
              </a:rPr>
              <a:t>Use the 5 Finger Rule”</a:t>
            </a:r>
          </a:p>
        </p:txBody>
      </p:sp>
      <p:sp>
        <p:nvSpPr>
          <p:cNvPr id="463" name="Google Shape;463;p85"/>
          <p:cNvSpPr txBox="1">
            <a:spLocks noGrp="1"/>
          </p:cNvSpPr>
          <p:nvPr>
            <p:ph type="title"/>
          </p:nvPr>
        </p:nvSpPr>
        <p:spPr>
          <a:xfrm>
            <a:off x="1681481" y="295360"/>
            <a:ext cx="5781040" cy="6381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4000" i="0" u="none" strike="noStrike" cap="none" dirty="0">
                <a:solidFill>
                  <a:srgbClr val="374EA2"/>
                </a:solidFill>
                <a:latin typeface="Calibri"/>
                <a:ea typeface="Calibri"/>
                <a:cs typeface="Calibri"/>
                <a:sym typeface="Calibri"/>
              </a:rPr>
              <a:t>Finding the Right Books</a:t>
            </a:r>
            <a:endParaRPr sz="4000" i="0" u="none" strike="noStrike" cap="none" dirty="0">
              <a:solidFill>
                <a:srgbClr val="374EA2"/>
              </a:solidFill>
              <a:latin typeface="Calibri"/>
              <a:ea typeface="Calibri"/>
              <a:cs typeface="Calibri"/>
              <a:sym typeface="Calibri"/>
            </a:endParaRPr>
          </a:p>
        </p:txBody>
      </p:sp>
      <p:pic>
        <p:nvPicPr>
          <p:cNvPr id="8" name="Google Shape;469;p86">
            <a:extLst>
              <a:ext uri="{FF2B5EF4-FFF2-40B4-BE49-F238E27FC236}">
                <a16:creationId xmlns:a16="http://schemas.microsoft.com/office/drawing/2014/main" id="{D36EA78B-B843-43E8-A643-25B3DBC44446}"/>
              </a:ext>
            </a:extLst>
          </p:cNvPr>
          <p:cNvPicPr preferRelativeResize="0">
            <a:picLocks/>
          </p:cNvPicPr>
          <p:nvPr/>
        </p:nvPicPr>
        <p:blipFill rotWithShape="1">
          <a:blip r:embed="rId4">
            <a:alphaModFix/>
          </a:blip>
          <a:srcRect/>
          <a:stretch/>
        </p:blipFill>
        <p:spPr>
          <a:xfrm>
            <a:off x="3662301" y="1961339"/>
            <a:ext cx="5313712" cy="3641271"/>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5" name="Picture 4">
            <a:extLst>
              <a:ext uri="{FF2B5EF4-FFF2-40B4-BE49-F238E27FC236}">
                <a16:creationId xmlns:a16="http://schemas.microsoft.com/office/drawing/2014/main" id="{E9B45DFD-3E1F-483A-ADC0-F172EE58620E}"/>
              </a:ext>
            </a:extLst>
          </p:cNvPr>
          <p:cNvPicPr>
            <a:picLocks noChangeAspect="1"/>
          </p:cNvPicPr>
          <p:nvPr/>
        </p:nvPicPr>
        <p:blipFill rotWithShape="1">
          <a:blip r:embed="rId4"/>
          <a:srcRect l="7851" t="23622" r="20416" b="4101"/>
          <a:stretch/>
        </p:blipFill>
        <p:spPr>
          <a:xfrm>
            <a:off x="461667" y="2313279"/>
            <a:ext cx="6559180" cy="4415714"/>
          </a:xfrm>
          <a:prstGeom prst="rect">
            <a:avLst/>
          </a:prstGeom>
          <a:ln w="38100">
            <a:solidFill>
              <a:schemeClr val="tx1"/>
            </a:solidFill>
          </a:ln>
        </p:spPr>
      </p:pic>
      <p:sp>
        <p:nvSpPr>
          <p:cNvPr id="483" name="Google Shape;483;p88"/>
          <p:cNvSpPr txBox="1">
            <a:spLocks noGrp="1"/>
          </p:cNvSpPr>
          <p:nvPr>
            <p:ph type="body" idx="4294967295"/>
          </p:nvPr>
        </p:nvSpPr>
        <p:spPr>
          <a:xfrm>
            <a:off x="304798" y="1072315"/>
            <a:ext cx="8839201" cy="16552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800" b="1" i="0" u="none" strike="noStrike" cap="none" dirty="0">
                <a:solidFill>
                  <a:srgbClr val="364EA2"/>
                </a:solidFill>
              </a:rPr>
              <a:t>Lexile Reading System</a:t>
            </a:r>
            <a:endParaRPr sz="2800" b="1" i="0" u="none" strike="noStrike" cap="none" dirty="0">
              <a:solidFill>
                <a:srgbClr val="364EA2"/>
              </a:solidFill>
            </a:endParaRPr>
          </a:p>
          <a:p>
            <a:pPr marL="457200" marR="0" lvl="0" indent="-457200" algn="l" rtl="0">
              <a:lnSpc>
                <a:spcPct val="100000"/>
              </a:lnSpc>
              <a:spcBef>
                <a:spcPts val="0"/>
              </a:spcBef>
              <a:spcAft>
                <a:spcPts val="0"/>
              </a:spcAft>
              <a:buClr>
                <a:srgbClr val="00987E"/>
              </a:buClr>
              <a:buSzPts val="3300"/>
              <a:buFont typeface="Calibri"/>
              <a:buChar char="•"/>
            </a:pPr>
            <a:r>
              <a:rPr lang="en-US" sz="2400" i="0" u="none" strike="noStrike" cap="none" dirty="0">
                <a:solidFill>
                  <a:srgbClr val="3644AC"/>
                </a:solidFill>
              </a:rPr>
              <a:t>Helps match readers to books at their reading level</a:t>
            </a:r>
          </a:p>
          <a:p>
            <a:pPr marL="457200" marR="0" lvl="0" indent="-457200" algn="l" rtl="0">
              <a:lnSpc>
                <a:spcPct val="100000"/>
              </a:lnSpc>
              <a:spcBef>
                <a:spcPts val="0"/>
              </a:spcBef>
              <a:spcAft>
                <a:spcPts val="0"/>
              </a:spcAft>
              <a:buClr>
                <a:srgbClr val="00987E"/>
              </a:buClr>
              <a:buSzPts val="3300"/>
              <a:buFont typeface="Calibri"/>
              <a:buChar char="•"/>
            </a:pPr>
            <a:r>
              <a:rPr lang="en-US" sz="2400" dirty="0">
                <a:solidFill>
                  <a:srgbClr val="3644AC"/>
                </a:solidFill>
              </a:rPr>
              <a:t>Higher the #, more difficult the text (5L – 2000L)</a:t>
            </a:r>
            <a:endParaRPr sz="2400" i="0" u="none" strike="noStrike" cap="none" dirty="0">
              <a:solidFill>
                <a:srgbClr val="3644AC"/>
              </a:solidFill>
            </a:endParaRPr>
          </a:p>
          <a:p>
            <a:pPr marL="0" marR="0" lvl="0" indent="0" algn="l" rtl="0">
              <a:lnSpc>
                <a:spcPct val="100000"/>
              </a:lnSpc>
              <a:spcBef>
                <a:spcPts val="0"/>
              </a:spcBef>
              <a:spcAft>
                <a:spcPts val="0"/>
              </a:spcAft>
              <a:buClr>
                <a:srgbClr val="000000"/>
              </a:buClr>
              <a:buSzPts val="1400"/>
              <a:buFont typeface="Arial"/>
              <a:buNone/>
            </a:pPr>
            <a:endParaRPr sz="1800" b="0" i="0" u="none" strike="noStrike" cap="none" dirty="0">
              <a:solidFill>
                <a:srgbClr val="231F20"/>
              </a:solidFill>
              <a:latin typeface="Calibri"/>
              <a:ea typeface="Calibri"/>
              <a:cs typeface="Calibri"/>
              <a:sym typeface="Calibri"/>
            </a:endParaRPr>
          </a:p>
        </p:txBody>
      </p:sp>
      <p:sp>
        <p:nvSpPr>
          <p:cNvPr id="484" name="Google Shape;484;p88"/>
          <p:cNvSpPr/>
          <p:nvPr/>
        </p:nvSpPr>
        <p:spPr>
          <a:xfrm>
            <a:off x="0" y="0"/>
            <a:ext cx="9144000" cy="990600"/>
          </a:xfrm>
          <a:custGeom>
            <a:avLst/>
            <a:gdLst/>
            <a:ahLst/>
            <a:cxnLst/>
            <a:rect l="l" t="t" r="r" b="b"/>
            <a:pathLst>
              <a:path w="1723389" h="1723389" extrusionOk="0">
                <a:moveTo>
                  <a:pt x="0" y="1722945"/>
                </a:moveTo>
                <a:lnTo>
                  <a:pt x="1722945" y="1722945"/>
                </a:lnTo>
                <a:lnTo>
                  <a:pt x="1722945" y="0"/>
                </a:lnTo>
                <a:lnTo>
                  <a:pt x="0" y="0"/>
                </a:lnTo>
                <a:lnTo>
                  <a:pt x="0" y="1722945"/>
                </a:lnTo>
                <a:close/>
              </a:path>
            </a:pathLst>
          </a:custGeom>
          <a:solidFill>
            <a:srgbClr val="A5BF2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 name="Google Shape;485;p88"/>
          <p:cNvSpPr txBox="1">
            <a:spLocks noGrp="1"/>
          </p:cNvSpPr>
          <p:nvPr>
            <p:ph type="title" idx="4294967295"/>
          </p:nvPr>
        </p:nvSpPr>
        <p:spPr>
          <a:xfrm>
            <a:off x="304800" y="120504"/>
            <a:ext cx="8419800" cy="638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4000" i="0" u="none" strike="noStrike" cap="none" dirty="0">
                <a:solidFill>
                  <a:srgbClr val="374EA2"/>
                </a:solidFill>
                <a:latin typeface="Calibri"/>
                <a:ea typeface="Calibri"/>
                <a:cs typeface="Calibri"/>
                <a:sym typeface="Calibri"/>
              </a:rPr>
              <a:t>Finding the Right Books</a:t>
            </a:r>
            <a:endParaRPr sz="4000" i="0" u="none" strike="noStrike" cap="none" dirty="0">
              <a:solidFill>
                <a:srgbClr val="374EA2"/>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7B98A94D-07F4-4C2A-AB39-95921E44035F}"/>
              </a:ext>
            </a:extLst>
          </p:cNvPr>
          <p:cNvSpPr/>
          <p:nvPr/>
        </p:nvSpPr>
        <p:spPr>
          <a:xfrm>
            <a:off x="3632200" y="993906"/>
            <a:ext cx="5511799" cy="430887"/>
          </a:xfrm>
          <a:prstGeom prst="rect">
            <a:avLst/>
          </a:prstGeom>
        </p:spPr>
        <p:txBody>
          <a:bodyPr wrap="square">
            <a:spAutoFit/>
          </a:bodyPr>
          <a:lstStyle/>
          <a:p>
            <a:pPr lvl="0">
              <a:buClr>
                <a:srgbClr val="00987E"/>
              </a:buClr>
              <a:buSzPts val="3300"/>
            </a:pPr>
            <a:r>
              <a:rPr lang="en-US" sz="2200" u="sng" dirty="0">
                <a:solidFill>
                  <a:schemeClr val="hlink"/>
                </a:solidFill>
                <a:latin typeface="Calibri" panose="020F0502020204030204" pitchFamily="34" charset="0"/>
                <a:ea typeface="Cambria"/>
                <a:cs typeface="Calibri" panose="020F0502020204030204" pitchFamily="34" charset="0"/>
                <a:sym typeface="Cambria"/>
                <a:hlinkClick r:id="rId5"/>
              </a:rPr>
              <a:t>https://hub.lexile.com/find-a-a-book/search</a:t>
            </a:r>
            <a:endParaRPr lang="en-US" sz="2200" dirty="0">
              <a:latin typeface="Calibri" panose="020F0502020204030204" pitchFamily="34" charset="0"/>
              <a:ea typeface="Cambria"/>
              <a:cs typeface="Calibri" panose="020F0502020204030204" pitchFamily="34" charset="0"/>
              <a:sym typeface="Cambria"/>
            </a:endParaRPr>
          </a:p>
        </p:txBody>
      </p:sp>
      <p:pic>
        <p:nvPicPr>
          <p:cNvPr id="2" name="Picture 1">
            <a:extLst>
              <a:ext uri="{FF2B5EF4-FFF2-40B4-BE49-F238E27FC236}">
                <a16:creationId xmlns:a16="http://schemas.microsoft.com/office/drawing/2014/main" id="{CDD39EF6-DB2C-455B-9E46-FC27DFA4C006}"/>
              </a:ext>
            </a:extLst>
          </p:cNvPr>
          <p:cNvPicPr>
            <a:picLocks noChangeAspect="1"/>
          </p:cNvPicPr>
          <p:nvPr/>
        </p:nvPicPr>
        <p:blipFill rotWithShape="1">
          <a:blip r:embed="rId6"/>
          <a:srcRect l="6438" t="40549" r="40688" b="18115"/>
          <a:stretch/>
        </p:blipFill>
        <p:spPr>
          <a:xfrm>
            <a:off x="2624633" y="3912179"/>
            <a:ext cx="6310881" cy="2775215"/>
          </a:xfrm>
          <a:prstGeom prst="rect">
            <a:avLst/>
          </a:prstGeom>
          <a:ln w="41275">
            <a:solidFill>
              <a:schemeClr val="tx1"/>
            </a:solidFill>
          </a:ln>
        </p:spPr>
      </p:pic>
      <p:cxnSp>
        <p:nvCxnSpPr>
          <p:cNvPr id="11" name="Straight Arrow Connector 10">
            <a:extLst>
              <a:ext uri="{FF2B5EF4-FFF2-40B4-BE49-F238E27FC236}">
                <a16:creationId xmlns:a16="http://schemas.microsoft.com/office/drawing/2014/main" id="{731E9B35-A9AC-4A7D-AC16-E49C3A01A5FF}"/>
              </a:ext>
            </a:extLst>
          </p:cNvPr>
          <p:cNvCxnSpPr>
            <a:cxnSpLocks/>
          </p:cNvCxnSpPr>
          <p:nvPr/>
        </p:nvCxnSpPr>
        <p:spPr>
          <a:xfrm>
            <a:off x="190249" y="3051741"/>
            <a:ext cx="385969" cy="461666"/>
          </a:xfrm>
          <a:prstGeom prst="straightConnector1">
            <a:avLst/>
          </a:prstGeom>
          <a:ln w="444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CACDF084-AF65-42F5-8728-2F17C5DE15F0}"/>
              </a:ext>
            </a:extLst>
          </p:cNvPr>
          <p:cNvCxnSpPr>
            <a:cxnSpLocks/>
          </p:cNvCxnSpPr>
          <p:nvPr/>
        </p:nvCxnSpPr>
        <p:spPr>
          <a:xfrm>
            <a:off x="190249" y="3632604"/>
            <a:ext cx="413083" cy="410008"/>
          </a:xfrm>
          <a:prstGeom prst="straightConnector1">
            <a:avLst/>
          </a:prstGeom>
          <a:ln w="444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94163720-2D6E-4D52-862E-5020831CBE5B}"/>
              </a:ext>
            </a:extLst>
          </p:cNvPr>
          <p:cNvCxnSpPr>
            <a:cxnSpLocks/>
          </p:cNvCxnSpPr>
          <p:nvPr/>
        </p:nvCxnSpPr>
        <p:spPr>
          <a:xfrm flipH="1">
            <a:off x="4954124" y="2959379"/>
            <a:ext cx="486950" cy="517358"/>
          </a:xfrm>
          <a:prstGeom prst="straightConnector1">
            <a:avLst/>
          </a:prstGeom>
          <a:ln w="44450">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19" name="Picture 18">
            <a:extLst>
              <a:ext uri="{FF2B5EF4-FFF2-40B4-BE49-F238E27FC236}">
                <a16:creationId xmlns:a16="http://schemas.microsoft.com/office/drawing/2014/main" id="{A7968277-A5D7-44DC-9AD5-E6EC49E007BE}"/>
              </a:ext>
            </a:extLst>
          </p:cNvPr>
          <p:cNvPicPr>
            <a:picLocks noChangeAspect="1"/>
          </p:cNvPicPr>
          <p:nvPr/>
        </p:nvPicPr>
        <p:blipFill rotWithShape="1">
          <a:blip r:embed="rId7"/>
          <a:srcRect l="11067" t="41590" r="54488" b="29966"/>
          <a:stretch/>
        </p:blipFill>
        <p:spPr>
          <a:xfrm>
            <a:off x="2630473" y="3838540"/>
            <a:ext cx="6305041" cy="2928795"/>
          </a:xfrm>
          <a:prstGeom prst="rect">
            <a:avLst/>
          </a:prstGeom>
          <a:ln w="22225">
            <a:solidFill>
              <a:schemeClr val="tx1"/>
            </a:solid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4" name="Google Shape;484;p88"/>
          <p:cNvSpPr/>
          <p:nvPr/>
        </p:nvSpPr>
        <p:spPr>
          <a:xfrm>
            <a:off x="0" y="0"/>
            <a:ext cx="9144000" cy="990600"/>
          </a:xfrm>
          <a:custGeom>
            <a:avLst/>
            <a:gdLst/>
            <a:ahLst/>
            <a:cxnLst/>
            <a:rect l="l" t="t" r="r" b="b"/>
            <a:pathLst>
              <a:path w="1723389" h="1723389" extrusionOk="0">
                <a:moveTo>
                  <a:pt x="0" y="1722945"/>
                </a:moveTo>
                <a:lnTo>
                  <a:pt x="1722945" y="1722945"/>
                </a:lnTo>
                <a:lnTo>
                  <a:pt x="1722945" y="0"/>
                </a:lnTo>
                <a:lnTo>
                  <a:pt x="0" y="0"/>
                </a:lnTo>
                <a:lnTo>
                  <a:pt x="0" y="1722945"/>
                </a:lnTo>
                <a:close/>
              </a:path>
            </a:pathLst>
          </a:custGeom>
          <a:solidFill>
            <a:srgbClr val="A5BF2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 name="Google Shape;485;p88"/>
          <p:cNvSpPr txBox="1">
            <a:spLocks noGrp="1"/>
          </p:cNvSpPr>
          <p:nvPr>
            <p:ph type="title" idx="4294967295"/>
          </p:nvPr>
        </p:nvSpPr>
        <p:spPr>
          <a:xfrm>
            <a:off x="304800" y="120504"/>
            <a:ext cx="8419800" cy="638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4000" i="0" u="none" strike="noStrike" cap="none" dirty="0">
                <a:solidFill>
                  <a:srgbClr val="374EA2"/>
                </a:solidFill>
                <a:latin typeface="Calibri"/>
                <a:ea typeface="Calibri"/>
                <a:cs typeface="Calibri"/>
                <a:sym typeface="Calibri"/>
              </a:rPr>
              <a:t>Finding the Right Books</a:t>
            </a:r>
            <a:endParaRPr sz="4000" i="0" u="none" strike="noStrike" cap="none" dirty="0">
              <a:solidFill>
                <a:srgbClr val="374EA2"/>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7B98A94D-07F4-4C2A-AB39-95921E44035F}"/>
              </a:ext>
            </a:extLst>
          </p:cNvPr>
          <p:cNvSpPr/>
          <p:nvPr/>
        </p:nvSpPr>
        <p:spPr>
          <a:xfrm>
            <a:off x="6028101" y="6396335"/>
            <a:ext cx="2893227" cy="461665"/>
          </a:xfrm>
          <a:prstGeom prst="rect">
            <a:avLst/>
          </a:prstGeom>
        </p:spPr>
        <p:txBody>
          <a:bodyPr wrap="square">
            <a:spAutoFit/>
          </a:bodyPr>
          <a:lstStyle/>
          <a:p>
            <a:pPr lvl="0">
              <a:buClr>
                <a:srgbClr val="00987E"/>
              </a:buClr>
              <a:buSzPts val="3300"/>
            </a:pPr>
            <a:r>
              <a:rPr lang="en-US" sz="2400" u="sng" dirty="0">
                <a:solidFill>
                  <a:schemeClr val="hlink"/>
                </a:solidFill>
                <a:hlinkClick r:id="rId4"/>
              </a:rPr>
              <a:t>www.lexile.com/fab</a:t>
            </a:r>
            <a:endParaRPr lang="en-US" sz="2400" dirty="0">
              <a:latin typeface="Cambria"/>
              <a:ea typeface="Cambria"/>
              <a:cs typeface="Cambria"/>
              <a:sym typeface="Cambria"/>
            </a:endParaRPr>
          </a:p>
        </p:txBody>
      </p:sp>
      <p:pic>
        <p:nvPicPr>
          <p:cNvPr id="24" name="Picture 23">
            <a:extLst>
              <a:ext uri="{FF2B5EF4-FFF2-40B4-BE49-F238E27FC236}">
                <a16:creationId xmlns:a16="http://schemas.microsoft.com/office/drawing/2014/main" id="{BF347E13-13C2-4BA1-9CE5-9DCD6E2C0401}"/>
              </a:ext>
            </a:extLst>
          </p:cNvPr>
          <p:cNvPicPr>
            <a:picLocks noChangeAspect="1"/>
          </p:cNvPicPr>
          <p:nvPr/>
        </p:nvPicPr>
        <p:blipFill rotWithShape="1">
          <a:blip r:embed="rId5"/>
          <a:srcRect l="5028" t="18543" r="5834" b="59106"/>
          <a:stretch/>
        </p:blipFill>
        <p:spPr>
          <a:xfrm>
            <a:off x="222671" y="1272194"/>
            <a:ext cx="8698657" cy="1295212"/>
          </a:xfrm>
          <a:prstGeom prst="rect">
            <a:avLst/>
          </a:prstGeom>
          <a:noFill/>
          <a:ln w="38100">
            <a:solidFill>
              <a:schemeClr val="tx1"/>
            </a:solidFill>
          </a:ln>
        </p:spPr>
      </p:pic>
      <p:sp>
        <p:nvSpPr>
          <p:cNvPr id="483" name="Google Shape;483;p88"/>
          <p:cNvSpPr txBox="1">
            <a:spLocks noGrp="1"/>
          </p:cNvSpPr>
          <p:nvPr>
            <p:ph type="body" idx="4294967295"/>
          </p:nvPr>
        </p:nvSpPr>
        <p:spPr>
          <a:xfrm>
            <a:off x="3683874" y="1385312"/>
            <a:ext cx="3427548" cy="990600"/>
          </a:xfrm>
          <a:prstGeom prst="rect">
            <a:avLst/>
          </a:prstGeom>
          <a:solidFill>
            <a:schemeClr val="accent3">
              <a:lumMod val="40000"/>
              <a:lumOff val="60000"/>
            </a:schemeClr>
          </a:solidFill>
          <a:ln>
            <a:noFill/>
          </a:ln>
        </p:spPr>
        <p:txBody>
          <a:bodyPr spcFirstLastPara="1" wrap="square" lIns="0" tIns="0" rIns="0" bIns="0" anchor="t" anchorCtr="0">
            <a:noAutofit/>
          </a:bodyPr>
          <a:lstStyle/>
          <a:p>
            <a:pPr marL="457200" marR="0" lvl="0" indent="-457200" algn="l" rtl="0">
              <a:lnSpc>
                <a:spcPct val="100000"/>
              </a:lnSpc>
              <a:spcBef>
                <a:spcPts val="0"/>
              </a:spcBef>
              <a:spcAft>
                <a:spcPts val="0"/>
              </a:spcAft>
              <a:buClr>
                <a:srgbClr val="00987E"/>
              </a:buClr>
              <a:buSzPts val="3300"/>
              <a:buFont typeface="Calibri"/>
              <a:buChar char="•"/>
            </a:pPr>
            <a:r>
              <a:rPr lang="en-US" sz="2800" b="1" dirty="0">
                <a:solidFill>
                  <a:srgbClr val="3644AC"/>
                </a:solidFill>
              </a:rPr>
              <a:t>Area of Interest</a:t>
            </a:r>
          </a:p>
          <a:p>
            <a:pPr marL="457200" marR="0" lvl="0" indent="-457200" algn="l" rtl="0">
              <a:lnSpc>
                <a:spcPct val="100000"/>
              </a:lnSpc>
              <a:spcBef>
                <a:spcPts val="0"/>
              </a:spcBef>
              <a:spcAft>
                <a:spcPts val="0"/>
              </a:spcAft>
              <a:buClr>
                <a:srgbClr val="00987E"/>
              </a:buClr>
              <a:buSzPts val="3300"/>
              <a:buFont typeface="Calibri"/>
              <a:buChar char="•"/>
            </a:pPr>
            <a:r>
              <a:rPr lang="en-US" sz="2800" b="1" dirty="0">
                <a:solidFill>
                  <a:srgbClr val="3644AC"/>
                </a:solidFill>
              </a:rPr>
              <a:t>Books in Spanish </a:t>
            </a:r>
          </a:p>
          <a:p>
            <a:pPr marL="0" marR="0" lvl="0" indent="0" algn="l" rtl="0">
              <a:lnSpc>
                <a:spcPct val="100000"/>
              </a:lnSpc>
              <a:spcBef>
                <a:spcPts val="0"/>
              </a:spcBef>
              <a:spcAft>
                <a:spcPts val="0"/>
              </a:spcAft>
              <a:buClr>
                <a:srgbClr val="000000"/>
              </a:buClr>
              <a:buSzPts val="1400"/>
              <a:buFont typeface="Arial"/>
              <a:buNone/>
            </a:pPr>
            <a:endParaRPr sz="1800" b="1" i="0" u="none" strike="noStrike" cap="none" dirty="0">
              <a:solidFill>
                <a:srgbClr val="231F20"/>
              </a:solidFill>
              <a:latin typeface="Calibri"/>
              <a:ea typeface="Calibri"/>
              <a:cs typeface="Calibri"/>
              <a:sym typeface="Calibri"/>
            </a:endParaRPr>
          </a:p>
        </p:txBody>
      </p:sp>
      <p:pic>
        <p:nvPicPr>
          <p:cNvPr id="27" name="Picture 26">
            <a:extLst>
              <a:ext uri="{FF2B5EF4-FFF2-40B4-BE49-F238E27FC236}">
                <a16:creationId xmlns:a16="http://schemas.microsoft.com/office/drawing/2014/main" id="{03AB88CE-EC94-41B5-AED5-75025EC826D4}"/>
              </a:ext>
            </a:extLst>
          </p:cNvPr>
          <p:cNvPicPr>
            <a:picLocks noChangeAspect="1"/>
          </p:cNvPicPr>
          <p:nvPr/>
        </p:nvPicPr>
        <p:blipFill rotWithShape="1">
          <a:blip r:embed="rId6"/>
          <a:srcRect l="13684" t="33238" r="50446" b="15094"/>
          <a:stretch/>
        </p:blipFill>
        <p:spPr>
          <a:xfrm>
            <a:off x="4572000" y="2698449"/>
            <a:ext cx="4663144" cy="3778167"/>
          </a:xfrm>
          <a:prstGeom prst="rect">
            <a:avLst/>
          </a:prstGeom>
        </p:spPr>
      </p:pic>
      <p:pic>
        <p:nvPicPr>
          <p:cNvPr id="31" name="Picture 30">
            <a:extLst>
              <a:ext uri="{FF2B5EF4-FFF2-40B4-BE49-F238E27FC236}">
                <a16:creationId xmlns:a16="http://schemas.microsoft.com/office/drawing/2014/main" id="{4EB56F06-1239-44E6-96FD-D80DF0652C96}"/>
              </a:ext>
            </a:extLst>
          </p:cNvPr>
          <p:cNvPicPr>
            <a:picLocks noChangeAspect="1"/>
          </p:cNvPicPr>
          <p:nvPr/>
        </p:nvPicPr>
        <p:blipFill rotWithShape="1">
          <a:blip r:embed="rId7"/>
          <a:srcRect l="14002" t="26546" r="45735" b="19798"/>
          <a:stretch/>
        </p:blipFill>
        <p:spPr>
          <a:xfrm>
            <a:off x="0" y="2948659"/>
            <a:ext cx="4679075" cy="3507492"/>
          </a:xfrm>
          <a:prstGeom prst="rect">
            <a:avLst/>
          </a:prstGeom>
        </p:spPr>
      </p:pic>
    </p:spTree>
    <p:custDataLst>
      <p:tags r:id="rId1"/>
    </p:custDataLst>
    <p:extLst>
      <p:ext uri="{BB962C8B-B14F-4D97-AF65-F5344CB8AC3E}">
        <p14:creationId xmlns:p14="http://schemas.microsoft.com/office/powerpoint/2010/main" val="324759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414AB-D70F-A017-7FFB-81AEBBCD513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721ACC7-8D21-BE5C-87F2-71562DA7918A}"/>
              </a:ext>
            </a:extLst>
          </p:cNvPr>
          <p:cNvSpPr>
            <a:spLocks noGrp="1"/>
          </p:cNvSpPr>
          <p:nvPr>
            <p:ph type="body" idx="1"/>
          </p:nvPr>
        </p:nvSpPr>
        <p:spPr>
          <a:xfrm>
            <a:off x="126972" y="5331320"/>
            <a:ext cx="8890055" cy="901316"/>
          </a:xfrm>
          <a:ln w="50800">
            <a:noFill/>
          </a:ln>
        </p:spPr>
        <p:txBody>
          <a:bodyPr/>
          <a:lstStyle/>
          <a:p>
            <a:r>
              <a:rPr lang="en-US" sz="2600" b="0" dirty="0">
                <a:solidFill>
                  <a:srgbClr val="800080"/>
                </a:solidFill>
                <a:hlinkClick r:id="rId3"/>
              </a:rPr>
              <a:t>https://</a:t>
            </a:r>
            <a:r>
              <a:rPr lang="en-US" sz="2600" b="0" dirty="0">
                <a:solidFill>
                  <a:schemeClr val="tx1"/>
                </a:solidFill>
                <a:hlinkClick r:id="rId3"/>
              </a:rPr>
              <a:t>wifacets.org/2025-endless-possibilities-conference/</a:t>
            </a:r>
            <a:endParaRPr lang="en-US" sz="2600" b="0" dirty="0">
              <a:solidFill>
                <a:schemeClr val="tx1"/>
              </a:solidFill>
            </a:endParaRPr>
          </a:p>
          <a:p>
            <a:endParaRPr lang="en-US" sz="2400" b="0" dirty="0">
              <a:solidFill>
                <a:schemeClr val="tx1"/>
              </a:solidFill>
            </a:endParaRPr>
          </a:p>
          <a:p>
            <a:endParaRPr lang="en-US" sz="2800" b="0" dirty="0"/>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6" name="Ink 15">
                <a:extLst>
                  <a:ext uri="{FF2B5EF4-FFF2-40B4-BE49-F238E27FC236}">
                    <a16:creationId xmlns:a16="http://schemas.microsoft.com/office/drawing/2014/main" id="{5584DD8F-35AC-ABEB-ADFC-545393630D83}"/>
                  </a:ext>
                </a:extLst>
              </p14:cNvPr>
              <p14:cNvContentPartPr/>
              <p14:nvPr/>
            </p14:nvContentPartPr>
            <p14:xfrm>
              <a:off x="-2006680" y="1180900"/>
              <a:ext cx="360" cy="360"/>
            </p14:xfrm>
          </p:contentPart>
        </mc:Choice>
        <mc:Fallback xmlns="">
          <p:pic>
            <p:nvPicPr>
              <p:cNvPr id="16" name="Ink 15">
                <a:extLst>
                  <a:ext uri="{FF2B5EF4-FFF2-40B4-BE49-F238E27FC236}">
                    <a16:creationId xmlns:a16="http://schemas.microsoft.com/office/drawing/2014/main" id="{61BC11C6-800A-A6E4-7F43-F1296A15D4AA}"/>
                  </a:ext>
                </a:extLst>
              </p:cNvPr>
              <p:cNvPicPr/>
              <p:nvPr/>
            </p:nvPicPr>
            <p:blipFill>
              <a:blip r:embed="rId6"/>
              <a:stretch>
                <a:fillRect/>
              </a:stretch>
            </p:blipFill>
            <p:spPr>
              <a:xfrm>
                <a:off x="-2042320" y="1145260"/>
                <a:ext cx="72000" cy="72000"/>
              </a:xfrm>
              <a:prstGeom prst="rect">
                <a:avLst/>
              </a:prstGeom>
            </p:spPr>
          </p:pic>
        </mc:Fallback>
      </mc:AlternateContent>
      <p:pic>
        <p:nvPicPr>
          <p:cNvPr id="9" name="Picture 8">
            <a:extLst>
              <a:ext uri="{FF2B5EF4-FFF2-40B4-BE49-F238E27FC236}">
                <a16:creationId xmlns:a16="http://schemas.microsoft.com/office/drawing/2014/main" id="{03360F23-12AA-2663-FE99-B3C82D429E5B}"/>
              </a:ext>
            </a:extLst>
          </p:cNvPr>
          <p:cNvPicPr>
            <a:picLocks noChangeAspect="1"/>
          </p:cNvPicPr>
          <p:nvPr/>
        </p:nvPicPr>
        <p:blipFill>
          <a:blip r:embed="rId7"/>
          <a:stretch>
            <a:fillRect/>
          </a:stretch>
        </p:blipFill>
        <p:spPr>
          <a:xfrm>
            <a:off x="0" y="625364"/>
            <a:ext cx="9144000" cy="2373954"/>
          </a:xfrm>
          <a:prstGeom prst="rect">
            <a:avLst/>
          </a:prstGeom>
        </p:spPr>
      </p:pic>
      <p:sp>
        <p:nvSpPr>
          <p:cNvPr id="10" name="TextBox 9">
            <a:extLst>
              <a:ext uri="{FF2B5EF4-FFF2-40B4-BE49-F238E27FC236}">
                <a16:creationId xmlns:a16="http://schemas.microsoft.com/office/drawing/2014/main" id="{732CD53F-FF80-11C7-A6C3-59B21F646737}"/>
              </a:ext>
            </a:extLst>
          </p:cNvPr>
          <p:cNvSpPr txBox="1"/>
          <p:nvPr/>
        </p:nvSpPr>
        <p:spPr>
          <a:xfrm>
            <a:off x="657922" y="3429000"/>
            <a:ext cx="7114478" cy="1200329"/>
          </a:xfrm>
          <a:prstGeom prst="rect">
            <a:avLst/>
          </a:prstGeom>
          <a:noFill/>
        </p:spPr>
        <p:txBody>
          <a:bodyPr wrap="square" rtlCol="0">
            <a:spAutoFit/>
          </a:bodyPr>
          <a:lstStyle/>
          <a:p>
            <a:pPr algn="ctr"/>
            <a:r>
              <a:rPr lang="en-US" sz="3600" b="1" dirty="0"/>
              <a:t>August 5, 2025</a:t>
            </a:r>
          </a:p>
          <a:p>
            <a:pPr algn="ctr"/>
            <a:r>
              <a:rPr lang="en-US" sz="3600" b="1" dirty="0"/>
              <a:t>Waukesha Technical College </a:t>
            </a:r>
          </a:p>
        </p:txBody>
      </p:sp>
    </p:spTree>
    <p:extLst>
      <p:ext uri="{BB962C8B-B14F-4D97-AF65-F5344CB8AC3E}">
        <p14:creationId xmlns:p14="http://schemas.microsoft.com/office/powerpoint/2010/main" val="9067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89408D-343B-4F72-9B66-05699C5393BD}"/>
              </a:ext>
            </a:extLst>
          </p:cNvPr>
          <p:cNvSpPr>
            <a:spLocks noGrp="1"/>
          </p:cNvSpPr>
          <p:nvPr>
            <p:ph type="body" idx="1"/>
          </p:nvPr>
        </p:nvSpPr>
        <p:spPr>
          <a:xfrm>
            <a:off x="3372852" y="433137"/>
            <a:ext cx="5029200" cy="3848100"/>
          </a:xfrm>
        </p:spPr>
        <p:txBody>
          <a:bodyPr/>
          <a:lstStyle/>
          <a:p>
            <a:r>
              <a:rPr lang="en-US" sz="4400" dirty="0"/>
              <a:t>IDEAS TO SUPPORT LITERACY IN SUMMER</a:t>
            </a:r>
          </a:p>
        </p:txBody>
      </p:sp>
      <p:pic>
        <p:nvPicPr>
          <p:cNvPr id="3" name="Google Shape;152;p27">
            <a:extLst>
              <a:ext uri="{FF2B5EF4-FFF2-40B4-BE49-F238E27FC236}">
                <a16:creationId xmlns:a16="http://schemas.microsoft.com/office/drawing/2014/main" id="{D8B5D40D-66DD-4D3D-ADFC-EF1ACA656E64}"/>
              </a:ext>
            </a:extLst>
          </p:cNvPr>
          <p:cNvPicPr preferRelativeResize="0"/>
          <p:nvPr/>
        </p:nvPicPr>
        <p:blipFill>
          <a:blip r:embed="rId4">
            <a:alphaModFix/>
          </a:blip>
          <a:stretch>
            <a:fillRect/>
          </a:stretch>
        </p:blipFill>
        <p:spPr>
          <a:xfrm>
            <a:off x="3805989" y="3429000"/>
            <a:ext cx="5029200" cy="3248528"/>
          </a:xfrm>
          <a:prstGeom prst="rect">
            <a:avLst/>
          </a:prstGeom>
          <a:noFill/>
          <a:ln>
            <a:noFill/>
          </a:ln>
        </p:spPr>
      </p:pic>
    </p:spTree>
    <p:custDataLst>
      <p:tags r:id="rId1"/>
    </p:custDataLst>
    <p:extLst>
      <p:ext uri="{BB962C8B-B14F-4D97-AF65-F5344CB8AC3E}">
        <p14:creationId xmlns:p14="http://schemas.microsoft.com/office/powerpoint/2010/main" val="4063919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5"/>
          <p:cNvPicPr preferRelativeResize="0"/>
          <p:nvPr/>
        </p:nvPicPr>
        <p:blipFill>
          <a:blip r:embed="rId4">
            <a:alphaModFix/>
          </a:blip>
          <a:stretch>
            <a:fillRect/>
          </a:stretch>
        </p:blipFill>
        <p:spPr>
          <a:xfrm>
            <a:off x="0" y="1442719"/>
            <a:ext cx="9144000" cy="5415281"/>
          </a:xfrm>
          <a:prstGeom prst="rect">
            <a:avLst/>
          </a:prstGeom>
          <a:noFill/>
          <a:ln>
            <a:noFill/>
          </a:ln>
        </p:spPr>
      </p:pic>
      <p:sp>
        <p:nvSpPr>
          <p:cNvPr id="136" name="Google Shape;136;p25"/>
          <p:cNvSpPr txBox="1">
            <a:spLocks noGrp="1"/>
          </p:cNvSpPr>
          <p:nvPr>
            <p:ph type="title"/>
          </p:nvPr>
        </p:nvSpPr>
        <p:spPr>
          <a:xfrm>
            <a:off x="192505" y="213262"/>
            <a:ext cx="8951495" cy="91770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600" dirty="0">
                <a:solidFill>
                  <a:srgbClr val="6FA8DC"/>
                </a:solidFill>
              </a:rPr>
              <a:t>   </a:t>
            </a:r>
            <a:r>
              <a:rPr lang="en-US" sz="4800" dirty="0">
                <a:solidFill>
                  <a:srgbClr val="0000FF"/>
                </a:solidFill>
                <a:latin typeface="Calibri"/>
                <a:ea typeface="Calibri"/>
                <a:cs typeface="Calibri"/>
                <a:sym typeface="Calibri"/>
              </a:rPr>
              <a:t>How much should a child read?</a:t>
            </a:r>
            <a:endParaRPr sz="4800" dirty="0">
              <a:solidFill>
                <a:srgbClr val="0000FF"/>
              </a:solidFill>
              <a:latin typeface="Calibri"/>
              <a:ea typeface="Calibri"/>
              <a:cs typeface="Calibri"/>
              <a:sym typeface="Calibri"/>
            </a:endParaRP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304800"/>
            <a:ext cx="6689912" cy="842682"/>
          </a:xfrm>
        </p:spPr>
        <p:txBody>
          <a:bodyPr/>
          <a:lstStyle/>
          <a:p>
            <a:r>
              <a:rPr lang="en-US" sz="4800" b="1" dirty="0">
                <a:latin typeface="Calibri" panose="020F0502020204030204" pitchFamily="34" charset="0"/>
                <a:cs typeface="Calibri" panose="020F0502020204030204" pitchFamily="34" charset="0"/>
              </a:rPr>
              <a:t>Support Literacy at Home</a:t>
            </a:r>
          </a:p>
        </p:txBody>
      </p:sp>
      <p:sp>
        <p:nvSpPr>
          <p:cNvPr id="3" name="Content Placeholder 2"/>
          <p:cNvSpPr>
            <a:spLocks noGrp="1"/>
          </p:cNvSpPr>
          <p:nvPr>
            <p:ph idx="1"/>
          </p:nvPr>
        </p:nvSpPr>
        <p:spPr>
          <a:xfrm>
            <a:off x="210695" y="1357318"/>
            <a:ext cx="8630721" cy="5195882"/>
          </a:xfrm>
        </p:spPr>
        <p:txBody>
          <a:bodyPr>
            <a:normAutofit/>
          </a:bodyPr>
          <a:lstStyle/>
          <a:p>
            <a:pPr indent="-457200">
              <a:buFont typeface="Arial" panose="020B0604020202020204" pitchFamily="34" charset="0"/>
              <a:buChar char="•"/>
            </a:pPr>
            <a:r>
              <a:rPr lang="en-US" sz="3000" dirty="0"/>
              <a:t>Comfy ‘reading corner’ </a:t>
            </a:r>
          </a:p>
          <a:p>
            <a:pPr indent="-457200">
              <a:buFont typeface="Arial" panose="020B0604020202020204" pitchFamily="34" charset="0"/>
              <a:buChar char="•"/>
            </a:pPr>
            <a:r>
              <a:rPr lang="en-US" sz="3000" dirty="0"/>
              <a:t>Lot of books all over house</a:t>
            </a:r>
          </a:p>
          <a:p>
            <a:pPr indent="-457200">
              <a:buFont typeface="Arial" panose="020B0604020202020204" pitchFamily="34" charset="0"/>
              <a:buChar char="•"/>
            </a:pPr>
            <a:r>
              <a:rPr lang="en-US" sz="3000" dirty="0"/>
              <a:t>Board games (focused on literacy skills)</a:t>
            </a:r>
          </a:p>
          <a:p>
            <a:pPr indent="-457200">
              <a:buFont typeface="Arial" panose="020B0604020202020204" pitchFamily="34" charset="0"/>
              <a:buChar char="•"/>
            </a:pPr>
            <a:r>
              <a:rPr lang="en-US" sz="3000" dirty="0"/>
              <a:t>Closed captioning - have child read</a:t>
            </a:r>
          </a:p>
          <a:p>
            <a:pPr indent="-457200">
              <a:buFont typeface="Arial" panose="020B0604020202020204" pitchFamily="34" charset="0"/>
              <a:buChar char="•"/>
            </a:pPr>
            <a:r>
              <a:rPr lang="en-US" sz="3000" dirty="0"/>
              <a:t>Read book and watch </a:t>
            </a:r>
          </a:p>
          <a:p>
            <a:pPr marL="0" indent="0"/>
            <a:r>
              <a:rPr lang="en-US" sz="3000" dirty="0"/>
              <a:t>      movie based on book</a:t>
            </a:r>
          </a:p>
          <a:p>
            <a:pPr indent="-457200">
              <a:buFont typeface="Arial" panose="020B0604020202020204" pitchFamily="34" charset="0"/>
              <a:buChar char="•"/>
            </a:pPr>
            <a:r>
              <a:rPr lang="en-US" sz="3000" dirty="0"/>
              <a:t>Family reading time</a:t>
            </a:r>
          </a:p>
          <a:p>
            <a:pPr indent="-457200">
              <a:buFont typeface="Arial" panose="020B0604020202020204" pitchFamily="34" charset="0"/>
              <a:buChar char="•"/>
            </a:pPr>
            <a:r>
              <a:rPr lang="en-US" sz="3000" dirty="0"/>
              <a:t>Share stories &amp; discuss                                                               (newspaper, magazine, TV)</a:t>
            </a:r>
          </a:p>
          <a:p>
            <a:pPr indent="-457200">
              <a:buFont typeface="Arial" panose="020B0604020202020204" pitchFamily="34" charset="0"/>
              <a:buChar char="•"/>
            </a:pPr>
            <a:r>
              <a:rPr lang="en-US" sz="3000" dirty="0"/>
              <a:t>Read to/with your child</a:t>
            </a:r>
          </a:p>
          <a:p>
            <a:pPr marL="0" indent="0">
              <a:buNone/>
            </a:pPr>
            <a:r>
              <a:rPr lang="en-US" sz="2800" dirty="0"/>
              <a:t>	</a:t>
            </a:r>
            <a:r>
              <a:rPr lang="en-US" sz="2400" dirty="0"/>
              <a:t>	</a:t>
            </a:r>
          </a:p>
          <a:p>
            <a:pPr marL="0" indent="0">
              <a:buNone/>
            </a:pPr>
            <a:endParaRPr lang="en-US" sz="2400" dirty="0"/>
          </a:p>
          <a:p>
            <a:pPr marL="0" indent="0">
              <a:buNone/>
            </a:pPr>
            <a:endParaRPr lang="en-US" sz="2400" dirty="0"/>
          </a:p>
        </p:txBody>
      </p:sp>
      <p:pic>
        <p:nvPicPr>
          <p:cNvPr id="6148" name="Picture 4" descr="C:\Users\peichelkraut\AppData\Local\Microsoft\Windows\Temporary Internet Files\Content.IE5\LLE2IR89\parent_child[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380" t="24175" r="3248" b="-2186"/>
          <a:stretch/>
        </p:blipFill>
        <p:spPr bwMode="auto">
          <a:xfrm>
            <a:off x="4982659" y="3726465"/>
            <a:ext cx="4161341" cy="303657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1649424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6"/>
          <p:cNvSpPr txBox="1">
            <a:spLocks noGrp="1"/>
          </p:cNvSpPr>
          <p:nvPr>
            <p:ph type="body" idx="1"/>
          </p:nvPr>
        </p:nvSpPr>
        <p:spPr>
          <a:xfrm>
            <a:off x="945775" y="2540367"/>
            <a:ext cx="7252500" cy="3688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3" name="Google Shape;143;p26"/>
          <p:cNvSpPr txBox="1">
            <a:spLocks noGrp="1"/>
          </p:cNvSpPr>
          <p:nvPr>
            <p:ph type="title"/>
          </p:nvPr>
        </p:nvSpPr>
        <p:spPr>
          <a:xfrm>
            <a:off x="945775" y="303662"/>
            <a:ext cx="7555465" cy="1852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latin typeface="Calibri"/>
                <a:ea typeface="Calibri"/>
                <a:cs typeface="Calibri"/>
                <a:sym typeface="Calibri"/>
              </a:rPr>
              <a:t>Summer Learning is About More Than Just Reading a Book</a:t>
            </a:r>
            <a:endParaRPr dirty="0">
              <a:latin typeface="Calibri"/>
              <a:ea typeface="Calibri"/>
              <a:cs typeface="Calibri"/>
              <a:sym typeface="Calibri"/>
            </a:endParaRPr>
          </a:p>
        </p:txBody>
      </p:sp>
      <p:pic>
        <p:nvPicPr>
          <p:cNvPr id="144" name="Google Shape;144;p26"/>
          <p:cNvPicPr preferRelativeResize="0"/>
          <p:nvPr/>
        </p:nvPicPr>
        <p:blipFill>
          <a:blip r:embed="rId4">
            <a:alphaModFix/>
          </a:blip>
          <a:stretch>
            <a:fillRect/>
          </a:stretch>
        </p:blipFill>
        <p:spPr>
          <a:xfrm>
            <a:off x="-218661" y="1881809"/>
            <a:ext cx="9362661" cy="4976191"/>
          </a:xfrm>
          <a:prstGeom prst="rect">
            <a:avLst/>
          </a:prstGeom>
          <a:noFill/>
          <a:ln>
            <a:noFill/>
          </a:ln>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143" y="443545"/>
            <a:ext cx="8693714" cy="597459"/>
          </a:xfrm>
        </p:spPr>
        <p:txBody>
          <a:bodyPr>
            <a:noAutofit/>
          </a:bodyPr>
          <a:lstStyle/>
          <a:p>
            <a:r>
              <a:rPr lang="en-US" sz="4400" dirty="0">
                <a:latin typeface="Calibri" panose="020F0502020204030204" pitchFamily="34" charset="0"/>
                <a:cs typeface="Calibri" panose="020F0502020204030204" pitchFamily="34" charset="0"/>
              </a:rPr>
              <a:t>Literacy Activities in the Community</a:t>
            </a:r>
            <a:endParaRPr lang="en-US" sz="4400" b="1" dirty="0">
              <a:latin typeface="Calibri" panose="020F0502020204030204" pitchFamily="34" charset="0"/>
              <a:cs typeface="Calibri" panose="020F0502020204030204" pitchFamily="34" charset="0"/>
            </a:endParaRPr>
          </a:p>
        </p:txBody>
      </p:sp>
      <p:pic>
        <p:nvPicPr>
          <p:cNvPr id="5122" name="Picture 2" descr="C:\Users\ebraunel\AppData\Local\Microsoft\Windows\Temporary Internet Files\Content.IE5\L3GY044O\community_cartoon_[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993" y="1535304"/>
            <a:ext cx="7277004" cy="48189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5692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video summer library for childr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503" y="591910"/>
            <a:ext cx="7046442" cy="38577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03657E8-7741-4D80-D733-8FCED4023B31}"/>
              </a:ext>
            </a:extLst>
          </p:cNvPr>
          <p:cNvSpPr txBox="1"/>
          <p:nvPr/>
        </p:nvSpPr>
        <p:spPr>
          <a:xfrm>
            <a:off x="530877" y="4755289"/>
            <a:ext cx="4041123" cy="923330"/>
          </a:xfrm>
          <a:prstGeom prst="rect">
            <a:avLst/>
          </a:prstGeom>
          <a:noFill/>
        </p:spPr>
        <p:txBody>
          <a:bodyPr wrap="square">
            <a:spAutoFit/>
          </a:bodyPr>
          <a:lstStyle/>
          <a:p>
            <a:r>
              <a:rPr lang="en-US" sz="1800" dirty="0">
                <a:hlinkClick r:id="rId5"/>
              </a:rPr>
              <a:t>https://dpi.wi.gov/libraries/public-libraries/youth-services/programming-resources</a:t>
            </a:r>
            <a:endParaRPr lang="en-US" sz="1800" dirty="0"/>
          </a:p>
        </p:txBody>
      </p:sp>
      <p:pic>
        <p:nvPicPr>
          <p:cNvPr id="6" name="Picture 5">
            <a:extLst>
              <a:ext uri="{FF2B5EF4-FFF2-40B4-BE49-F238E27FC236}">
                <a16:creationId xmlns:a16="http://schemas.microsoft.com/office/drawing/2014/main" id="{11FF5612-90FD-D3D7-16F2-ED720AB642FA}"/>
              </a:ext>
            </a:extLst>
          </p:cNvPr>
          <p:cNvPicPr>
            <a:picLocks noChangeAspect="1"/>
          </p:cNvPicPr>
          <p:nvPr/>
        </p:nvPicPr>
        <p:blipFill>
          <a:blip r:embed="rId6"/>
          <a:srcRect b="11146"/>
          <a:stretch/>
        </p:blipFill>
        <p:spPr>
          <a:xfrm>
            <a:off x="6012953" y="3138616"/>
            <a:ext cx="2851544" cy="3465039"/>
          </a:xfrm>
          <a:prstGeom prst="rect">
            <a:avLst/>
          </a:prstGeom>
          <a:ln w="22225">
            <a:solidFill>
              <a:schemeClr val="accent1"/>
            </a:solidFill>
          </a:ln>
        </p:spPr>
      </p:pic>
      <p:sp>
        <p:nvSpPr>
          <p:cNvPr id="3" name="Title 2"/>
          <p:cNvSpPr>
            <a:spLocks noGrp="1"/>
          </p:cNvSpPr>
          <p:nvPr>
            <p:ph type="title"/>
          </p:nvPr>
        </p:nvSpPr>
        <p:spPr>
          <a:xfrm>
            <a:off x="7325945" y="3652452"/>
            <a:ext cx="980465" cy="511775"/>
          </a:xfrm>
          <a:solidFill>
            <a:schemeClr val="bg1"/>
          </a:solidFill>
          <a:ln w="25400">
            <a:noFill/>
          </a:ln>
        </p:spPr>
        <p:txBody>
          <a:bodyPr/>
          <a:lstStyle/>
          <a:p>
            <a:pPr algn="ctr"/>
            <a:r>
              <a:rPr lang="es-ES" sz="3200" dirty="0">
                <a:latin typeface="Calibri" panose="020F0502020204030204" pitchFamily="34" charset="0"/>
                <a:cs typeface="Calibri" panose="020F0502020204030204" pitchFamily="34" charset="0"/>
              </a:rPr>
              <a:t>2025</a:t>
            </a:r>
          </a:p>
        </p:txBody>
      </p:sp>
    </p:spTree>
    <p:custDataLst>
      <p:tags r:id="rId1"/>
    </p:custDataLst>
    <p:extLst>
      <p:ext uri="{BB962C8B-B14F-4D97-AF65-F5344CB8AC3E}">
        <p14:creationId xmlns:p14="http://schemas.microsoft.com/office/powerpoint/2010/main" val="28940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EB3FD6-3734-4AF3-B999-37F8A2479322}"/>
              </a:ext>
            </a:extLst>
          </p:cNvPr>
          <p:cNvSpPr>
            <a:spLocks noGrp="1"/>
          </p:cNvSpPr>
          <p:nvPr>
            <p:ph type="body" idx="1"/>
          </p:nvPr>
        </p:nvSpPr>
        <p:spPr>
          <a:xfrm>
            <a:off x="254001" y="6130506"/>
            <a:ext cx="3314700" cy="646331"/>
          </a:xfrm>
        </p:spPr>
        <p:txBody>
          <a:bodyPr/>
          <a:lstStyle/>
          <a:p>
            <a:r>
              <a:rPr lang="en-US" sz="2000" b="0" u="sng" dirty="0">
                <a:solidFill>
                  <a:srgbClr val="0000FF"/>
                </a:solidFill>
                <a:effectLst/>
                <a:latin typeface="Calibri" panose="020F0502020204030204" pitchFamily="34" charset="0"/>
                <a:ea typeface="Arial" panose="020B0604020202020204" pitchFamily="34" charset="0"/>
                <a:cs typeface="Calibri" panose="020F0502020204030204" pitchFamily="34" charset="0"/>
                <a:hlinkClick r:id="rId4"/>
              </a:rPr>
              <a:t>https://www.scholastic.com/site/summer/home.html</a:t>
            </a:r>
            <a:endParaRPr lang="en-US" sz="2000" b="0" dirty="0"/>
          </a:p>
        </p:txBody>
      </p:sp>
      <p:sp>
        <p:nvSpPr>
          <p:cNvPr id="8" name="Google Shape;604;p115">
            <a:extLst>
              <a:ext uri="{FF2B5EF4-FFF2-40B4-BE49-F238E27FC236}">
                <a16:creationId xmlns:a16="http://schemas.microsoft.com/office/drawing/2014/main" id="{8D34E14A-E2DE-48DF-A88E-15F1EF65491F}"/>
              </a:ext>
            </a:extLst>
          </p:cNvPr>
          <p:cNvSpPr txBox="1">
            <a:spLocks/>
          </p:cNvSpPr>
          <p:nvPr/>
        </p:nvSpPr>
        <p:spPr>
          <a:xfrm>
            <a:off x="0" y="246252"/>
            <a:ext cx="9144000" cy="838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pPr>
            <a:r>
              <a:rPr lang="en-US" sz="4800" b="1" dirty="0">
                <a:solidFill>
                  <a:srgbClr val="374EA2"/>
                </a:solidFill>
                <a:latin typeface="Calibri"/>
                <a:ea typeface="Calibri"/>
                <a:cs typeface="Calibri"/>
                <a:sym typeface="Calibri"/>
              </a:rPr>
              <a:t>Free Summer Reading Programs</a:t>
            </a:r>
          </a:p>
        </p:txBody>
      </p:sp>
      <p:pic>
        <p:nvPicPr>
          <p:cNvPr id="2052" name="Picture 4" descr="Free Summer Reading Programs for Kids">
            <a:extLst>
              <a:ext uri="{FF2B5EF4-FFF2-40B4-BE49-F238E27FC236}">
                <a16:creationId xmlns:a16="http://schemas.microsoft.com/office/drawing/2014/main" id="{B44D8E30-F436-43FC-B598-78E5E44FDA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6241" y="1304453"/>
            <a:ext cx="3011764" cy="151024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edventures logo">
            <a:extLst>
              <a:ext uri="{FF2B5EF4-FFF2-40B4-BE49-F238E27FC236}">
                <a16:creationId xmlns:a16="http://schemas.microsoft.com/office/drawing/2014/main" id="{D13A892F-9CF0-4ADA-BD9D-77471F3967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0668" y="4092311"/>
            <a:ext cx="2540132" cy="216758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hlinkClick r:id="rId7"/>
            <a:extLst>
              <a:ext uri="{FF2B5EF4-FFF2-40B4-BE49-F238E27FC236}">
                <a16:creationId xmlns:a16="http://schemas.microsoft.com/office/drawing/2014/main" id="{19150EA6-C94F-4037-8AE9-F8F284D52071}"/>
              </a:ext>
            </a:extLst>
          </p:cNvPr>
          <p:cNvSpPr/>
          <p:nvPr/>
        </p:nvSpPr>
        <p:spPr>
          <a:xfrm>
            <a:off x="497093" y="3278249"/>
            <a:ext cx="3218564" cy="707886"/>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hlinkClick r:id="rId7"/>
              </a:rPr>
              <a:t>https://www.bookitprogram.com/book-it-for-parents</a:t>
            </a:r>
            <a:endParaRPr lang="en-US" sz="2000"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513550A-8909-4E26-A90F-E1E8CC2CD2B5}"/>
              </a:ext>
            </a:extLst>
          </p:cNvPr>
          <p:cNvSpPr/>
          <p:nvPr/>
        </p:nvSpPr>
        <p:spPr>
          <a:xfrm>
            <a:off x="5120023" y="6247216"/>
            <a:ext cx="4157144" cy="677108"/>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hlinkClick r:id="rId8"/>
              </a:rPr>
              <a:t>https://www.kcedventures.com</a:t>
            </a:r>
            <a:endParaRPr lang="en-US" sz="2000" dirty="0">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3314F478-292B-4D27-B79A-D0A0092C449E}"/>
              </a:ext>
            </a:extLst>
          </p:cNvPr>
          <p:cNvSpPr/>
          <p:nvPr/>
        </p:nvSpPr>
        <p:spPr>
          <a:xfrm>
            <a:off x="5207190" y="3417982"/>
            <a:ext cx="3218563" cy="707886"/>
          </a:xfrm>
          <a:prstGeom prst="rect">
            <a:avLst/>
          </a:prstGeom>
        </p:spPr>
        <p:txBody>
          <a:bodyPr wrap="square">
            <a:spAutoFit/>
          </a:bodyPr>
          <a:lstStyle/>
          <a:p>
            <a:r>
              <a:rPr lang="en-US" sz="2000" dirty="0">
                <a:hlinkClick r:id="rId9"/>
              </a:rPr>
              <a:t>https://www.youtube.com/watch?v=xzHq2JfqpWE</a:t>
            </a:r>
            <a:endParaRPr lang="en-US" sz="2000" dirty="0"/>
          </a:p>
        </p:txBody>
      </p:sp>
      <p:sp>
        <p:nvSpPr>
          <p:cNvPr id="14" name="Rectangle 13">
            <a:extLst>
              <a:ext uri="{FF2B5EF4-FFF2-40B4-BE49-F238E27FC236}">
                <a16:creationId xmlns:a16="http://schemas.microsoft.com/office/drawing/2014/main" id="{77C57AFC-DA08-4558-A43D-6A4B4C1F1B8E}"/>
              </a:ext>
            </a:extLst>
          </p:cNvPr>
          <p:cNvSpPr/>
          <p:nvPr/>
        </p:nvSpPr>
        <p:spPr>
          <a:xfrm>
            <a:off x="5130668" y="2916286"/>
            <a:ext cx="3573414" cy="400110"/>
          </a:xfrm>
          <a:prstGeom prst="rect">
            <a:avLst/>
          </a:prstGeom>
        </p:spPr>
        <p:txBody>
          <a:bodyPr wrap="none">
            <a:spAutoFit/>
          </a:bodyPr>
          <a:lstStyle/>
          <a:p>
            <a:r>
              <a:rPr lang="en-US" sz="2000" dirty="0">
                <a:hlinkClick r:id="rId10"/>
              </a:rPr>
              <a:t>https://www.youtubekids.com/</a:t>
            </a:r>
            <a:endParaRPr lang="en-US" sz="2000" dirty="0"/>
          </a:p>
        </p:txBody>
      </p:sp>
      <p:pic>
        <p:nvPicPr>
          <p:cNvPr id="7" name="Picture 6">
            <a:extLst>
              <a:ext uri="{FF2B5EF4-FFF2-40B4-BE49-F238E27FC236}">
                <a16:creationId xmlns:a16="http://schemas.microsoft.com/office/drawing/2014/main" id="{B892FF87-E4C0-4A8E-A1FC-E0B96D0CEDD7}"/>
              </a:ext>
            </a:extLst>
          </p:cNvPr>
          <p:cNvPicPr>
            <a:picLocks noChangeAspect="1"/>
          </p:cNvPicPr>
          <p:nvPr/>
        </p:nvPicPr>
        <p:blipFill rotWithShape="1">
          <a:blip r:embed="rId11"/>
          <a:srcRect l="42943" t="29851" r="27008" b="40868"/>
          <a:stretch/>
        </p:blipFill>
        <p:spPr>
          <a:xfrm>
            <a:off x="497093" y="4478616"/>
            <a:ext cx="2755318" cy="1510248"/>
          </a:xfrm>
          <a:prstGeom prst="rect">
            <a:avLst/>
          </a:prstGeom>
          <a:ln w="31750">
            <a:solidFill>
              <a:schemeClr val="tx1"/>
            </a:solidFill>
          </a:ln>
        </p:spPr>
      </p:pic>
      <p:pic>
        <p:nvPicPr>
          <p:cNvPr id="13" name="Picture 12">
            <a:extLst>
              <a:ext uri="{FF2B5EF4-FFF2-40B4-BE49-F238E27FC236}">
                <a16:creationId xmlns:a16="http://schemas.microsoft.com/office/drawing/2014/main" id="{F13C53BE-479F-49BF-B398-FCE4A4153547}"/>
              </a:ext>
            </a:extLst>
          </p:cNvPr>
          <p:cNvPicPr>
            <a:picLocks noChangeAspect="1"/>
          </p:cNvPicPr>
          <p:nvPr/>
        </p:nvPicPr>
        <p:blipFill rotWithShape="1">
          <a:blip r:embed="rId12"/>
          <a:srcRect l="20502" t="52438" r="54537" b="15079"/>
          <a:stretch/>
        </p:blipFill>
        <p:spPr>
          <a:xfrm>
            <a:off x="626523" y="1360385"/>
            <a:ext cx="2553904" cy="1869523"/>
          </a:xfrm>
          <a:prstGeom prst="rect">
            <a:avLst/>
          </a:prstGeom>
          <a:noFill/>
          <a:ln w="41275">
            <a:solidFill>
              <a:schemeClr val="tx1"/>
            </a:solidFill>
          </a:ln>
        </p:spPr>
      </p:pic>
    </p:spTree>
    <p:custDataLst>
      <p:tags r:id="rId1"/>
    </p:custDataLst>
    <p:extLst>
      <p:ext uri="{BB962C8B-B14F-4D97-AF65-F5344CB8AC3E}">
        <p14:creationId xmlns:p14="http://schemas.microsoft.com/office/powerpoint/2010/main" val="5057536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89408D-343B-4F72-9B66-05699C5393BD}"/>
              </a:ext>
            </a:extLst>
          </p:cNvPr>
          <p:cNvSpPr>
            <a:spLocks noGrp="1"/>
          </p:cNvSpPr>
          <p:nvPr>
            <p:ph type="body" idx="1"/>
          </p:nvPr>
        </p:nvSpPr>
        <p:spPr>
          <a:xfrm>
            <a:off x="1869012" y="457797"/>
            <a:ext cx="6694219" cy="1097882"/>
          </a:xfrm>
        </p:spPr>
        <p:txBody>
          <a:bodyPr/>
          <a:lstStyle/>
          <a:p>
            <a:r>
              <a:rPr lang="en-US" sz="5400" dirty="0"/>
              <a:t>More Places for Ideas</a:t>
            </a:r>
          </a:p>
        </p:txBody>
      </p:sp>
      <p:pic>
        <p:nvPicPr>
          <p:cNvPr id="4" name="Picture 2" descr="Child using Home Base by a pool">
            <a:extLst>
              <a:ext uri="{FF2B5EF4-FFF2-40B4-BE49-F238E27FC236}">
                <a16:creationId xmlns:a16="http://schemas.microsoft.com/office/drawing/2014/main" id="{420EBC07-8DB6-4495-8F76-223381873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170" r="24170"/>
          <a:stretch>
            <a:fillRect/>
          </a:stretch>
        </p:blipFill>
        <p:spPr bwMode="auto">
          <a:xfrm>
            <a:off x="4566524" y="2133600"/>
            <a:ext cx="3461303" cy="44363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30911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8796FA-6730-42E2-92D8-4EEA1E6DEA38}"/>
              </a:ext>
            </a:extLst>
          </p:cNvPr>
          <p:cNvSpPr>
            <a:spLocks noGrp="1"/>
          </p:cNvSpPr>
          <p:nvPr>
            <p:ph type="body" idx="1"/>
          </p:nvPr>
        </p:nvSpPr>
        <p:spPr>
          <a:xfrm>
            <a:off x="5703538" y="309814"/>
            <a:ext cx="3117573" cy="5493026"/>
          </a:xfrm>
        </p:spPr>
        <p:txBody>
          <a:bodyPr/>
          <a:lstStyle/>
          <a:p>
            <a:pPr algn="ctr"/>
            <a:r>
              <a:rPr lang="en-US" sz="4400" dirty="0"/>
              <a:t>Support Your Child’s Literacy and </a:t>
            </a:r>
          </a:p>
          <a:p>
            <a:pPr algn="ctr"/>
            <a:r>
              <a:rPr lang="en-US" sz="4400" dirty="0"/>
              <a:t>Beat the SUMMER SLIDE</a:t>
            </a:r>
          </a:p>
        </p:txBody>
      </p:sp>
      <p:pic>
        <p:nvPicPr>
          <p:cNvPr id="5122" name="Picture 2">
            <a:extLst>
              <a:ext uri="{FF2B5EF4-FFF2-40B4-BE49-F238E27FC236}">
                <a16:creationId xmlns:a16="http://schemas.microsoft.com/office/drawing/2014/main" id="{EDD119E8-5527-4A73-8ABD-3799D7990D66}"/>
              </a:ext>
            </a:extLst>
          </p:cNvPr>
          <p:cNvPicPr>
            <a:picLocks noGrp="1" noChangeAspect="1" noChangeArrowheads="1"/>
          </p:cNvPicPr>
          <p:nvPr>
            <p:ph type="pic" idx="2"/>
          </p:nvPr>
        </p:nvPicPr>
        <p:blipFill>
          <a:blip r:embed="rId4">
            <a:extLst>
              <a:ext uri="{28A0092B-C50C-407E-A947-70E740481C1C}">
                <a14:useLocalDpi xmlns:a14="http://schemas.microsoft.com/office/drawing/2010/main" val="0"/>
              </a:ext>
            </a:extLst>
          </a:blip>
          <a:srcRect l="20742" r="2074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42747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966C6F-41E7-A0E0-44B7-E0B665087BC2}"/>
              </a:ext>
            </a:extLst>
          </p:cNvPr>
          <p:cNvSpPr>
            <a:spLocks noGrp="1"/>
          </p:cNvSpPr>
          <p:nvPr>
            <p:ph type="body" idx="1"/>
          </p:nvPr>
        </p:nvSpPr>
        <p:spPr>
          <a:xfrm>
            <a:off x="126972" y="5331320"/>
            <a:ext cx="8890055" cy="901316"/>
          </a:xfrm>
          <a:ln w="50800">
            <a:noFill/>
          </a:ln>
        </p:spPr>
        <p:txBody>
          <a:bodyPr/>
          <a:lstStyle/>
          <a:p>
            <a:r>
              <a:rPr lang="en-US" sz="2600" b="0" dirty="0">
                <a:solidFill>
                  <a:srgbClr val="800080"/>
                </a:solidFill>
                <a:hlinkClick r:id="rId3"/>
              </a:rPr>
              <a:t>https://</a:t>
            </a:r>
            <a:r>
              <a:rPr lang="en-US" sz="2600" b="0" dirty="0">
                <a:solidFill>
                  <a:schemeClr val="tx1"/>
                </a:solidFill>
                <a:hlinkClick r:id="rId3"/>
              </a:rPr>
              <a:t>wifacets.org/2025-endless-possibilities-conference/</a:t>
            </a:r>
            <a:endParaRPr lang="en-US" sz="2600" b="0" dirty="0">
              <a:solidFill>
                <a:schemeClr val="tx1"/>
              </a:solidFill>
            </a:endParaRPr>
          </a:p>
          <a:p>
            <a:endParaRPr lang="en-US" sz="2400" b="0" dirty="0">
              <a:solidFill>
                <a:schemeClr val="tx1"/>
              </a:solidFill>
            </a:endParaRPr>
          </a:p>
          <a:p>
            <a:endParaRPr lang="en-US" sz="2800" b="0" dirty="0"/>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6" name="Ink 15">
                <a:extLst>
                  <a:ext uri="{FF2B5EF4-FFF2-40B4-BE49-F238E27FC236}">
                    <a16:creationId xmlns:a16="http://schemas.microsoft.com/office/drawing/2014/main" id="{61BC11C6-800A-A6E4-7F43-F1296A15D4AA}"/>
                  </a:ext>
                </a:extLst>
              </p14:cNvPr>
              <p14:cNvContentPartPr/>
              <p14:nvPr/>
            </p14:nvContentPartPr>
            <p14:xfrm>
              <a:off x="-2006680" y="1180900"/>
              <a:ext cx="360" cy="360"/>
            </p14:xfrm>
          </p:contentPart>
        </mc:Choice>
        <mc:Fallback xmlns="">
          <p:pic>
            <p:nvPicPr>
              <p:cNvPr id="16" name="Ink 15">
                <a:extLst>
                  <a:ext uri="{FF2B5EF4-FFF2-40B4-BE49-F238E27FC236}">
                    <a16:creationId xmlns:a16="http://schemas.microsoft.com/office/drawing/2014/main" id="{61BC11C6-800A-A6E4-7F43-F1296A15D4AA}"/>
                  </a:ext>
                </a:extLst>
              </p:cNvPr>
              <p:cNvPicPr/>
              <p:nvPr/>
            </p:nvPicPr>
            <p:blipFill>
              <a:blip r:embed="rId6"/>
              <a:stretch>
                <a:fillRect/>
              </a:stretch>
            </p:blipFill>
            <p:spPr>
              <a:xfrm>
                <a:off x="-2042320" y="1145260"/>
                <a:ext cx="72000" cy="72000"/>
              </a:xfrm>
              <a:prstGeom prst="rect">
                <a:avLst/>
              </a:prstGeom>
            </p:spPr>
          </p:pic>
        </mc:Fallback>
      </mc:AlternateContent>
      <p:pic>
        <p:nvPicPr>
          <p:cNvPr id="9" name="Picture 8">
            <a:extLst>
              <a:ext uri="{FF2B5EF4-FFF2-40B4-BE49-F238E27FC236}">
                <a16:creationId xmlns:a16="http://schemas.microsoft.com/office/drawing/2014/main" id="{DEBF9476-DCD9-4A73-9E08-61972542B48B}"/>
              </a:ext>
            </a:extLst>
          </p:cNvPr>
          <p:cNvPicPr>
            <a:picLocks noChangeAspect="1"/>
          </p:cNvPicPr>
          <p:nvPr/>
        </p:nvPicPr>
        <p:blipFill>
          <a:blip r:embed="rId7"/>
          <a:stretch>
            <a:fillRect/>
          </a:stretch>
        </p:blipFill>
        <p:spPr>
          <a:xfrm>
            <a:off x="0" y="625364"/>
            <a:ext cx="9144000" cy="2373954"/>
          </a:xfrm>
          <a:prstGeom prst="rect">
            <a:avLst/>
          </a:prstGeom>
        </p:spPr>
      </p:pic>
      <p:sp>
        <p:nvSpPr>
          <p:cNvPr id="10" name="TextBox 9">
            <a:extLst>
              <a:ext uri="{FF2B5EF4-FFF2-40B4-BE49-F238E27FC236}">
                <a16:creationId xmlns:a16="http://schemas.microsoft.com/office/drawing/2014/main" id="{E8B23BAB-963F-62E6-2533-1A54DB6D29D7}"/>
              </a:ext>
            </a:extLst>
          </p:cNvPr>
          <p:cNvSpPr txBox="1"/>
          <p:nvPr/>
        </p:nvSpPr>
        <p:spPr>
          <a:xfrm>
            <a:off x="657922" y="3429000"/>
            <a:ext cx="7114478" cy="1200329"/>
          </a:xfrm>
          <a:prstGeom prst="rect">
            <a:avLst/>
          </a:prstGeom>
          <a:noFill/>
        </p:spPr>
        <p:txBody>
          <a:bodyPr wrap="square" rtlCol="0">
            <a:spAutoFit/>
          </a:bodyPr>
          <a:lstStyle/>
          <a:p>
            <a:pPr algn="ctr"/>
            <a:r>
              <a:rPr lang="en-US" sz="3600" b="1" dirty="0"/>
              <a:t>August 5, 2025</a:t>
            </a:r>
          </a:p>
          <a:p>
            <a:pPr algn="ctr"/>
            <a:r>
              <a:rPr lang="en-US" sz="3600" b="1" dirty="0"/>
              <a:t>Waukesha Technical College </a:t>
            </a:r>
          </a:p>
        </p:txBody>
      </p:sp>
    </p:spTree>
    <p:extLst>
      <p:ext uri="{BB962C8B-B14F-4D97-AF65-F5344CB8AC3E}">
        <p14:creationId xmlns:p14="http://schemas.microsoft.com/office/powerpoint/2010/main" val="3638341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89408D-343B-4F72-9B66-05699C5393BD}"/>
              </a:ext>
            </a:extLst>
          </p:cNvPr>
          <p:cNvSpPr>
            <a:spLocks noGrp="1"/>
          </p:cNvSpPr>
          <p:nvPr>
            <p:ph type="body" idx="1"/>
          </p:nvPr>
        </p:nvSpPr>
        <p:spPr>
          <a:xfrm>
            <a:off x="3083772" y="368191"/>
            <a:ext cx="5029200" cy="1714500"/>
          </a:xfrm>
        </p:spPr>
        <p:txBody>
          <a:bodyPr/>
          <a:lstStyle/>
          <a:p>
            <a:r>
              <a:rPr lang="en-US" sz="4400" dirty="0"/>
              <a:t>SUMMER READING IS IMPORTANT!</a:t>
            </a:r>
          </a:p>
        </p:txBody>
      </p:sp>
      <p:pic>
        <p:nvPicPr>
          <p:cNvPr id="3" name="Google Shape;161;p28">
            <a:extLst>
              <a:ext uri="{FF2B5EF4-FFF2-40B4-BE49-F238E27FC236}">
                <a16:creationId xmlns:a16="http://schemas.microsoft.com/office/drawing/2014/main" id="{7C887704-B7C9-4B9A-9133-F21A2FD3537E}"/>
              </a:ext>
            </a:extLst>
          </p:cNvPr>
          <p:cNvPicPr preferRelativeResize="0"/>
          <p:nvPr/>
        </p:nvPicPr>
        <p:blipFill>
          <a:blip r:embed="rId4">
            <a:alphaModFix/>
          </a:blip>
          <a:stretch>
            <a:fillRect/>
          </a:stretch>
        </p:blipFill>
        <p:spPr>
          <a:xfrm>
            <a:off x="3391052" y="2082691"/>
            <a:ext cx="5338866" cy="4000500"/>
          </a:xfrm>
          <a:prstGeom prst="rect">
            <a:avLst/>
          </a:prstGeom>
          <a:noFill/>
          <a:ln>
            <a:noFill/>
          </a:ln>
        </p:spPr>
      </p:pic>
    </p:spTree>
    <p:custDataLst>
      <p:tags r:id="rId1"/>
    </p:custDataLst>
    <p:extLst>
      <p:ext uri="{BB962C8B-B14F-4D97-AF65-F5344CB8AC3E}">
        <p14:creationId xmlns:p14="http://schemas.microsoft.com/office/powerpoint/2010/main" val="2987185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251288" y="285825"/>
            <a:ext cx="8460402" cy="970910"/>
          </a:xfrm>
        </p:spPr>
        <p:txBody>
          <a:bodyPr>
            <a:normAutofit/>
          </a:bodyPr>
          <a:lstStyle/>
          <a:p>
            <a:r>
              <a:rPr lang="en-US" altLang="en-US" b="1" dirty="0">
                <a:latin typeface="Century Gothic" panose="020B0502020202020204" pitchFamily="34" charset="0"/>
                <a:ea typeface="ＭＳ Ｐゴシック" panose="020B0600070205080204" pitchFamily="34" charset="-128"/>
              </a:rPr>
              <a:t>CONTACT US …</a:t>
            </a:r>
            <a:endParaRPr lang="en-US" altLang="en-US" dirty="0">
              <a:latin typeface="Century Gothic" panose="020B0502020202020204" pitchFamily="34" charset="0"/>
              <a:ea typeface="ＭＳ Ｐゴシック" panose="020B0600070205080204" pitchFamily="34" charset="-128"/>
            </a:endParaRPr>
          </a:p>
        </p:txBody>
      </p:sp>
      <p:sp>
        <p:nvSpPr>
          <p:cNvPr id="86020" name="Slide Number Placeholder 3"/>
          <p:cNvSpPr>
            <a:spLocks noGrp="1"/>
          </p:cNvSpPr>
          <p:nvPr>
            <p:ph type="sldNum" sz="quarter" idx="12"/>
          </p:nvPr>
        </p:nvSpPr>
        <p:spPr>
          <a:xfrm>
            <a:off x="6083296" y="5201112"/>
            <a:ext cx="225087" cy="274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1800">
                <a:solidFill>
                  <a:schemeClr val="tx2"/>
                </a:solidFill>
                <a:latin typeface="Arial" panose="020B0604020202020204" pitchFamily="34" charset="0"/>
                <a:ea typeface="ＭＳ Ｐゴシック" panose="020B0600070205080204" pitchFamily="34" charset="-128"/>
              </a:defRPr>
            </a:lvl1pPr>
            <a:lvl2pPr marL="21342285" indent="-21085042">
              <a:spcBef>
                <a:spcPct val="20000"/>
              </a:spcBef>
              <a:buChar char="–"/>
              <a:defRPr sz="1575">
                <a:solidFill>
                  <a:schemeClr val="tx2"/>
                </a:solidFill>
                <a:latin typeface="Arial" panose="020B0604020202020204" pitchFamily="34" charset="0"/>
                <a:ea typeface="ＭＳ Ｐゴシック" panose="020B0600070205080204" pitchFamily="34" charset="-128"/>
              </a:defRPr>
            </a:lvl2pPr>
            <a:lvl3pPr marL="643109" indent="-128622">
              <a:spcBef>
                <a:spcPct val="20000"/>
              </a:spcBef>
              <a:buChar char="•"/>
              <a:defRPr sz="1350">
                <a:solidFill>
                  <a:schemeClr val="tx2"/>
                </a:solidFill>
                <a:latin typeface="Arial" panose="020B0604020202020204" pitchFamily="34" charset="0"/>
                <a:ea typeface="ＭＳ Ｐゴシック" panose="020B0600070205080204" pitchFamily="34" charset="-128"/>
              </a:defRPr>
            </a:lvl3pPr>
            <a:lvl4pPr marL="900353" indent="-128622">
              <a:spcBef>
                <a:spcPct val="20000"/>
              </a:spcBef>
              <a:buChar char="–"/>
              <a:defRPr sz="1125">
                <a:solidFill>
                  <a:schemeClr val="tx2"/>
                </a:solidFill>
                <a:latin typeface="Arial" panose="020B0604020202020204" pitchFamily="34" charset="0"/>
                <a:ea typeface="ＭＳ Ｐゴシック" panose="020B0600070205080204" pitchFamily="34" charset="-128"/>
              </a:defRPr>
            </a:lvl4pPr>
            <a:lvl5pPr marL="1157596" indent="-128622">
              <a:spcBef>
                <a:spcPct val="20000"/>
              </a:spcBef>
              <a:buChar char="»"/>
              <a:defRPr sz="1125">
                <a:solidFill>
                  <a:schemeClr val="tx2"/>
                </a:solidFill>
                <a:latin typeface="Arial" panose="020B0604020202020204" pitchFamily="34" charset="0"/>
                <a:ea typeface="ＭＳ Ｐゴシック" panose="020B0600070205080204" pitchFamily="34" charset="-128"/>
              </a:defRPr>
            </a:lvl5pPr>
            <a:lvl6pPr marL="1414840" indent="-128622" eaLnBrk="0" fontAlgn="base" hangingPunct="0">
              <a:spcBef>
                <a:spcPct val="20000"/>
              </a:spcBef>
              <a:spcAft>
                <a:spcPct val="0"/>
              </a:spcAft>
              <a:buChar char="»"/>
              <a:defRPr sz="1125">
                <a:solidFill>
                  <a:schemeClr val="tx2"/>
                </a:solidFill>
                <a:latin typeface="Arial" panose="020B0604020202020204" pitchFamily="34" charset="0"/>
                <a:ea typeface="ＭＳ Ｐゴシック" panose="020B0600070205080204" pitchFamily="34" charset="-128"/>
              </a:defRPr>
            </a:lvl6pPr>
            <a:lvl7pPr marL="1672083" indent="-128622" eaLnBrk="0" fontAlgn="base" hangingPunct="0">
              <a:spcBef>
                <a:spcPct val="20000"/>
              </a:spcBef>
              <a:spcAft>
                <a:spcPct val="0"/>
              </a:spcAft>
              <a:buChar char="»"/>
              <a:defRPr sz="1125">
                <a:solidFill>
                  <a:schemeClr val="tx2"/>
                </a:solidFill>
                <a:latin typeface="Arial" panose="020B0604020202020204" pitchFamily="34" charset="0"/>
                <a:ea typeface="ＭＳ Ｐゴシック" panose="020B0600070205080204" pitchFamily="34" charset="-128"/>
              </a:defRPr>
            </a:lvl7pPr>
            <a:lvl8pPr marL="1929327" indent="-128622" eaLnBrk="0" fontAlgn="base" hangingPunct="0">
              <a:spcBef>
                <a:spcPct val="20000"/>
              </a:spcBef>
              <a:spcAft>
                <a:spcPct val="0"/>
              </a:spcAft>
              <a:buChar char="»"/>
              <a:defRPr sz="1125">
                <a:solidFill>
                  <a:schemeClr val="tx2"/>
                </a:solidFill>
                <a:latin typeface="Arial" panose="020B0604020202020204" pitchFamily="34" charset="0"/>
                <a:ea typeface="ＭＳ Ｐゴシック" panose="020B0600070205080204" pitchFamily="34" charset="-128"/>
              </a:defRPr>
            </a:lvl8pPr>
            <a:lvl9pPr marL="2186570" indent="-128622" eaLnBrk="0" fontAlgn="base" hangingPunct="0">
              <a:spcBef>
                <a:spcPct val="20000"/>
              </a:spcBef>
              <a:spcAft>
                <a:spcPct val="0"/>
              </a:spcAft>
              <a:buChar char="»"/>
              <a:defRPr sz="1125">
                <a:solidFill>
                  <a:schemeClr val="tx2"/>
                </a:solidFill>
                <a:latin typeface="Arial" panose="020B0604020202020204" pitchFamily="34" charset="0"/>
                <a:ea typeface="ＭＳ Ｐゴシック" panose="020B0600070205080204" pitchFamily="34" charset="-128"/>
              </a:defRPr>
            </a:lvl9pPr>
          </a:lstStyle>
          <a:p>
            <a:pPr algn="ctr">
              <a:spcBef>
                <a:spcPct val="0"/>
              </a:spcBef>
              <a:buFontTx/>
              <a:buNone/>
            </a:pPr>
            <a:fld id="{D675D13B-E087-4F03-941A-519C7C3FE2B9}" type="slidenum">
              <a:rPr lang="en-US" altLang="en-US" sz="675">
                <a:solidFill>
                  <a:schemeClr val="bg1"/>
                </a:solidFill>
                <a:latin typeface="Comic Sans MS" panose="030F0702030302020204" pitchFamily="66" charset="0"/>
              </a:rPr>
              <a:pPr algn="ctr">
                <a:spcBef>
                  <a:spcPct val="0"/>
                </a:spcBef>
                <a:buFontTx/>
                <a:buNone/>
              </a:pPr>
              <a:t>40</a:t>
            </a:fld>
            <a:endParaRPr lang="en-US" altLang="en-US" sz="675">
              <a:solidFill>
                <a:schemeClr val="bg1"/>
              </a:solidFill>
              <a:latin typeface="Comic Sans MS" panose="030F0702030302020204" pitchFamily="66" charset="0"/>
            </a:endParaRPr>
          </a:p>
        </p:txBody>
      </p:sp>
      <p:pic>
        <p:nvPicPr>
          <p:cNvPr id="86021" name="Picture 6" descr="Facebook-page.gif">
            <a:hlinkClick r:id="rId4"/>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2600" y="2980886"/>
            <a:ext cx="1302287" cy="158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TextBox 10"/>
          <p:cNvSpPr txBox="1">
            <a:spLocks noChangeArrowheads="1"/>
          </p:cNvSpPr>
          <p:nvPr/>
        </p:nvSpPr>
        <p:spPr bwMode="auto">
          <a:xfrm>
            <a:off x="251288" y="4754836"/>
            <a:ext cx="16033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2"/>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2"/>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n-US" sz="2400" b="1" dirty="0">
                <a:solidFill>
                  <a:schemeClr val="tx1"/>
                </a:solidFill>
                <a:latin typeface="Tw Cen MT" panose="020B0602020104020603" pitchFamily="34" charset="0"/>
              </a:rPr>
              <a:t>WI FACETS</a:t>
            </a:r>
            <a:endParaRPr lang="es-ES" altLang="en-US" sz="2800" b="1" dirty="0">
              <a:solidFill>
                <a:schemeClr val="tx1"/>
              </a:solidFill>
              <a:latin typeface="Tw Cen MT" panose="020B0602020104020603" pitchFamily="34" charset="0"/>
            </a:endParaRPr>
          </a:p>
        </p:txBody>
      </p:sp>
      <p:sp>
        <p:nvSpPr>
          <p:cNvPr id="86023" name="TextBox 11"/>
          <p:cNvSpPr txBox="1">
            <a:spLocks noChangeArrowheads="1"/>
          </p:cNvSpPr>
          <p:nvPr/>
        </p:nvSpPr>
        <p:spPr bwMode="auto">
          <a:xfrm>
            <a:off x="2048338" y="1256735"/>
            <a:ext cx="4806316" cy="45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2"/>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2"/>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n-US" b="1" u="sng" dirty="0">
                <a:solidFill>
                  <a:schemeClr val="tx1"/>
                </a:solidFill>
                <a:latin typeface="Tw Cen MT" panose="020B0602020104020603" pitchFamily="34" charset="0"/>
                <a:hlinkClick r:id="rId6"/>
              </a:rPr>
              <a:t>www.wifacets.org</a:t>
            </a:r>
            <a:endParaRPr lang="es-ES" altLang="en-US" sz="1400" b="1" dirty="0">
              <a:solidFill>
                <a:schemeClr val="tx1"/>
              </a:solidFill>
              <a:latin typeface="Tw Cen MT" panose="020B0602020104020603" pitchFamily="34" charset="0"/>
            </a:endParaRPr>
          </a:p>
          <a:p>
            <a:pPr>
              <a:spcBef>
                <a:spcPct val="0"/>
              </a:spcBef>
              <a:buFontTx/>
              <a:buNone/>
            </a:pPr>
            <a:r>
              <a:rPr lang="es-ES" altLang="en-US" sz="2800" b="1" dirty="0">
                <a:solidFill>
                  <a:schemeClr val="tx1"/>
                </a:solidFill>
                <a:latin typeface="Tw Cen MT" panose="020B0602020104020603" pitchFamily="34" charset="0"/>
              </a:rPr>
              <a:t>WI FACETS</a:t>
            </a:r>
          </a:p>
          <a:p>
            <a:pPr>
              <a:spcBef>
                <a:spcPct val="0"/>
              </a:spcBef>
              <a:buFontTx/>
              <a:buNone/>
            </a:pPr>
            <a:r>
              <a:rPr lang="es-ES" altLang="en-US" sz="2800" b="1" dirty="0">
                <a:solidFill>
                  <a:schemeClr val="tx1"/>
                </a:solidFill>
                <a:latin typeface="Tw Cen MT" panose="020B0602020104020603" pitchFamily="34" charset="0"/>
              </a:rPr>
              <a:t>600 W. Virginia Street, </a:t>
            </a:r>
          </a:p>
          <a:p>
            <a:pPr>
              <a:spcBef>
                <a:spcPct val="0"/>
              </a:spcBef>
              <a:buFontTx/>
              <a:buNone/>
            </a:pPr>
            <a:r>
              <a:rPr lang="es-ES" altLang="en-US" sz="2800" b="1" dirty="0">
                <a:solidFill>
                  <a:schemeClr val="tx1"/>
                </a:solidFill>
                <a:latin typeface="Tw Cen MT" panose="020B0602020104020603" pitchFamily="34" charset="0"/>
              </a:rPr>
              <a:t>Suite 501</a:t>
            </a:r>
          </a:p>
          <a:p>
            <a:pPr>
              <a:spcBef>
                <a:spcPct val="0"/>
              </a:spcBef>
              <a:buFontTx/>
              <a:buNone/>
            </a:pPr>
            <a:r>
              <a:rPr lang="es-ES" altLang="en-US" sz="2800" b="1" dirty="0">
                <a:solidFill>
                  <a:schemeClr val="tx1"/>
                </a:solidFill>
                <a:latin typeface="Tw Cen MT" panose="020B0602020104020603" pitchFamily="34" charset="0"/>
              </a:rPr>
              <a:t>Milwaukee, WI 53204</a:t>
            </a:r>
          </a:p>
          <a:p>
            <a:pPr>
              <a:spcBef>
                <a:spcPct val="0"/>
              </a:spcBef>
              <a:buFontTx/>
              <a:buNone/>
            </a:pPr>
            <a:endParaRPr lang="es-ES" altLang="en-US" sz="1400" b="1" dirty="0">
              <a:solidFill>
                <a:schemeClr val="tx1"/>
              </a:solidFill>
              <a:latin typeface="Tw Cen MT" panose="020B0602020104020603" pitchFamily="34" charset="0"/>
            </a:endParaRPr>
          </a:p>
          <a:p>
            <a:pPr>
              <a:spcBef>
                <a:spcPct val="0"/>
              </a:spcBef>
              <a:buFontTx/>
              <a:buNone/>
            </a:pPr>
            <a:r>
              <a:rPr lang="es-ES" altLang="en-US" sz="2800" b="1" dirty="0">
                <a:solidFill>
                  <a:schemeClr val="tx1"/>
                </a:solidFill>
                <a:latin typeface="Tw Cen MT" panose="020B0602020104020603" pitchFamily="34" charset="0"/>
              </a:rPr>
              <a:t>PHONE: (414) 374-4645</a:t>
            </a:r>
          </a:p>
          <a:p>
            <a:pPr>
              <a:spcBef>
                <a:spcPct val="0"/>
              </a:spcBef>
              <a:buFontTx/>
              <a:buNone/>
            </a:pPr>
            <a:endParaRPr lang="es-ES" altLang="en-US" sz="1400" b="1" dirty="0">
              <a:solidFill>
                <a:schemeClr val="tx1"/>
              </a:solidFill>
              <a:latin typeface="Tw Cen MT" panose="020B0602020104020603" pitchFamily="34" charset="0"/>
            </a:endParaRPr>
          </a:p>
          <a:p>
            <a:pPr>
              <a:spcBef>
                <a:spcPct val="0"/>
              </a:spcBef>
              <a:buFontTx/>
              <a:buNone/>
            </a:pPr>
            <a:endParaRPr lang="es-ES" altLang="en-US" sz="1400" b="1" dirty="0">
              <a:solidFill>
                <a:schemeClr val="tx1"/>
              </a:solidFill>
              <a:latin typeface="Tw Cen MT" panose="020B0602020104020603" pitchFamily="34" charset="0"/>
            </a:endParaRPr>
          </a:p>
          <a:p>
            <a:pPr>
              <a:spcBef>
                <a:spcPct val="0"/>
              </a:spcBef>
              <a:buFontTx/>
              <a:buNone/>
            </a:pPr>
            <a:r>
              <a:rPr lang="es-ES" altLang="en-US" sz="2800" b="1" dirty="0">
                <a:solidFill>
                  <a:schemeClr val="tx1"/>
                </a:solidFill>
                <a:latin typeface="Tw Cen MT" panose="020B0602020104020603" pitchFamily="34" charset="0"/>
              </a:rPr>
              <a:t>Email:  Lori Karcher</a:t>
            </a:r>
          </a:p>
          <a:p>
            <a:pPr>
              <a:spcBef>
                <a:spcPct val="0"/>
              </a:spcBef>
              <a:buNone/>
            </a:pPr>
            <a:r>
              <a:rPr lang="es-ES" altLang="en-US" sz="2800" b="1" dirty="0">
                <a:solidFill>
                  <a:schemeClr val="tx1"/>
                </a:solidFill>
                <a:latin typeface="Tw Cen MT" panose="020B0602020104020603" pitchFamily="34" charset="0"/>
                <a:hlinkClick r:id="rId7"/>
              </a:rPr>
              <a:t>lkarcher@wifacets.org</a:t>
            </a:r>
            <a:endParaRPr lang="es-ES" altLang="en-US" sz="2800" b="1" dirty="0">
              <a:solidFill>
                <a:schemeClr val="tx1"/>
              </a:solidFill>
              <a:latin typeface="Tw Cen MT" panose="020B0602020104020603" pitchFamily="34" charset="0"/>
            </a:endParaRPr>
          </a:p>
          <a:p>
            <a:pPr>
              <a:spcBef>
                <a:spcPct val="0"/>
              </a:spcBef>
              <a:buFontTx/>
              <a:buNone/>
            </a:pPr>
            <a:endParaRPr lang="en-US" altLang="en-US" sz="2101" b="1" dirty="0">
              <a:latin typeface="Tw Cen MT" panose="020B0602020104020603" pitchFamily="34"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3828" y="3767118"/>
            <a:ext cx="1675697" cy="1383977"/>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86425" y="285825"/>
            <a:ext cx="3253789" cy="3253789"/>
          </a:xfrm>
          <a:prstGeom prst="rect">
            <a:avLst/>
          </a:prstGeom>
        </p:spPr>
      </p:pic>
    </p:spTree>
    <p:custDataLst>
      <p:tags r:id="rId1"/>
    </p:custDataLst>
    <p:extLst>
      <p:ext uri="{BB962C8B-B14F-4D97-AF65-F5344CB8AC3E}">
        <p14:creationId xmlns:p14="http://schemas.microsoft.com/office/powerpoint/2010/main" val="376953432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3F2DB-AD97-A597-F7EE-74441E87D663}"/>
              </a:ext>
            </a:extLst>
          </p:cNvPr>
          <p:cNvSpPr>
            <a:spLocks noGrp="1"/>
          </p:cNvSpPr>
          <p:nvPr>
            <p:ph type="body" idx="1"/>
          </p:nvPr>
        </p:nvSpPr>
        <p:spPr>
          <a:xfrm>
            <a:off x="2218545" y="436143"/>
            <a:ext cx="6310858" cy="1167805"/>
          </a:xfrm>
        </p:spPr>
        <p:txBody>
          <a:bodyPr/>
          <a:lstStyle/>
          <a:p>
            <a:r>
              <a:rPr lang="en-US" sz="4400" dirty="0">
                <a:solidFill>
                  <a:srgbClr val="374EA2"/>
                </a:solidFill>
              </a:rPr>
              <a:t>Here’s the Evaluation…</a:t>
            </a:r>
            <a:endParaRPr lang="en-US" sz="4400" dirty="0"/>
          </a:p>
        </p:txBody>
      </p:sp>
      <p:sp>
        <p:nvSpPr>
          <p:cNvPr id="4" name="TextBox 3">
            <a:extLst>
              <a:ext uri="{FF2B5EF4-FFF2-40B4-BE49-F238E27FC236}">
                <a16:creationId xmlns:a16="http://schemas.microsoft.com/office/drawing/2014/main" id="{79AC7AAD-9C24-3A23-7742-E20F94AF5B35}"/>
              </a:ext>
            </a:extLst>
          </p:cNvPr>
          <p:cNvSpPr txBox="1"/>
          <p:nvPr/>
        </p:nvSpPr>
        <p:spPr>
          <a:xfrm>
            <a:off x="1184223" y="5837082"/>
            <a:ext cx="7959777" cy="584775"/>
          </a:xfrm>
          <a:prstGeom prst="rect">
            <a:avLst/>
          </a:prstGeom>
          <a:noFill/>
        </p:spPr>
        <p:txBody>
          <a:bodyPr wrap="square">
            <a:spAutoFit/>
          </a:bodyPr>
          <a:lstStyle/>
          <a:p>
            <a:pPr marL="0" marR="0">
              <a:spcBef>
                <a:spcPts val="0"/>
              </a:spcBef>
              <a:spcAft>
                <a:spcPts val="0"/>
              </a:spcAft>
            </a:pPr>
            <a:r>
              <a:rPr lang="en-US" sz="3200" u="sng" dirty="0">
                <a:solidFill>
                  <a:srgbClr val="0563C1"/>
                </a:solidFill>
                <a:effectLst/>
                <a:latin typeface="Calibri" panose="020F0502020204030204" pitchFamily="34" charset="0"/>
                <a:ea typeface="Calibri" panose="020F0502020204030204" pitchFamily="34" charset="0"/>
                <a:hlinkClick r:id="rId3"/>
              </a:rPr>
              <a:t>https://www.surveymonkey.com/r/TN95TB9</a:t>
            </a:r>
            <a:endParaRPr lang="en-US" sz="3200" dirty="0">
              <a:effectLst/>
              <a:latin typeface="Calibri" panose="020F0502020204030204" pitchFamily="34" charset="0"/>
              <a:ea typeface="Calibri" panose="020F0502020204030204" pitchFamily="34" charset="0"/>
            </a:endParaRPr>
          </a:p>
        </p:txBody>
      </p:sp>
      <p:pic>
        <p:nvPicPr>
          <p:cNvPr id="6" name="Picture 5" descr="A qr code with black squares&#10;&#10;Description automatically generated">
            <a:extLst>
              <a:ext uri="{FF2B5EF4-FFF2-40B4-BE49-F238E27FC236}">
                <a16:creationId xmlns:a16="http://schemas.microsoft.com/office/drawing/2014/main" id="{5739390A-F33E-5B9E-2C22-1DF05D56A838}"/>
              </a:ext>
            </a:extLst>
          </p:cNvPr>
          <p:cNvPicPr>
            <a:picLocks noChangeAspect="1"/>
          </p:cNvPicPr>
          <p:nvPr/>
        </p:nvPicPr>
        <p:blipFill>
          <a:blip r:embed="rId4"/>
          <a:stretch>
            <a:fillRect/>
          </a:stretch>
        </p:blipFill>
        <p:spPr>
          <a:xfrm>
            <a:off x="3791010" y="1510585"/>
            <a:ext cx="3680308" cy="3680308"/>
          </a:xfrm>
          <a:prstGeom prst="rect">
            <a:avLst/>
          </a:prstGeom>
        </p:spPr>
      </p:pic>
    </p:spTree>
    <p:extLst>
      <p:ext uri="{BB962C8B-B14F-4D97-AF65-F5344CB8AC3E}">
        <p14:creationId xmlns:p14="http://schemas.microsoft.com/office/powerpoint/2010/main" val="23544048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107"/>
          <p:cNvPicPr preferRelativeResize="0"/>
          <p:nvPr/>
        </p:nvPicPr>
        <p:blipFill>
          <a:blip r:embed="rId4">
            <a:alphaModFix/>
          </a:blip>
          <a:stretch>
            <a:fillRect/>
          </a:stretch>
        </p:blipFill>
        <p:spPr>
          <a:xfrm>
            <a:off x="0" y="37762"/>
            <a:ext cx="9949543" cy="6782475"/>
          </a:xfrm>
          <a:prstGeom prst="rect">
            <a:avLst/>
          </a:prstGeom>
          <a:noFill/>
          <a:ln>
            <a:noFill/>
          </a:ln>
        </p:spPr>
      </p:pic>
      <p:sp>
        <p:nvSpPr>
          <p:cNvPr id="2" name="TextBox 1"/>
          <p:cNvSpPr txBox="1"/>
          <p:nvPr/>
        </p:nvSpPr>
        <p:spPr>
          <a:xfrm>
            <a:off x="2923081" y="4268687"/>
            <a:ext cx="6565693" cy="2462213"/>
          </a:xfrm>
          <a:prstGeom prst="rect">
            <a:avLst/>
          </a:prstGeom>
          <a:solidFill>
            <a:schemeClr val="bg1"/>
          </a:solidFill>
        </p:spPr>
        <p:txBody>
          <a:bodyPr wrap="square" rtlCol="0">
            <a:spAutoFit/>
          </a:bodyPr>
          <a:lstStyle/>
          <a:p>
            <a:pPr marL="614429"/>
            <a:r>
              <a:rPr lang="en-US" b="1" dirty="0">
                <a:solidFill>
                  <a:schemeClr val="tx1"/>
                </a:solidFill>
                <a:latin typeface="Arial" panose="020B0604020202020204" pitchFamily="34" charset="0"/>
                <a:ea typeface="Cambria" panose="02040503050406030204" pitchFamily="18" charset="0"/>
                <a:cs typeface="Arial" panose="020B0604020202020204" pitchFamily="34" charset="0"/>
              </a:rPr>
              <a:t>Disclaimer Information</a:t>
            </a:r>
            <a:r>
              <a:rPr lang="en-US" dirty="0">
                <a:solidFill>
                  <a:schemeClr val="tx1"/>
                </a:solidFill>
                <a:latin typeface="Arial" panose="020B0604020202020204" pitchFamily="34" charset="0"/>
                <a:ea typeface="Cambria" panose="02040503050406030204" pitchFamily="18" charset="0"/>
                <a:cs typeface="Arial" panose="020B0604020202020204" pitchFamily="34" charset="0"/>
              </a:rPr>
              <a:t>: The Literacy Series was developed by           WI FACETS  under an IDEA Discretionary Grant (#17-13-WFCT-IDEA40/CFDA #84.027); and revised in collaboration with WSPEI, WDPI, and Early Childhood PSTs.  </a:t>
            </a:r>
          </a:p>
          <a:p>
            <a:pPr marL="614429"/>
            <a:r>
              <a:rPr lang="en-US" dirty="0">
                <a:solidFill>
                  <a:schemeClr val="tx1"/>
                </a:solidFill>
                <a:latin typeface="Arial" panose="020B0604020202020204" pitchFamily="34" charset="0"/>
                <a:ea typeface="Cambria" panose="02040503050406030204" pitchFamily="18" charset="0"/>
                <a:cs typeface="Arial" panose="020B0604020202020204" pitchFamily="34" charset="0"/>
              </a:rPr>
              <a:t>The views expressed herein do not necessarily represent the positions or policies of the WI Dept. of Public Instruction, U.S. Dept. of Educ./Office of Special Education Programs, WI FACETS, WSPEI, or other collaborating organizations.  </a:t>
            </a:r>
          </a:p>
          <a:p>
            <a:pPr marL="614429"/>
            <a:r>
              <a:rPr lang="en-US" dirty="0">
                <a:solidFill>
                  <a:schemeClr val="tx1"/>
                </a:solidFill>
                <a:latin typeface="Arial" panose="020B0604020202020204" pitchFamily="34" charset="0"/>
                <a:ea typeface="Cambria" panose="02040503050406030204" pitchFamily="18" charset="0"/>
                <a:cs typeface="Arial" panose="020B0604020202020204" pitchFamily="34" charset="0"/>
              </a:rPr>
              <a:t>No official endorsement by these organizations of any product, commodity, services, or enterprise mentioned in this resource is intended or should be inferred.</a:t>
            </a:r>
          </a:p>
        </p:txBody>
      </p:sp>
      <p:sp>
        <p:nvSpPr>
          <p:cNvPr id="5" name="TextBox 4">
            <a:extLst>
              <a:ext uri="{FF2B5EF4-FFF2-40B4-BE49-F238E27FC236}">
                <a16:creationId xmlns:a16="http://schemas.microsoft.com/office/drawing/2014/main" id="{19404DF4-8F8E-733C-5F29-8DAB066C80F8}"/>
              </a:ext>
            </a:extLst>
          </p:cNvPr>
          <p:cNvSpPr txBox="1"/>
          <p:nvPr/>
        </p:nvSpPr>
        <p:spPr>
          <a:xfrm>
            <a:off x="6761018" y="2493818"/>
            <a:ext cx="1510146" cy="1537855"/>
          </a:xfrm>
          <a:prstGeom prst="rect">
            <a:avLst/>
          </a:prstGeom>
          <a:solidFill>
            <a:schemeClr val="bg1"/>
          </a:solidFill>
        </p:spPr>
        <p:txBody>
          <a:bodyPr wrap="square" rtlCol="0">
            <a:spAutoFit/>
          </a:bodyPr>
          <a:lstStyle/>
          <a:p>
            <a:endParaRPr lang="en-US" dirty="0"/>
          </a:p>
        </p:txBody>
      </p:sp>
      <p:pic>
        <p:nvPicPr>
          <p:cNvPr id="4" name="Picture 3" descr="Logo&#10;&#10;Description automatically generated">
            <a:extLst>
              <a:ext uri="{FF2B5EF4-FFF2-40B4-BE49-F238E27FC236}">
                <a16:creationId xmlns:a16="http://schemas.microsoft.com/office/drawing/2014/main" id="{8E6EF145-EB5F-411E-A83A-475180C5DEB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1017" y="2798619"/>
            <a:ext cx="1510146" cy="928254"/>
          </a:xfrm>
          <a:prstGeom prst="rect">
            <a:avLst/>
          </a:prstGeom>
          <a:solidFill>
            <a:schemeClr val="bg1">
              <a:lumMod val="95000"/>
            </a:schemeClr>
          </a:solidFill>
          <a:ln>
            <a:noFill/>
          </a:ln>
        </p:spPr>
      </p:pic>
    </p:spTree>
    <p:custDataLst>
      <p:tags r:id="rId1"/>
    </p:custDataLst>
    <p:extLst>
      <p:ext uri="{BB962C8B-B14F-4D97-AF65-F5344CB8AC3E}">
        <p14:creationId xmlns:p14="http://schemas.microsoft.com/office/powerpoint/2010/main" val="2754109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5"/>
          <p:cNvSpPr/>
          <p:nvPr/>
        </p:nvSpPr>
        <p:spPr>
          <a:xfrm>
            <a:off x="4880872" y="76461"/>
            <a:ext cx="4644536" cy="6859088"/>
          </a:xfrm>
          <a:custGeom>
            <a:avLst/>
            <a:gdLst/>
            <a:ahLst/>
            <a:cxnLst/>
            <a:rect l="l" t="t" r="r" b="b"/>
            <a:pathLst>
              <a:path w="1723390" h="1723389" extrusionOk="0">
                <a:moveTo>
                  <a:pt x="0" y="1722945"/>
                </a:moveTo>
                <a:lnTo>
                  <a:pt x="1722945" y="1722945"/>
                </a:lnTo>
                <a:lnTo>
                  <a:pt x="1722945" y="0"/>
                </a:lnTo>
                <a:lnTo>
                  <a:pt x="0" y="0"/>
                </a:lnTo>
                <a:lnTo>
                  <a:pt x="0" y="1722945"/>
                </a:lnTo>
                <a:close/>
              </a:path>
            </a:pathLst>
          </a:custGeom>
          <a:solidFill>
            <a:srgbClr val="9FC5E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133;p25"/>
          <p:cNvSpPr txBox="1">
            <a:spLocks noGrp="1"/>
          </p:cNvSpPr>
          <p:nvPr>
            <p:ph type="body" idx="1"/>
          </p:nvPr>
        </p:nvSpPr>
        <p:spPr>
          <a:xfrm>
            <a:off x="838200" y="1701800"/>
            <a:ext cx="3733800" cy="4470300"/>
          </a:xfrm>
          <a:prstGeom prst="rect">
            <a:avLst/>
          </a:prstGeom>
          <a:noFill/>
          <a:ln>
            <a:noFill/>
          </a:ln>
        </p:spPr>
        <p:txBody>
          <a:bodyPr spcFirstLastPara="1" wrap="square" lIns="0" tIns="0" rIns="0" bIns="0" anchor="t" anchorCtr="0">
            <a:noAutofit/>
          </a:bodyPr>
          <a:lstStyle/>
          <a:p>
            <a:pPr marL="9144" marR="0" lvl="0" indent="0" algn="l" rtl="0">
              <a:spcBef>
                <a:spcPts val="0"/>
              </a:spcBef>
              <a:spcAft>
                <a:spcPts val="0"/>
              </a:spcAft>
              <a:buNone/>
            </a:pPr>
            <a:r>
              <a:rPr lang="en-US" sz="3200" b="1" i="0" u="none" strike="noStrike" cap="none" dirty="0">
                <a:solidFill>
                  <a:schemeClr val="lt1"/>
                </a:solidFill>
                <a:latin typeface="Cambria"/>
                <a:ea typeface="Cambria"/>
                <a:cs typeface="Cambria"/>
                <a:sym typeface="Cambria"/>
              </a:rPr>
              <a:t>FACT: Students can lose up to 3 months of reading skills without practice over the summer</a:t>
            </a:r>
            <a:endParaRPr dirty="0"/>
          </a:p>
          <a:p>
            <a:pPr marL="9144" marR="0" lvl="0" indent="0" algn="l" rtl="0">
              <a:spcBef>
                <a:spcPts val="100"/>
              </a:spcBef>
              <a:spcAft>
                <a:spcPts val="0"/>
              </a:spcAft>
              <a:buNone/>
            </a:pPr>
            <a:endParaRPr sz="2200" b="1" i="0" u="none" strike="noStrike" cap="none" dirty="0">
              <a:solidFill>
                <a:srgbClr val="364EA2"/>
              </a:solidFill>
              <a:latin typeface="Calibri"/>
              <a:ea typeface="Calibri"/>
              <a:cs typeface="Calibri"/>
              <a:sym typeface="Calibri"/>
            </a:endParaRPr>
          </a:p>
        </p:txBody>
      </p:sp>
      <p:sp>
        <p:nvSpPr>
          <p:cNvPr id="134" name="Google Shape;134;p25"/>
          <p:cNvSpPr txBox="1">
            <a:spLocks noGrp="1"/>
          </p:cNvSpPr>
          <p:nvPr>
            <p:ph type="title" idx="4294967295"/>
          </p:nvPr>
        </p:nvSpPr>
        <p:spPr>
          <a:xfrm>
            <a:off x="461272" y="501005"/>
            <a:ext cx="8839200" cy="824637"/>
          </a:xfrm>
          <a:prstGeom prst="rect">
            <a:avLst/>
          </a:prstGeom>
          <a:noFill/>
          <a:ln>
            <a:noFill/>
          </a:ln>
        </p:spPr>
        <p:txBody>
          <a:bodyPr spcFirstLastPara="1" wrap="square" lIns="0" tIns="0" rIns="0" bIns="0" anchor="t" anchorCtr="0">
            <a:noAutofit/>
          </a:bodyPr>
          <a:lstStyle/>
          <a:p>
            <a:pPr marL="0" marR="0" lvl="0" indent="0" rtl="0">
              <a:spcBef>
                <a:spcPts val="0"/>
              </a:spcBef>
              <a:spcAft>
                <a:spcPts val="0"/>
              </a:spcAft>
              <a:buNone/>
            </a:pPr>
            <a:r>
              <a:rPr lang="en-US" sz="5400" i="0" u="none" strike="noStrike" cap="none" dirty="0">
                <a:solidFill>
                  <a:srgbClr val="1155CC"/>
                </a:solidFill>
                <a:latin typeface="Calibri"/>
                <a:ea typeface="Calibri"/>
                <a:cs typeface="Calibri"/>
                <a:sym typeface="Calibri"/>
              </a:rPr>
              <a:t>Summer</a:t>
            </a:r>
            <a:r>
              <a:rPr lang="en-US" sz="4800" i="0" u="none" strike="noStrike" cap="none" dirty="0">
                <a:solidFill>
                  <a:srgbClr val="1155CC"/>
                </a:solidFill>
                <a:latin typeface="Calibri"/>
                <a:ea typeface="Calibri"/>
                <a:cs typeface="Calibri"/>
                <a:sym typeface="Calibri"/>
              </a:rPr>
              <a:t> Slide</a:t>
            </a:r>
            <a:endParaRPr sz="4800" dirty="0">
              <a:solidFill>
                <a:srgbClr val="0000FF"/>
              </a:solidFill>
              <a:latin typeface="Calibri"/>
              <a:ea typeface="Calibri"/>
              <a:cs typeface="Calibri"/>
              <a:sym typeface="Calibri"/>
            </a:endParaRPr>
          </a:p>
        </p:txBody>
      </p:sp>
      <p:sp>
        <p:nvSpPr>
          <p:cNvPr id="137" name="Google Shape;137;p25"/>
          <p:cNvSpPr txBox="1">
            <a:spLocks noGrp="1"/>
          </p:cNvSpPr>
          <p:nvPr>
            <p:ph type="body" idx="2"/>
          </p:nvPr>
        </p:nvSpPr>
        <p:spPr>
          <a:xfrm>
            <a:off x="6333154" y="1325642"/>
            <a:ext cx="3192254" cy="5258777"/>
          </a:xfrm>
          <a:prstGeom prst="rect">
            <a:avLst/>
          </a:prstGeom>
        </p:spPr>
        <p:txBody>
          <a:bodyPr spcFirstLastPara="1" wrap="square" lIns="0" tIns="0" rIns="0" bIns="0" anchor="t" anchorCtr="0">
            <a:noAutofit/>
          </a:bodyPr>
          <a:lstStyle/>
          <a:p>
            <a:pPr marL="9144" lvl="0" indent="0" rtl="0">
              <a:spcBef>
                <a:spcPts val="0"/>
              </a:spcBef>
              <a:spcAft>
                <a:spcPts val="0"/>
              </a:spcAft>
              <a:buNone/>
            </a:pPr>
            <a:r>
              <a:rPr lang="en-US" sz="4000" b="1" dirty="0">
                <a:solidFill>
                  <a:schemeClr val="tx1"/>
                </a:solidFill>
                <a:latin typeface="Calibri" panose="020F0502020204030204" pitchFamily="34" charset="0"/>
                <a:ea typeface="Cambria"/>
                <a:cs typeface="Calibri" panose="020F0502020204030204" pitchFamily="34" charset="0"/>
                <a:sym typeface="Cambria"/>
              </a:rPr>
              <a:t>FACT: </a:t>
            </a:r>
            <a:endParaRPr sz="4000" b="1" dirty="0">
              <a:solidFill>
                <a:schemeClr val="tx1"/>
              </a:solidFill>
              <a:latin typeface="Calibri" panose="020F0502020204030204" pitchFamily="34" charset="0"/>
              <a:ea typeface="Cambria"/>
              <a:cs typeface="Calibri" panose="020F0502020204030204" pitchFamily="34" charset="0"/>
              <a:sym typeface="Cambria"/>
            </a:endParaRPr>
          </a:p>
          <a:p>
            <a:pPr marL="9144" lvl="0" indent="0" rtl="0">
              <a:spcBef>
                <a:spcPts val="0"/>
              </a:spcBef>
              <a:spcAft>
                <a:spcPts val="0"/>
              </a:spcAft>
              <a:buClr>
                <a:schemeClr val="dk1"/>
              </a:buClr>
              <a:buFont typeface="Arial"/>
              <a:buNone/>
            </a:pPr>
            <a:r>
              <a:rPr lang="en-US" sz="4000" b="1" dirty="0">
                <a:solidFill>
                  <a:schemeClr val="tx1"/>
                </a:solidFill>
                <a:latin typeface="Calibri" panose="020F0502020204030204" pitchFamily="34" charset="0"/>
                <a:ea typeface="Cambria"/>
                <a:cs typeface="Calibri" panose="020F0502020204030204" pitchFamily="34" charset="0"/>
                <a:sym typeface="Cambria"/>
              </a:rPr>
              <a:t>Can lose up                      to </a:t>
            </a:r>
            <a:r>
              <a:rPr lang="en-US" sz="4000" b="1" u="sng" dirty="0">
                <a:solidFill>
                  <a:schemeClr val="tx1"/>
                </a:solidFill>
                <a:latin typeface="Calibri" panose="020F0502020204030204" pitchFamily="34" charset="0"/>
                <a:ea typeface="Cambria"/>
                <a:cs typeface="Calibri" panose="020F0502020204030204" pitchFamily="34" charset="0"/>
                <a:sym typeface="Cambria"/>
              </a:rPr>
              <a:t>3 months             </a:t>
            </a:r>
            <a:r>
              <a:rPr lang="en-US" sz="4000" b="1" dirty="0">
                <a:solidFill>
                  <a:schemeClr val="tx1"/>
                </a:solidFill>
                <a:latin typeface="Calibri" panose="020F0502020204030204" pitchFamily="34" charset="0"/>
                <a:ea typeface="Cambria"/>
                <a:cs typeface="Calibri" panose="020F0502020204030204" pitchFamily="34" charset="0"/>
                <a:sym typeface="Cambria"/>
              </a:rPr>
              <a:t>of reading                   skills without practice over                    the summer</a:t>
            </a:r>
            <a:endParaRPr sz="4000" b="1"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pic>
        <p:nvPicPr>
          <p:cNvPr id="138" name="Google Shape;138;p25"/>
          <p:cNvPicPr preferRelativeResize="0"/>
          <p:nvPr/>
        </p:nvPicPr>
        <p:blipFill>
          <a:blip r:embed="rId4">
            <a:alphaModFix/>
          </a:blip>
          <a:stretch>
            <a:fillRect/>
          </a:stretch>
        </p:blipFill>
        <p:spPr>
          <a:xfrm>
            <a:off x="0" y="2383622"/>
            <a:ext cx="6024282" cy="4470300"/>
          </a:xfrm>
          <a:prstGeom prst="rect">
            <a:avLst/>
          </a:prstGeom>
          <a:noFill/>
          <a:ln>
            <a:noFill/>
          </a:ln>
        </p:spPr>
      </p:pic>
    </p:spTree>
    <p:custDataLst>
      <p:tags r:id="rId1"/>
    </p:custDataLst>
    <p:extLst>
      <p:ext uri="{BB962C8B-B14F-4D97-AF65-F5344CB8AC3E}">
        <p14:creationId xmlns:p14="http://schemas.microsoft.com/office/powerpoint/2010/main" val="976897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4"/>
          <p:cNvSpPr/>
          <p:nvPr/>
        </p:nvSpPr>
        <p:spPr>
          <a:xfrm>
            <a:off x="5156365" y="-37864"/>
            <a:ext cx="4059003" cy="6859088"/>
          </a:xfrm>
          <a:custGeom>
            <a:avLst/>
            <a:gdLst/>
            <a:ahLst/>
            <a:cxnLst/>
            <a:rect l="l" t="t" r="r" b="b"/>
            <a:pathLst>
              <a:path w="1723390" h="1723389" extrusionOk="0">
                <a:moveTo>
                  <a:pt x="0" y="1722945"/>
                </a:moveTo>
                <a:lnTo>
                  <a:pt x="1722945" y="1722945"/>
                </a:lnTo>
                <a:lnTo>
                  <a:pt x="1722945" y="0"/>
                </a:lnTo>
                <a:lnTo>
                  <a:pt x="0" y="0"/>
                </a:lnTo>
                <a:lnTo>
                  <a:pt x="0" y="1722945"/>
                </a:lnTo>
                <a:close/>
              </a:path>
            </a:pathLst>
          </a:custGeom>
          <a:solidFill>
            <a:srgbClr val="9FC5E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24"/>
          <p:cNvSpPr txBox="1">
            <a:spLocks noGrp="1"/>
          </p:cNvSpPr>
          <p:nvPr>
            <p:ph type="body" idx="1"/>
          </p:nvPr>
        </p:nvSpPr>
        <p:spPr>
          <a:xfrm>
            <a:off x="838200" y="1701800"/>
            <a:ext cx="3733800" cy="4470300"/>
          </a:xfrm>
          <a:prstGeom prst="rect">
            <a:avLst/>
          </a:prstGeom>
          <a:noFill/>
          <a:ln>
            <a:noFill/>
          </a:ln>
        </p:spPr>
        <p:txBody>
          <a:bodyPr spcFirstLastPara="1" wrap="square" lIns="0" tIns="0" rIns="0" bIns="0" anchor="t" anchorCtr="0">
            <a:noAutofit/>
          </a:bodyPr>
          <a:lstStyle/>
          <a:p>
            <a:pPr marL="9144" marR="0" lvl="0" indent="0" algn="l" rtl="0">
              <a:spcBef>
                <a:spcPts val="0"/>
              </a:spcBef>
              <a:spcAft>
                <a:spcPts val="0"/>
              </a:spcAft>
              <a:buNone/>
            </a:pPr>
            <a:r>
              <a:rPr lang="en-US" sz="3200" b="1" i="0" u="none" strike="noStrike" cap="none" dirty="0">
                <a:solidFill>
                  <a:schemeClr val="lt1"/>
                </a:solidFill>
                <a:latin typeface="Cambria"/>
                <a:ea typeface="Cambria"/>
                <a:cs typeface="Cambria"/>
                <a:sym typeface="Cambria"/>
              </a:rPr>
              <a:t>FACT: Students can lose up to 3 months of reading skills without practice over the summer</a:t>
            </a:r>
            <a:endParaRPr dirty="0"/>
          </a:p>
          <a:p>
            <a:pPr marL="9144" marR="0" lvl="0" indent="0" algn="l" rtl="0">
              <a:spcBef>
                <a:spcPts val="100"/>
              </a:spcBef>
              <a:spcAft>
                <a:spcPts val="0"/>
              </a:spcAft>
              <a:buNone/>
            </a:pPr>
            <a:endParaRPr sz="2200" b="1" i="0" u="none" strike="noStrike" cap="none" dirty="0">
              <a:solidFill>
                <a:srgbClr val="364EA2"/>
              </a:solidFill>
              <a:latin typeface="Calibri"/>
              <a:ea typeface="Calibri"/>
              <a:cs typeface="Calibri"/>
              <a:sym typeface="Calibri"/>
            </a:endParaRPr>
          </a:p>
        </p:txBody>
      </p:sp>
      <p:sp>
        <p:nvSpPr>
          <p:cNvPr id="124" name="Google Shape;124;p24"/>
          <p:cNvSpPr txBox="1">
            <a:spLocks noGrp="1"/>
          </p:cNvSpPr>
          <p:nvPr>
            <p:ph type="title" idx="4294967295"/>
          </p:nvPr>
        </p:nvSpPr>
        <p:spPr>
          <a:xfrm>
            <a:off x="363419" y="524672"/>
            <a:ext cx="8417161" cy="85256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3600" dirty="0">
                <a:solidFill>
                  <a:srgbClr val="1155CC"/>
                </a:solidFill>
                <a:latin typeface="Calibri"/>
                <a:ea typeface="Calibri"/>
                <a:cs typeface="Calibri"/>
                <a:sym typeface="Calibri"/>
              </a:rPr>
              <a:t>  </a:t>
            </a:r>
            <a:r>
              <a:rPr lang="en-US" sz="4800" dirty="0">
                <a:solidFill>
                  <a:srgbClr val="1155CC"/>
                </a:solidFill>
                <a:latin typeface="Calibri"/>
                <a:ea typeface="Calibri"/>
                <a:cs typeface="Calibri"/>
                <a:sym typeface="Calibri"/>
              </a:rPr>
              <a:t>Avoid Summer Slide…</a:t>
            </a:r>
            <a:endParaRPr sz="4800" dirty="0">
              <a:solidFill>
                <a:srgbClr val="0000FF"/>
              </a:solidFill>
              <a:latin typeface="Calibri"/>
              <a:ea typeface="Calibri"/>
              <a:cs typeface="Calibri"/>
              <a:sym typeface="Calibri"/>
            </a:endParaRPr>
          </a:p>
        </p:txBody>
      </p:sp>
      <p:sp>
        <p:nvSpPr>
          <p:cNvPr id="127" name="Google Shape;127;p24"/>
          <p:cNvSpPr txBox="1">
            <a:spLocks noGrp="1"/>
          </p:cNvSpPr>
          <p:nvPr>
            <p:ph type="body" idx="2"/>
          </p:nvPr>
        </p:nvSpPr>
        <p:spPr>
          <a:xfrm>
            <a:off x="6049521" y="1631633"/>
            <a:ext cx="2731059" cy="4438529"/>
          </a:xfrm>
          <a:prstGeom prst="rect">
            <a:avLst/>
          </a:prstGeom>
        </p:spPr>
        <p:txBody>
          <a:bodyPr spcFirstLastPara="1" wrap="square" lIns="0" tIns="0" rIns="0" bIns="0" anchor="t" anchorCtr="0">
            <a:noAutofit/>
          </a:bodyPr>
          <a:lstStyle/>
          <a:p>
            <a:pPr marL="9144" lvl="0" indent="0" algn="l" rtl="0">
              <a:spcBef>
                <a:spcPts val="0"/>
              </a:spcBef>
              <a:spcAft>
                <a:spcPts val="0"/>
              </a:spcAft>
              <a:buNone/>
            </a:pPr>
            <a:r>
              <a:rPr lang="en-US" sz="4400" b="1" dirty="0">
                <a:solidFill>
                  <a:schemeClr val="tx1"/>
                </a:solidFill>
              </a:rPr>
              <a:t>FACT: </a:t>
            </a:r>
            <a:endParaRPr lang="en-US" sz="1600" b="1" dirty="0">
              <a:solidFill>
                <a:schemeClr val="tx1"/>
              </a:solidFill>
            </a:endParaRPr>
          </a:p>
          <a:p>
            <a:pPr marL="9144" lvl="0" indent="0" algn="l" rtl="0">
              <a:spcBef>
                <a:spcPts val="0"/>
              </a:spcBef>
              <a:spcAft>
                <a:spcPts val="0"/>
              </a:spcAft>
              <a:buNone/>
            </a:pPr>
            <a:endParaRPr lang="en-US" b="1" dirty="0">
              <a:solidFill>
                <a:schemeClr val="tx1"/>
              </a:solidFill>
            </a:endParaRPr>
          </a:p>
          <a:p>
            <a:pPr marL="9144" lvl="0" indent="0" algn="l" rtl="0">
              <a:spcBef>
                <a:spcPts val="0"/>
              </a:spcBef>
              <a:spcAft>
                <a:spcPts val="0"/>
              </a:spcAft>
              <a:buNone/>
            </a:pPr>
            <a:r>
              <a:rPr lang="en-US" sz="4400" b="1" dirty="0">
                <a:solidFill>
                  <a:schemeClr val="tx1"/>
                </a:solidFill>
              </a:rPr>
              <a:t>Read 4+                 books…                do better</a:t>
            </a:r>
          </a:p>
          <a:p>
            <a:pPr marL="9144" lvl="0" indent="0" algn="l" rtl="0">
              <a:spcBef>
                <a:spcPts val="0"/>
              </a:spcBef>
              <a:spcAft>
                <a:spcPts val="0"/>
              </a:spcAft>
              <a:buNone/>
            </a:pPr>
            <a:r>
              <a:rPr lang="en-US" sz="4400" b="1" dirty="0">
                <a:solidFill>
                  <a:schemeClr val="tx1"/>
                </a:solidFill>
              </a:rPr>
              <a:t>in fall</a:t>
            </a:r>
          </a:p>
          <a:p>
            <a:pPr marL="9144" lvl="0" indent="0" algn="l" rtl="0">
              <a:spcBef>
                <a:spcPts val="0"/>
              </a:spcBef>
              <a:spcAft>
                <a:spcPts val="0"/>
              </a:spcAft>
              <a:buNone/>
            </a:pPr>
            <a:endParaRPr lang="en-US" sz="4000" b="1" dirty="0">
              <a:solidFill>
                <a:schemeClr val="tx1"/>
              </a:solidFill>
            </a:endParaRPr>
          </a:p>
          <a:p>
            <a:pPr marL="0" lvl="0" indent="0" algn="l" rtl="0">
              <a:spcBef>
                <a:spcPts val="0"/>
              </a:spcBef>
              <a:spcAft>
                <a:spcPts val="0"/>
              </a:spcAft>
              <a:buNone/>
            </a:pPr>
            <a:endParaRPr dirty="0"/>
          </a:p>
        </p:txBody>
      </p:sp>
      <p:pic>
        <p:nvPicPr>
          <p:cNvPr id="9" name="Google Shape;134;p25">
            <a:extLst>
              <a:ext uri="{FF2B5EF4-FFF2-40B4-BE49-F238E27FC236}">
                <a16:creationId xmlns:a16="http://schemas.microsoft.com/office/drawing/2014/main" id="{5F44D2C8-483D-4EAD-ADE9-1A6039E4ED67}"/>
              </a:ext>
            </a:extLst>
          </p:cNvPr>
          <p:cNvPicPr preferRelativeResize="0"/>
          <p:nvPr/>
        </p:nvPicPr>
        <p:blipFill>
          <a:blip r:embed="rId4">
            <a:alphaModFix/>
          </a:blip>
          <a:stretch>
            <a:fillRect/>
          </a:stretch>
        </p:blipFill>
        <p:spPr>
          <a:xfrm>
            <a:off x="59926" y="2350924"/>
            <a:ext cx="5211321" cy="4470300"/>
          </a:xfrm>
          <a:prstGeom prst="rect">
            <a:avLst/>
          </a:prstGeom>
          <a:noFill/>
          <a:ln>
            <a:noFill/>
          </a:ln>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1"/>
          <p:cNvSpPr txBox="1">
            <a:spLocks noGrp="1"/>
          </p:cNvSpPr>
          <p:nvPr>
            <p:ph type="title"/>
          </p:nvPr>
        </p:nvSpPr>
        <p:spPr>
          <a:xfrm>
            <a:off x="137979" y="1930031"/>
            <a:ext cx="9157650" cy="74440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3600" dirty="0">
                <a:solidFill>
                  <a:srgbClr val="1155CC"/>
                </a:solidFill>
                <a:latin typeface="Calibri"/>
                <a:ea typeface="Calibri"/>
                <a:cs typeface="Calibri"/>
                <a:sym typeface="Calibri"/>
              </a:rPr>
              <a:t>I really enjoy reading books over the summer…</a:t>
            </a:r>
            <a:endParaRPr sz="3600" i="0" u="none" strike="noStrike" cap="none" dirty="0">
              <a:solidFill>
                <a:srgbClr val="1155CC"/>
              </a:solidFill>
              <a:latin typeface="Calibri"/>
              <a:ea typeface="Calibri"/>
              <a:cs typeface="Calibri"/>
              <a:sym typeface="Calibri"/>
            </a:endParaRPr>
          </a:p>
        </p:txBody>
      </p:sp>
      <p:sp>
        <p:nvSpPr>
          <p:cNvPr id="188" name="Google Shape;188;p31"/>
          <p:cNvSpPr txBox="1">
            <a:spLocks noGrp="1"/>
          </p:cNvSpPr>
          <p:nvPr>
            <p:ph type="body" idx="1"/>
          </p:nvPr>
        </p:nvSpPr>
        <p:spPr>
          <a:xfrm>
            <a:off x="238003" y="219850"/>
            <a:ext cx="8718698" cy="1513245"/>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800" i="0" u="none" strike="noStrike" cap="none" dirty="0">
                <a:solidFill>
                  <a:schemeClr val="tx1"/>
                </a:solidFill>
                <a:latin typeface="Calibri"/>
                <a:ea typeface="Calibri"/>
                <a:cs typeface="Calibri"/>
                <a:sym typeface="Calibri"/>
              </a:rPr>
              <a:t>FACT: 62% of kids LIKE                   summer reading</a:t>
            </a:r>
            <a:endParaRPr sz="4800" b="1" i="0" u="none" strike="noStrike" cap="none" dirty="0">
              <a:solidFill>
                <a:srgbClr val="1155CC"/>
              </a:solidFill>
              <a:sym typeface="Cambria"/>
            </a:endParaRPr>
          </a:p>
        </p:txBody>
      </p:sp>
      <p:pic>
        <p:nvPicPr>
          <p:cNvPr id="189" name="Google Shape;189;p31"/>
          <p:cNvPicPr preferRelativeResize="0">
            <a:picLocks noGrp="1"/>
          </p:cNvPicPr>
          <p:nvPr>
            <p:ph type="pic" idx="2"/>
          </p:nvPr>
        </p:nvPicPr>
        <p:blipFill rotWithShape="1">
          <a:blip r:embed="rId4">
            <a:alphaModFix/>
          </a:blip>
          <a:srcRect r="2438"/>
          <a:stretch/>
        </p:blipFill>
        <p:spPr>
          <a:xfrm>
            <a:off x="137979" y="2608288"/>
            <a:ext cx="8868042" cy="4370481"/>
          </a:xfrm>
          <a:prstGeom prst="rect">
            <a:avLst/>
          </a:prstGeom>
          <a:noFill/>
          <a:ln>
            <a:noFill/>
          </a:ln>
        </p:spPr>
      </p:pic>
      <p:cxnSp>
        <p:nvCxnSpPr>
          <p:cNvPr id="3" name="Straight Arrow Connector 2">
            <a:extLst>
              <a:ext uri="{FF2B5EF4-FFF2-40B4-BE49-F238E27FC236}">
                <a16:creationId xmlns:a16="http://schemas.microsoft.com/office/drawing/2014/main" id="{D8F335F0-B99E-4E74-B903-F997686665D4}"/>
              </a:ext>
            </a:extLst>
          </p:cNvPr>
          <p:cNvCxnSpPr/>
          <p:nvPr/>
        </p:nvCxnSpPr>
        <p:spPr>
          <a:xfrm>
            <a:off x="476066" y="5776892"/>
            <a:ext cx="965200" cy="558800"/>
          </a:xfrm>
          <a:prstGeom prst="straightConnector1">
            <a:avLst/>
          </a:prstGeom>
          <a:ln w="76200">
            <a:solidFill>
              <a:srgbClr val="00B0F0"/>
            </a:solidFill>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BFEEFBEE-0528-4CC6-A014-24252DC380DA}"/>
              </a:ext>
            </a:extLst>
          </p:cNvPr>
          <p:cNvCxnSpPr>
            <a:cxnSpLocks/>
          </p:cNvCxnSpPr>
          <p:nvPr/>
        </p:nvCxnSpPr>
        <p:spPr>
          <a:xfrm>
            <a:off x="6135620" y="3317513"/>
            <a:ext cx="356620" cy="718205"/>
          </a:xfrm>
          <a:prstGeom prst="straightConnector1">
            <a:avLst/>
          </a:prstGeom>
          <a:ln w="76200">
            <a:solidFill>
              <a:srgbClr val="00B0F0"/>
            </a:solidFill>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5D7DFAE7-2261-48AA-BEE4-47ECE95E5E62}"/>
              </a:ext>
            </a:extLst>
          </p:cNvPr>
          <p:cNvCxnSpPr>
            <a:cxnSpLocks/>
          </p:cNvCxnSpPr>
          <p:nvPr/>
        </p:nvCxnSpPr>
        <p:spPr>
          <a:xfrm flipH="1">
            <a:off x="5692177" y="3317513"/>
            <a:ext cx="507455" cy="718205"/>
          </a:xfrm>
          <a:prstGeom prst="straightConnector1">
            <a:avLst/>
          </a:prstGeom>
          <a:ln w="76200">
            <a:solidFill>
              <a:srgbClr val="00B0F0"/>
            </a:solidFill>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CD76D5E3-FE51-4F30-A9FE-CD94284B9CC8}"/>
              </a:ext>
            </a:extLst>
          </p:cNvPr>
          <p:cNvCxnSpPr>
            <a:cxnSpLocks/>
          </p:cNvCxnSpPr>
          <p:nvPr/>
        </p:nvCxnSpPr>
        <p:spPr>
          <a:xfrm flipH="1">
            <a:off x="8434316" y="2811170"/>
            <a:ext cx="425470" cy="865445"/>
          </a:xfrm>
          <a:prstGeom prst="straightConnector1">
            <a:avLst/>
          </a:prstGeom>
          <a:ln w="76200">
            <a:solidFill>
              <a:srgbClr val="00B0F0"/>
            </a:solidFill>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3D443665-42A9-426F-8D45-8A2AE381C224}"/>
              </a:ext>
            </a:extLst>
          </p:cNvPr>
          <p:cNvCxnSpPr>
            <a:cxnSpLocks/>
          </p:cNvCxnSpPr>
          <p:nvPr/>
        </p:nvCxnSpPr>
        <p:spPr>
          <a:xfrm flipH="1">
            <a:off x="4013014" y="3069897"/>
            <a:ext cx="507455" cy="718205"/>
          </a:xfrm>
          <a:prstGeom prst="straightConnector1">
            <a:avLst/>
          </a:prstGeom>
          <a:ln w="76200">
            <a:solidFill>
              <a:srgbClr val="00B0F0"/>
            </a:solidFill>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BA667937-024C-4533-9103-704534E77CE1}"/>
              </a:ext>
            </a:extLst>
          </p:cNvPr>
          <p:cNvCxnSpPr>
            <a:cxnSpLocks/>
          </p:cNvCxnSpPr>
          <p:nvPr/>
        </p:nvCxnSpPr>
        <p:spPr>
          <a:xfrm>
            <a:off x="4523133" y="3069897"/>
            <a:ext cx="356620" cy="718205"/>
          </a:xfrm>
          <a:prstGeom prst="straightConnector1">
            <a:avLst/>
          </a:prstGeom>
          <a:ln w="76200">
            <a:solidFill>
              <a:srgbClr val="00B0F0"/>
            </a:solidFill>
            <a:tailEnd type="triangle"/>
          </a:ln>
        </p:spPr>
        <p:style>
          <a:lnRef idx="1">
            <a:schemeClr val="accent2"/>
          </a:lnRef>
          <a:fillRef idx="0">
            <a:schemeClr val="accent2"/>
          </a:fillRef>
          <a:effectRef idx="0">
            <a:schemeClr val="accent2"/>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2"/>
          <p:cNvPicPr preferRelativeResize="0">
            <a:picLocks noGrp="1"/>
          </p:cNvPicPr>
          <p:nvPr>
            <p:ph type="pic" idx="2"/>
          </p:nvPr>
        </p:nvPicPr>
        <p:blipFill rotWithShape="1">
          <a:blip r:embed="rId4">
            <a:alphaModFix/>
            <a:extLst>
              <a:ext uri="{BEBA8EAE-BF5A-486C-A8C5-ECC9F3942E4B}">
                <a14:imgProps xmlns:a14="http://schemas.microsoft.com/office/drawing/2010/main">
                  <a14:imgLayer r:embed="rId5">
                    <a14:imgEffect>
                      <a14:artisticCutout/>
                    </a14:imgEffect>
                  </a14:imgLayer>
                </a14:imgProps>
              </a:ext>
            </a:extLst>
          </a:blip>
          <a:srcRect t="5000" b="5000"/>
          <a:stretch/>
        </p:blipFill>
        <p:spPr>
          <a:xfrm>
            <a:off x="3538865" y="12476"/>
            <a:ext cx="8610040" cy="6845524"/>
          </a:xfrm>
          <a:prstGeom prst="rect">
            <a:avLst/>
          </a:prstGeom>
          <a:noFill/>
          <a:ln>
            <a:noFill/>
          </a:ln>
        </p:spPr>
      </p:pic>
      <p:sp>
        <p:nvSpPr>
          <p:cNvPr id="199" name="Google Shape;199;p32"/>
          <p:cNvSpPr txBox="1"/>
          <p:nvPr/>
        </p:nvSpPr>
        <p:spPr>
          <a:xfrm>
            <a:off x="84447" y="6180966"/>
            <a:ext cx="3454418" cy="459864"/>
          </a:xfrm>
          <a:prstGeom prst="rect">
            <a:avLst/>
          </a:prstGeom>
          <a:noFill/>
          <a:ln>
            <a:noFill/>
          </a:ln>
        </p:spPr>
        <p:txBody>
          <a:bodyPr spcFirstLastPara="1" wrap="square" lIns="91425" tIns="45700" rIns="91425" bIns="45700" anchor="t" anchorCtr="0">
            <a:noAutofit/>
          </a:bodyPr>
          <a:lstStyle/>
          <a:p>
            <a:pPr marL="0" indent="0"/>
            <a:r>
              <a:rPr lang="en-US" sz="1200" dirty="0">
                <a:solidFill>
                  <a:schemeClr val="tx1"/>
                </a:solidFill>
                <a:hlinkClick r:id="rId6">
                  <a:extLst>
                    <a:ext uri="{A12FA001-AC4F-418D-AE19-62706E023703}">
                      <ahyp:hlinkClr xmlns:ahyp="http://schemas.microsoft.com/office/drawing/2018/hyperlinkcolor" val="tx"/>
                    </a:ext>
                  </a:extLst>
                </a:hlinkClick>
              </a:rPr>
              <a:t>https://www.aecf.org/resources/early-warning-why-reading-by-the-end-of-third-grade-matters/</a:t>
            </a:r>
            <a:endParaRPr lang="en-US" sz="1200" b="1" dirty="0">
              <a:solidFill>
                <a:schemeClr val="tx1"/>
              </a:solidFill>
              <a:latin typeface="Calibri"/>
              <a:ea typeface="Cambria"/>
              <a:cs typeface="Cambria"/>
              <a:sym typeface="Cambria"/>
            </a:endParaRPr>
          </a:p>
        </p:txBody>
      </p:sp>
      <p:sp>
        <p:nvSpPr>
          <p:cNvPr id="6" name="Google Shape;127;p24">
            <a:extLst>
              <a:ext uri="{FF2B5EF4-FFF2-40B4-BE49-F238E27FC236}">
                <a16:creationId xmlns:a16="http://schemas.microsoft.com/office/drawing/2014/main" id="{588CA5CB-187B-40E6-A88F-34B9DC3B1C19}"/>
              </a:ext>
            </a:extLst>
          </p:cNvPr>
          <p:cNvSpPr txBox="1">
            <a:spLocks/>
          </p:cNvSpPr>
          <p:nvPr/>
        </p:nvSpPr>
        <p:spPr>
          <a:xfrm>
            <a:off x="168893" y="751881"/>
            <a:ext cx="3285525" cy="481674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231F2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9144" indent="0"/>
            <a:r>
              <a:rPr lang="en-US" sz="4400" b="1" dirty="0">
                <a:solidFill>
                  <a:schemeClr val="tx1"/>
                </a:solidFill>
              </a:rPr>
              <a:t>FACT: </a:t>
            </a:r>
            <a:endParaRPr lang="en-US" sz="1600" b="1" dirty="0">
              <a:solidFill>
                <a:schemeClr val="tx1"/>
              </a:solidFill>
            </a:endParaRPr>
          </a:p>
          <a:p>
            <a:pPr marL="9144" indent="0"/>
            <a:endParaRPr lang="en-US" b="1" dirty="0">
              <a:solidFill>
                <a:schemeClr val="tx1"/>
              </a:solidFill>
            </a:endParaRPr>
          </a:p>
          <a:p>
            <a:pPr marL="9144" indent="0"/>
            <a:r>
              <a:rPr lang="en-US" sz="3600" b="1" dirty="0">
                <a:solidFill>
                  <a:schemeClr val="tx1"/>
                </a:solidFill>
              </a:rPr>
              <a:t>3</a:t>
            </a:r>
            <a:r>
              <a:rPr lang="en-US" sz="3600" b="1" baseline="30000" dirty="0">
                <a:solidFill>
                  <a:schemeClr val="tx1"/>
                </a:solidFill>
              </a:rPr>
              <a:t>rd</a:t>
            </a:r>
            <a:r>
              <a:rPr lang="en-US" sz="3600" b="1" dirty="0">
                <a:solidFill>
                  <a:schemeClr val="tx1"/>
                </a:solidFill>
              </a:rPr>
              <a:t> grade reading proficiency correlates to success                                  in high school                       and beyond</a:t>
            </a:r>
            <a:endParaRPr lang="en-US" sz="3600" dirty="0"/>
          </a:p>
        </p:txBody>
      </p:sp>
      <p:sp>
        <p:nvSpPr>
          <p:cNvPr id="2" name="TextBox 1">
            <a:extLst>
              <a:ext uri="{FF2B5EF4-FFF2-40B4-BE49-F238E27FC236}">
                <a16:creationId xmlns:a16="http://schemas.microsoft.com/office/drawing/2014/main" id="{058F79C4-A647-4A2D-B305-47AA5F88B45F}"/>
              </a:ext>
            </a:extLst>
          </p:cNvPr>
          <p:cNvSpPr txBox="1"/>
          <p:nvPr/>
        </p:nvSpPr>
        <p:spPr>
          <a:xfrm>
            <a:off x="3985013" y="1310147"/>
            <a:ext cx="3774425" cy="3539430"/>
          </a:xfrm>
          <a:prstGeom prst="rect">
            <a:avLst/>
          </a:prstGeom>
          <a:solidFill>
            <a:schemeClr val="bg1">
              <a:lumMod val="95000"/>
            </a:schemeClr>
          </a:solidFill>
        </p:spPr>
        <p:txBody>
          <a:bodyPr wrap="square" rtlCol="0">
            <a:spAutoFit/>
          </a:bodyPr>
          <a:lstStyle/>
          <a:p>
            <a:r>
              <a:rPr lang="en-US" sz="3200" b="1" dirty="0">
                <a:latin typeface="Calibri" panose="020F0502020204030204" pitchFamily="34" charset="0"/>
                <a:cs typeface="Calibri" panose="020F0502020204030204" pitchFamily="34" charset="0"/>
              </a:rPr>
              <a:t>Benefits to Reading…</a:t>
            </a: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Exercises our brain</a:t>
            </a: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Improves concentration</a:t>
            </a: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Teaches kids  about the world</a:t>
            </a: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Improves vocabulary &amp; language</a:t>
            </a: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Develops imagination</a:t>
            </a: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It’s FUN!!!</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2" name="Text Placeholder 1">
            <a:extLst>
              <a:ext uri="{FF2B5EF4-FFF2-40B4-BE49-F238E27FC236}">
                <a16:creationId xmlns:a16="http://schemas.microsoft.com/office/drawing/2014/main" id="{9C3E3598-778F-450A-943F-03A90AE72DE4}"/>
              </a:ext>
            </a:extLst>
          </p:cNvPr>
          <p:cNvSpPr>
            <a:spLocks noGrp="1"/>
          </p:cNvSpPr>
          <p:nvPr>
            <p:ph type="body" idx="1"/>
          </p:nvPr>
        </p:nvSpPr>
        <p:spPr/>
        <p:txBody>
          <a:bodyPr/>
          <a:lstStyle/>
          <a:p>
            <a:endParaRPr lang="en-US"/>
          </a:p>
        </p:txBody>
      </p:sp>
      <p:sp>
        <p:nvSpPr>
          <p:cNvPr id="160" name="Google Shape;160;p28"/>
          <p:cNvSpPr txBox="1"/>
          <p:nvPr/>
        </p:nvSpPr>
        <p:spPr>
          <a:xfrm>
            <a:off x="325121" y="6302677"/>
            <a:ext cx="3598390" cy="492850"/>
          </a:xfrm>
          <a:prstGeom prst="rect">
            <a:avLst/>
          </a:prstGeom>
          <a:noFill/>
          <a:ln>
            <a:noFill/>
          </a:ln>
        </p:spPr>
        <p:txBody>
          <a:bodyPr spcFirstLastPara="1" wrap="square" lIns="91425" tIns="45700" rIns="91425" bIns="45700" anchor="t" anchorCtr="0">
            <a:noAutofit/>
          </a:bodyPr>
          <a:lstStyle/>
          <a:p>
            <a:pPr marL="0" marR="0" lvl="0" indent="0" algn="l" rtl="0">
              <a:lnSpc>
                <a:spcPct val="95000"/>
              </a:lnSpc>
              <a:spcBef>
                <a:spcPts val="0"/>
              </a:spcBef>
              <a:spcAft>
                <a:spcPts val="0"/>
              </a:spcAft>
              <a:buNone/>
            </a:pPr>
            <a:r>
              <a:rPr lang="en-US" sz="1200" dirty="0">
                <a:solidFill>
                  <a:schemeClr val="dk1"/>
                </a:solidFill>
                <a:latin typeface="Calibri"/>
                <a:ea typeface="Calibri"/>
                <a:cs typeface="Calibri"/>
                <a:sym typeface="Calibri"/>
                <a:hlinkClick r:id="rId4"/>
              </a:rPr>
              <a:t>http://teacher.scholastic.com/products/literacypartnerships/initiatives.html</a:t>
            </a:r>
            <a:endParaRPr dirty="0"/>
          </a:p>
        </p:txBody>
      </p:sp>
      <p:sp>
        <p:nvSpPr>
          <p:cNvPr id="7" name="Google Shape;127;p24">
            <a:extLst>
              <a:ext uri="{FF2B5EF4-FFF2-40B4-BE49-F238E27FC236}">
                <a16:creationId xmlns:a16="http://schemas.microsoft.com/office/drawing/2014/main" id="{D510F40D-8688-4A8E-BE28-EFA1FE580CE9}"/>
              </a:ext>
            </a:extLst>
          </p:cNvPr>
          <p:cNvSpPr txBox="1">
            <a:spLocks/>
          </p:cNvSpPr>
          <p:nvPr/>
        </p:nvSpPr>
        <p:spPr>
          <a:xfrm>
            <a:off x="542087" y="1559730"/>
            <a:ext cx="3331295" cy="430061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231F2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9144" indent="0"/>
            <a:r>
              <a:rPr lang="en-US" sz="4400" b="1" dirty="0">
                <a:solidFill>
                  <a:schemeClr val="tx1"/>
                </a:solidFill>
              </a:rPr>
              <a:t>FACT: </a:t>
            </a:r>
            <a:endParaRPr lang="en-US" sz="1600" b="1" dirty="0">
              <a:solidFill>
                <a:schemeClr val="tx1"/>
              </a:solidFill>
            </a:endParaRPr>
          </a:p>
          <a:p>
            <a:pPr marL="9144" indent="0"/>
            <a:endParaRPr lang="en-US" b="1" dirty="0">
              <a:solidFill>
                <a:schemeClr val="tx1"/>
              </a:solidFill>
            </a:endParaRPr>
          </a:p>
          <a:p>
            <a:pPr marL="9144" indent="0"/>
            <a:r>
              <a:rPr lang="en-US" sz="4000" b="1" dirty="0">
                <a:solidFill>
                  <a:schemeClr val="tx1"/>
                </a:solidFill>
              </a:rPr>
              <a:t>The number of books at home           is strongly linked to reading scores </a:t>
            </a:r>
          </a:p>
        </p:txBody>
      </p:sp>
      <p:sp>
        <p:nvSpPr>
          <p:cNvPr id="10" name="Google Shape;122;p24">
            <a:extLst>
              <a:ext uri="{FF2B5EF4-FFF2-40B4-BE49-F238E27FC236}">
                <a16:creationId xmlns:a16="http://schemas.microsoft.com/office/drawing/2014/main" id="{D1BE6D0C-C828-47F4-A3EF-65A00B9CD844}"/>
              </a:ext>
            </a:extLst>
          </p:cNvPr>
          <p:cNvSpPr/>
          <p:nvPr/>
        </p:nvSpPr>
        <p:spPr>
          <a:xfrm>
            <a:off x="4380711" y="16824"/>
            <a:ext cx="4763289" cy="6859088"/>
          </a:xfrm>
          <a:custGeom>
            <a:avLst/>
            <a:gdLst/>
            <a:ahLst/>
            <a:cxnLst/>
            <a:rect l="l" t="t" r="r" b="b"/>
            <a:pathLst>
              <a:path w="1723390" h="1723389" extrusionOk="0">
                <a:moveTo>
                  <a:pt x="0" y="1722945"/>
                </a:moveTo>
                <a:lnTo>
                  <a:pt x="1722945" y="1722945"/>
                </a:lnTo>
                <a:lnTo>
                  <a:pt x="1722945" y="0"/>
                </a:lnTo>
                <a:lnTo>
                  <a:pt x="0" y="0"/>
                </a:lnTo>
                <a:lnTo>
                  <a:pt x="0" y="1722945"/>
                </a:lnTo>
                <a:close/>
              </a:path>
            </a:pathLst>
          </a:custGeom>
          <a:solidFill>
            <a:srgbClr val="9FC5E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2" name="Google Shape;162;p28"/>
          <p:cNvPicPr preferRelativeResize="0"/>
          <p:nvPr/>
        </p:nvPicPr>
        <p:blipFill>
          <a:blip r:embed="rId5">
            <a:alphaModFix/>
          </a:blip>
          <a:stretch>
            <a:fillRect/>
          </a:stretch>
        </p:blipFill>
        <p:spPr>
          <a:xfrm>
            <a:off x="4538055" y="1254286"/>
            <a:ext cx="4448599" cy="3928574"/>
          </a:xfrm>
          <a:prstGeom prst="rect">
            <a:avLst/>
          </a:prstGeom>
          <a:noFill/>
          <a:ln>
            <a:noFill/>
          </a:ln>
        </p:spPr>
      </p:pic>
      <p:sp>
        <p:nvSpPr>
          <p:cNvPr id="158" name="Google Shape;158;p28"/>
          <p:cNvSpPr txBox="1">
            <a:spLocks noGrp="1"/>
          </p:cNvSpPr>
          <p:nvPr>
            <p:ph type="title" idx="4294967295"/>
          </p:nvPr>
        </p:nvSpPr>
        <p:spPr>
          <a:xfrm>
            <a:off x="769274" y="176454"/>
            <a:ext cx="5098126" cy="97155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5400" i="0" strike="noStrike" cap="none" dirty="0">
                <a:solidFill>
                  <a:srgbClr val="1155CC"/>
                </a:solidFill>
                <a:latin typeface="Calibri"/>
                <a:ea typeface="Calibri"/>
                <a:cs typeface="Calibri"/>
                <a:sym typeface="Calibri"/>
              </a:rPr>
              <a:t>Access to</a:t>
            </a:r>
            <a:r>
              <a:rPr lang="en-US" sz="5400" dirty="0">
                <a:solidFill>
                  <a:srgbClr val="1155CC"/>
                </a:solidFill>
                <a:latin typeface="Calibri"/>
                <a:ea typeface="Calibri"/>
                <a:cs typeface="Calibri"/>
                <a:sym typeface="Calibri"/>
              </a:rPr>
              <a:t> </a:t>
            </a:r>
            <a:r>
              <a:rPr lang="en-US" sz="5400" i="0" strike="noStrike" cap="none" dirty="0">
                <a:solidFill>
                  <a:srgbClr val="1155CC"/>
                </a:solidFill>
                <a:latin typeface="Calibri"/>
                <a:ea typeface="Calibri"/>
                <a:cs typeface="Calibri"/>
                <a:sym typeface="Calibri"/>
              </a:rPr>
              <a:t>Books</a:t>
            </a:r>
            <a:endParaRPr sz="5400" i="0" strike="noStrike" cap="none" dirty="0">
              <a:solidFill>
                <a:srgbClr val="1155CC"/>
              </a:solidFill>
              <a:latin typeface="Calibri"/>
              <a:ea typeface="Calibri"/>
              <a:cs typeface="Calibri"/>
              <a:sym typeface="Calibri"/>
            </a:endParaRPr>
          </a:p>
        </p:txBody>
      </p:sp>
      <p:sp>
        <p:nvSpPr>
          <p:cNvPr id="3" name="TextBox 2">
            <a:extLst>
              <a:ext uri="{FF2B5EF4-FFF2-40B4-BE49-F238E27FC236}">
                <a16:creationId xmlns:a16="http://schemas.microsoft.com/office/drawing/2014/main" id="{16FAB264-B421-4C22-A1BE-A586E9FAFE97}"/>
              </a:ext>
            </a:extLst>
          </p:cNvPr>
          <p:cNvSpPr txBox="1"/>
          <p:nvPr/>
        </p:nvSpPr>
        <p:spPr>
          <a:xfrm>
            <a:off x="5119347" y="3748335"/>
            <a:ext cx="3620853" cy="2800767"/>
          </a:xfrm>
          <a:prstGeom prst="rect">
            <a:avLst/>
          </a:prstGeom>
          <a:solidFill>
            <a:schemeClr val="lt1"/>
          </a:solidFill>
        </p:spPr>
        <p:txBody>
          <a:bodyPr wrap="square" rtlCol="0">
            <a:spAutoFit/>
          </a:bodyPr>
          <a:lstStyle/>
          <a:p>
            <a:r>
              <a:rPr lang="en-US" sz="2800" b="1" dirty="0"/>
              <a:t>Inexpensive books:</a:t>
            </a:r>
          </a:p>
          <a:p>
            <a:pPr marL="457200" indent="-457200">
              <a:buFont typeface="Arial" panose="020B0604020202020204" pitchFamily="34" charset="0"/>
              <a:buChar char="•"/>
            </a:pPr>
            <a:r>
              <a:rPr lang="en-US" sz="2400" dirty="0"/>
              <a:t>Rummage sales</a:t>
            </a:r>
          </a:p>
          <a:p>
            <a:pPr marL="457200" indent="-457200">
              <a:buFont typeface="Arial" panose="020B0604020202020204" pitchFamily="34" charset="0"/>
              <a:buChar char="•"/>
            </a:pPr>
            <a:r>
              <a:rPr lang="en-US" sz="2400" dirty="0"/>
              <a:t>Library sales</a:t>
            </a:r>
          </a:p>
          <a:p>
            <a:pPr marL="457200" indent="-457200">
              <a:buFont typeface="Arial" panose="020B0604020202020204" pitchFamily="34" charset="0"/>
              <a:buChar char="•"/>
            </a:pPr>
            <a:r>
              <a:rPr lang="en-US" sz="2400" dirty="0"/>
              <a:t>Little Free Libraries</a:t>
            </a:r>
          </a:p>
          <a:p>
            <a:pPr marL="457200" indent="-457200">
              <a:buFont typeface="Arial" panose="020B0604020202020204" pitchFamily="34" charset="0"/>
              <a:buChar char="•"/>
            </a:pPr>
            <a:r>
              <a:rPr lang="en-US" sz="2400" dirty="0"/>
              <a:t>Goodwill</a:t>
            </a:r>
          </a:p>
          <a:p>
            <a:pPr marL="457200" indent="-457200">
              <a:buFont typeface="Arial" panose="020B0604020202020204" pitchFamily="34" charset="0"/>
              <a:buChar char="•"/>
            </a:pPr>
            <a:r>
              <a:rPr lang="en-US" sz="2400" dirty="0"/>
              <a:t>Resale stores</a:t>
            </a:r>
          </a:p>
          <a:p>
            <a:pPr marL="457200" indent="-457200">
              <a:buFont typeface="Arial" panose="020B0604020202020204" pitchFamily="34" charset="0"/>
              <a:buChar char="•"/>
            </a:pPr>
            <a:r>
              <a:rPr lang="en-US" sz="2400" dirty="0"/>
              <a:t>Birthday gifts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I FACET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5203</TotalTime>
  <Words>10075</Words>
  <Application>Microsoft Office PowerPoint</Application>
  <PresentationFormat>On-screen Show (4:3)</PresentationFormat>
  <Paragraphs>867</Paragraphs>
  <Slides>42</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Calibri</vt:lpstr>
      <vt:lpstr>Georgia</vt:lpstr>
      <vt:lpstr>Tw Cen MT</vt:lpstr>
      <vt:lpstr>Courier New</vt:lpstr>
      <vt:lpstr>Century Gothic</vt:lpstr>
      <vt:lpstr>Cambria</vt:lpstr>
      <vt:lpstr>Wingdings</vt:lpstr>
      <vt:lpstr>Times</vt:lpstr>
      <vt:lpstr>Noto Sans Symbols</vt:lpstr>
      <vt:lpstr>Arial</vt:lpstr>
      <vt:lpstr>Comic Sans MS</vt:lpstr>
      <vt:lpstr>WI FACETS</vt:lpstr>
      <vt:lpstr>Literacy Training Series     Supporting Literacy        at Home                                      in the Summer            </vt:lpstr>
      <vt:lpstr>Agenda</vt:lpstr>
      <vt:lpstr>PowerPoint Presentation</vt:lpstr>
      <vt:lpstr>PowerPoint Presentation</vt:lpstr>
      <vt:lpstr>Summer Slide</vt:lpstr>
      <vt:lpstr>  Avoid Summer Slide…</vt:lpstr>
      <vt:lpstr>I really enjoy reading books over the summer…</vt:lpstr>
      <vt:lpstr>PowerPoint Presentation</vt:lpstr>
      <vt:lpstr>Access to Books</vt:lpstr>
      <vt:lpstr>PowerPoint Presentation</vt:lpstr>
      <vt:lpstr>PowerPoint Presentation</vt:lpstr>
      <vt:lpstr>5 Components of Reading</vt:lpstr>
      <vt:lpstr>Summer</vt:lpstr>
      <vt:lpstr>Summer</vt:lpstr>
      <vt:lpstr>Summer</vt:lpstr>
      <vt:lpstr>Summer</vt:lpstr>
      <vt:lpstr>PowerPoint Presentation</vt:lpstr>
      <vt:lpstr>Reading is a Complex Process</vt:lpstr>
      <vt:lpstr>PowerPoint Presentation</vt:lpstr>
      <vt:lpstr>PowerPoint Presentation</vt:lpstr>
      <vt:lpstr>Finding the Right Books</vt:lpstr>
      <vt:lpstr>Finding the Right Books</vt:lpstr>
      <vt:lpstr>Read Aloud Books</vt:lpstr>
      <vt:lpstr>Suggestions for Read Alouds</vt:lpstr>
      <vt:lpstr>Early Reading Books</vt:lpstr>
      <vt:lpstr>Suggestions for Early Reading Books</vt:lpstr>
      <vt:lpstr>Finding the Right Books</vt:lpstr>
      <vt:lpstr>Finding the Right Books</vt:lpstr>
      <vt:lpstr>Finding the Right Books</vt:lpstr>
      <vt:lpstr>PowerPoint Presentation</vt:lpstr>
      <vt:lpstr>   How much should a child read?</vt:lpstr>
      <vt:lpstr>Support Literacy at Home</vt:lpstr>
      <vt:lpstr>Summer Learning is About More Than Just Reading a Book</vt:lpstr>
      <vt:lpstr>Literacy Activities in the Community</vt:lpstr>
      <vt:lpstr>2025</vt:lpstr>
      <vt:lpstr>PowerPoint Presentation</vt:lpstr>
      <vt:lpstr>PowerPoint Presentation</vt:lpstr>
      <vt:lpstr>PowerPoint Presentation</vt:lpstr>
      <vt:lpstr>PowerPoint Presentation</vt:lpstr>
      <vt:lpstr>CONTACT US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Families in Literacy:  Summer Reading            Session 4</dc:title>
  <dc:creator>Jan Serak</dc:creator>
  <cp:lastModifiedBy>Ann Zielke</cp:lastModifiedBy>
  <cp:revision>241</cp:revision>
  <cp:lastPrinted>2023-04-21T21:35:43Z</cp:lastPrinted>
  <dcterms:modified xsi:type="dcterms:W3CDTF">2025-05-07T17:40:08Z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120D9E08-AB10-48D1-966B-0E57D8E34C76</vt:lpwstr>
  </property>
  <property fmtid="{D5CDD505-2E9C-101B-9397-08002B2CF9AE}" pid="3" name="ArticulatePath">
    <vt:lpwstr>2021.5.20 PPt_Supporting Literacy at Home in the Summer v1</vt:lpwstr>
  </property>
</Properties>
</file>