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4" r:id="rId5"/>
    <p:sldMasterId id="2147483662" r:id="rId6"/>
    <p:sldMasterId id="2147483666" r:id="rId7"/>
    <p:sldMasterId id="2147483668" r:id="rId8"/>
    <p:sldMasterId id="2147483670" r:id="rId9"/>
    <p:sldMasterId id="2147483664" r:id="rId10"/>
    <p:sldMasterId id="2147483674" r:id="rId11"/>
    <p:sldMasterId id="2147483680" r:id="rId12"/>
  </p:sldMasterIdLst>
  <p:notesMasterIdLst>
    <p:notesMasterId r:id="rId32"/>
  </p:notesMasterIdLst>
  <p:handoutMasterIdLst>
    <p:handoutMasterId r:id="rId33"/>
  </p:handoutMasterIdLst>
  <p:sldIdLst>
    <p:sldId id="258" r:id="rId13"/>
    <p:sldId id="469" r:id="rId14"/>
    <p:sldId id="471" r:id="rId15"/>
    <p:sldId id="470" r:id="rId16"/>
    <p:sldId id="473" r:id="rId17"/>
    <p:sldId id="298" r:id="rId18"/>
    <p:sldId id="297" r:id="rId19"/>
    <p:sldId id="296" r:id="rId20"/>
    <p:sldId id="487" r:id="rId21"/>
    <p:sldId id="850" r:id="rId22"/>
    <p:sldId id="277" r:id="rId23"/>
    <p:sldId id="278" r:id="rId24"/>
    <p:sldId id="852" r:id="rId25"/>
    <p:sldId id="289" r:id="rId26"/>
    <p:sldId id="290" r:id="rId27"/>
    <p:sldId id="295" r:id="rId28"/>
    <p:sldId id="283" r:id="rId29"/>
    <p:sldId id="841" r:id="rId30"/>
    <p:sldId id="288" r:id="rId31"/>
  </p:sldIdLst>
  <p:sldSz cx="12192000" cy="6858000"/>
  <p:notesSz cx="6858000" cy="9144000"/>
  <p:embeddedFontLs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625E41-5781-4382-B5E6-24C5AEAFB194}">
          <p14:sldIdLst>
            <p14:sldId id="258"/>
            <p14:sldId id="469"/>
            <p14:sldId id="471"/>
            <p14:sldId id="470"/>
            <p14:sldId id="473"/>
            <p14:sldId id="298"/>
            <p14:sldId id="297"/>
            <p14:sldId id="296"/>
            <p14:sldId id="487"/>
            <p14:sldId id="850"/>
            <p14:sldId id="277"/>
            <p14:sldId id="278"/>
            <p14:sldId id="852"/>
            <p14:sldId id="289"/>
            <p14:sldId id="290"/>
            <p14:sldId id="295"/>
            <p14:sldId id="283"/>
            <p14:sldId id="84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AC1D66-936D-4869-C373-ADBBB82FED42}" name="Braatz, Alissa L - DWD" initials="AB" userId="S::alissa.braatz@dwd.wisconsin.gov::c833d87c-3de8-45f6-a6c8-93d8024c00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4062E"/>
    <a:srgbClr val="ADC4D6"/>
    <a:srgbClr val="F7921E"/>
    <a:srgbClr val="003663"/>
    <a:srgbClr val="55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441" autoAdjust="0"/>
  </p:normalViewPr>
  <p:slideViewPr>
    <p:cSldViewPr>
      <p:cViewPr varScale="1">
        <p:scale>
          <a:sx n="58" d="100"/>
          <a:sy n="58" d="100"/>
        </p:scale>
        <p:origin x="317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0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AF0341-F57F-4A2C-969F-6B334517B6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26D65-A517-4CBA-8B3D-8539FEADC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3EA1-B456-4050-B98D-B308BD9FA300}" type="datetimeFigureOut">
              <a:rPr lang="en-US" smtClean="0">
                <a:latin typeface="Open Sans" panose="020B0606030504020204" pitchFamily="34" charset="0"/>
              </a:rPr>
              <a:t>05/06/2025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F7980-20BF-4341-91C4-69DC47AB0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E0082-9266-4860-987E-E632DDF9EF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A802-C976-40A6-8B4B-26B29BA5A8A7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86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5A89C07B-4F37-485B-8303-F16C00A6A319}" type="datetimeFigureOut">
              <a:rPr lang="en-US" smtClean="0"/>
              <a:pPr/>
              <a:t>05/06/2025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C57B0DD1-2118-4507-8E45-07AB7E0B97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0DD1-2118-4507-8E45-07AB7E0B97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0DD1-2118-4507-8E45-07AB7E0B9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2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i="0" dirty="0">
                <a:solidFill>
                  <a:srgbClr val="000000"/>
                </a:solidFill>
                <a:effectLst/>
              </a:rPr>
              <a:t>The Division of Vocational Rehabilitation (or DVR) is a Federal and State program that has a dual customer model. We serve individuals with disabilities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</a:rPr>
              <a:t>Provide employment services and counseling to people with disabilities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</a:rPr>
              <a:t>Provide or arrange for services to enable an individual to go to work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</a:rPr>
              <a:t>Provide training and technical assistance to employers regarding disability employment issues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DVR is actively engaged with nearly 18,000 consumers with disabilities who are working toward an employment goal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https://dwdworkweb/dvr/organization/dvr-overview.htm</a:t>
            </a:r>
          </a:p>
          <a:p>
            <a:endParaRPr lang="en-US" sz="700" dirty="0"/>
          </a:p>
          <a:p>
            <a:r>
              <a:rPr lang="en-US" dirty="0"/>
              <a:t>https://dwdworkweb/dvr/mission-values.htm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0DD1-2118-4507-8E45-07AB7E0B9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2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0DD1-2118-4507-8E45-07AB7E0B9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51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212529"/>
                </a:solidFill>
                <a:effectLst/>
              </a:rPr>
              <a:t>As the single largest source of disability talent in in the state, DVR provides employers with direct access to a well-qualified pool of talent.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00ED-2207-4892-AB2B-9F666606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2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Click on DVR 101 picture and choose “open link” </a:t>
            </a:r>
            <a:r>
              <a:rPr lang="en-US"/>
              <a:t>to play </a:t>
            </a:r>
            <a:r>
              <a:rPr lang="en-US" dirty="0"/>
              <a:t>video.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0DD1-2118-4507-8E45-07AB7E0B97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9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0DD1-2118-4507-8E45-07AB7E0B9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9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</a:t>
            </a:r>
          </a:p>
          <a:p>
            <a:r>
              <a:rPr lang="en-US" dirty="0"/>
              <a:t>DVR can provide SWBL services to  provide Job Shadows, TWE, SOJT.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0DD1-2118-4507-8E45-07AB7E0B97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3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DVR Workforce Development Area (WDA) offers at least one youth summer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0DD1-2118-4507-8E45-07AB7E0B97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2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VRC’s </a:t>
            </a:r>
            <a:r>
              <a:rPr lang="en-US" dirty="0"/>
              <a:t>can attend IEP’s when invited to provide employment planning consultation prior to DVR referral.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0DD1-2118-4507-8E45-07AB7E0B97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1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FDCE3-9752-4638-9221-035719C62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B98C2-27F3-4AA7-A284-A36695404B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1000" y="838200"/>
            <a:ext cx="3810000" cy="297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3260-CC94-4193-BC8F-697FB12BF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96106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DB33456-9656-4001-BC34-6ABA0B0C4AC2}"/>
              </a:ext>
            </a:extLst>
          </p:cNvPr>
          <p:cNvSpPr/>
          <p:nvPr userDrawn="1"/>
        </p:nvSpPr>
        <p:spPr>
          <a:xfrm>
            <a:off x="8382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E6B8-8161-4C55-A1FC-2302693022A2}"/>
              </a:ext>
            </a:extLst>
          </p:cNvPr>
          <p:cNvSpPr/>
          <p:nvPr userDrawn="1"/>
        </p:nvSpPr>
        <p:spPr>
          <a:xfrm>
            <a:off x="45339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BBBFD-C5E5-49E4-B9DD-80D6F67B4B2E}"/>
              </a:ext>
            </a:extLst>
          </p:cNvPr>
          <p:cNvSpPr/>
          <p:nvPr userDrawn="1"/>
        </p:nvSpPr>
        <p:spPr>
          <a:xfrm>
            <a:off x="82296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94C58-B18E-4621-A447-299ABC71C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3708398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28D844-CFEA-445B-BA2A-25DDA898B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3708398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129BAC0-B3B3-44DD-BF92-3EC5A9FD3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8200" y="3708399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558C5-0DA9-44F8-BFEC-D31270DA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1CBAD3-FCA5-4813-BDEE-4A4F4716835E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3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2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07D0F7-26A2-479B-9D7B-7CDE0D1D6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Timeline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EBB3BD-5D1B-473D-BB8D-90762BDDAE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566281C-30E4-4C6E-91F3-2747C7D551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76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E4278F1-32EB-4110-ABAD-A4A39930C1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70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6846D42-223D-4084-9AE0-8DFFB89324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202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0F881-5911-4DA0-849F-383C07F4B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90600"/>
            <a:ext cx="10210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F7921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33298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73E2A-6185-4093-999F-9BA02E263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1828800"/>
            <a:ext cx="7162800" cy="3352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180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5BF41-2537-4F27-B57A-53D64F7D6A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143000"/>
            <a:ext cx="10134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59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71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55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9320E-F03F-4DD5-BDF6-B170C6858BD5}"/>
              </a:ext>
            </a:extLst>
          </p:cNvPr>
          <p:cNvSpPr/>
          <p:nvPr userDrawn="1"/>
        </p:nvSpPr>
        <p:spPr>
          <a:xfrm>
            <a:off x="6324600" y="1219200"/>
            <a:ext cx="5257800" cy="21336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42509-0D72-41F5-A30F-CEB705AB03AE}"/>
              </a:ext>
            </a:extLst>
          </p:cNvPr>
          <p:cNvSpPr/>
          <p:nvPr userDrawn="1"/>
        </p:nvSpPr>
        <p:spPr>
          <a:xfrm>
            <a:off x="6324600" y="3733799"/>
            <a:ext cx="5257800" cy="21336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C13DB-B562-480F-9142-AAA4952F3BB2}"/>
              </a:ext>
            </a:extLst>
          </p:cNvPr>
          <p:cNvSpPr/>
          <p:nvPr userDrawn="1"/>
        </p:nvSpPr>
        <p:spPr>
          <a:xfrm>
            <a:off x="669791" y="1219200"/>
            <a:ext cx="5257800" cy="21336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02069-CA84-4FEC-A80A-8918503D7244}"/>
              </a:ext>
            </a:extLst>
          </p:cNvPr>
          <p:cNvSpPr/>
          <p:nvPr userDrawn="1"/>
        </p:nvSpPr>
        <p:spPr>
          <a:xfrm>
            <a:off x="669791" y="3733800"/>
            <a:ext cx="5257800" cy="21336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09BD14-747B-49CF-9F1C-3914F0C4B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ltGray">
          <a:xfrm>
            <a:off x="1507991" y="13716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35EC391-27F1-4DD1-8F31-ADA1CF2C9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ltGray">
          <a:xfrm>
            <a:off x="7162800" y="13716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CDF8934-3247-493D-B786-DA3D0E01B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ltGray">
          <a:xfrm>
            <a:off x="1507991" y="38862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14FCCA6-3C78-4847-AD04-B0CA19252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7162800" y="38862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EE87F-5F83-0F95-41A7-4A91D5A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84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67BCA5-C98E-44C3-A40F-C750AE069E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24354"/>
            <a:ext cx="105156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2907-DA4C-46BA-B7E7-9FD352BE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9D3182-0DF6-429B-88D5-C7B7FB4857C3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28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A7B47-D4F1-4DE4-9A47-7AB51B375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1181100"/>
            <a:ext cx="42672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F31B9A-6A96-4D0D-9D42-2499E5BAB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0" y="1406652"/>
            <a:ext cx="6629400" cy="42702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16744C-BCED-4A6C-BBD3-0954EC4D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02264A-6A2A-4D71-8CFB-DC3B8262B446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5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5BD22-772C-4924-8786-D0B360B23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B98C2-27F3-4AA7-A284-A36695404B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1000" y="838200"/>
            <a:ext cx="3810000" cy="297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AD6BC0-78BE-4CDF-85B0-15A11999F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506415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DB33456-9656-4001-BC34-6ABA0B0C4AC2}"/>
              </a:ext>
            </a:extLst>
          </p:cNvPr>
          <p:cNvSpPr/>
          <p:nvPr userDrawn="1"/>
        </p:nvSpPr>
        <p:spPr>
          <a:xfrm>
            <a:off x="8382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E6B8-8161-4C55-A1FC-2302693022A2}"/>
              </a:ext>
            </a:extLst>
          </p:cNvPr>
          <p:cNvSpPr/>
          <p:nvPr userDrawn="1"/>
        </p:nvSpPr>
        <p:spPr>
          <a:xfrm>
            <a:off x="45339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BBBFD-C5E5-49E4-B9DD-80D6F67B4B2E}"/>
              </a:ext>
            </a:extLst>
          </p:cNvPr>
          <p:cNvSpPr/>
          <p:nvPr userDrawn="1"/>
        </p:nvSpPr>
        <p:spPr>
          <a:xfrm>
            <a:off x="82296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94C58-B18E-4621-A447-299ABC71C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1066800" y="3708398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28D844-CFEA-445B-BA2A-25DDA898B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ltGray">
          <a:xfrm>
            <a:off x="4762500" y="3708398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129BAC0-B3B3-44DD-BF92-3EC5A9FD3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8458200" y="3708399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558C5-0DA9-44F8-BFEC-D31270DA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1CBAD3-FCA5-4813-BDEE-4A4F4716835E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8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19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8CF47-6EE4-4780-BA36-F5DBD674FE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100" y="914400"/>
            <a:ext cx="90678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83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EBF9E-7577-4436-B2D7-8CF40D0F5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B98C2-27F3-4AA7-A284-A36695404B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1000" y="838200"/>
            <a:ext cx="3810000" cy="297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BC16B8-F9A4-4A49-AFF2-256956F93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47188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B98C2-27F3-4AA7-A284-A36695404B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1000" y="838200"/>
            <a:ext cx="3810000" cy="297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B6177D-9090-4BE1-B3E2-D11123F7E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01377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321DC-DA3A-468E-A7EB-0D6525705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B98C2-27F3-4AA7-A284-A36695404B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1000" y="838200"/>
            <a:ext cx="3810000" cy="297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E01C85-BBCA-4157-AAA4-57AFD7546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291524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5BA4BD-5E72-448A-9B09-0953D376F725}"/>
              </a:ext>
            </a:extLst>
          </p:cNvPr>
          <p:cNvSpPr/>
          <p:nvPr userDrawn="1"/>
        </p:nvSpPr>
        <p:spPr>
          <a:xfrm>
            <a:off x="838200" y="4076500"/>
            <a:ext cx="10515600" cy="114500"/>
          </a:xfrm>
          <a:prstGeom prst="rect">
            <a:avLst/>
          </a:prstGeom>
          <a:solidFill>
            <a:srgbClr val="F7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E3698-27AF-486D-9E13-BD3BF2D0A1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191000"/>
            <a:ext cx="105156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FD4D7F-0A15-432C-BAA2-966C2EDE0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10199"/>
            <a:ext cx="12192000" cy="11027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800"/>
            </a:lvl1pPr>
          </a:lstStyle>
          <a:p>
            <a:pPr lvl="0"/>
            <a:r>
              <a:rPr lang="en-US" dirty="0"/>
              <a:t>NAME &amp; TITLE GOES HERE</a:t>
            </a:r>
            <a:br>
              <a:rPr lang="en-US" dirty="0"/>
            </a:br>
            <a:r>
              <a:rPr lang="en-US" dirty="0"/>
              <a:t>EVENT NAME &amp; DATE GOES HERE </a:t>
            </a:r>
          </a:p>
        </p:txBody>
      </p:sp>
    </p:spTree>
    <p:extLst>
      <p:ext uri="{BB962C8B-B14F-4D97-AF65-F5344CB8AC3E}">
        <p14:creationId xmlns:p14="http://schemas.microsoft.com/office/powerpoint/2010/main" val="120323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67BCA5-C98E-44C3-A40F-C750AE069E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47800"/>
            <a:ext cx="105156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2907-DA4C-46BA-B7E7-9FD352BE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9D3182-0DF6-429B-88D5-C7B7FB4857C3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56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9320E-F03F-4DD5-BDF6-B170C6858BD5}"/>
              </a:ext>
            </a:extLst>
          </p:cNvPr>
          <p:cNvSpPr/>
          <p:nvPr userDrawn="1"/>
        </p:nvSpPr>
        <p:spPr>
          <a:xfrm>
            <a:off x="6324600" y="1066800"/>
            <a:ext cx="5257800" cy="22860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42509-0D72-41F5-A30F-CEB705AB03AE}"/>
              </a:ext>
            </a:extLst>
          </p:cNvPr>
          <p:cNvSpPr/>
          <p:nvPr userDrawn="1"/>
        </p:nvSpPr>
        <p:spPr>
          <a:xfrm>
            <a:off x="6324600" y="3577799"/>
            <a:ext cx="5257800" cy="2369403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C13DB-B562-480F-9142-AAA4952F3BB2}"/>
              </a:ext>
            </a:extLst>
          </p:cNvPr>
          <p:cNvSpPr/>
          <p:nvPr userDrawn="1"/>
        </p:nvSpPr>
        <p:spPr>
          <a:xfrm>
            <a:off x="669791" y="1066800"/>
            <a:ext cx="5257800" cy="22860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02069-CA84-4FEC-A80A-8918503D7244}"/>
              </a:ext>
            </a:extLst>
          </p:cNvPr>
          <p:cNvSpPr/>
          <p:nvPr userDrawn="1"/>
        </p:nvSpPr>
        <p:spPr>
          <a:xfrm>
            <a:off x="669791" y="3577799"/>
            <a:ext cx="5257800" cy="2369403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7D9B4D4-3A84-4A05-8B62-CB53F6C1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7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09BD14-747B-49CF-9F1C-3914F0C4B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7991" y="10668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35EC391-27F1-4DD1-8F31-ADA1CF2C9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2800" y="10668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CDF8934-3247-493D-B786-DA3D0E01B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7991" y="35814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14FCCA6-3C78-4847-AD04-B0CA19252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0" y="35814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49734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A7B47-D4F1-4DE4-9A47-7AB51B375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1181100"/>
            <a:ext cx="42672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F31B9A-6A96-4D0D-9D42-2499E5BAB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0" y="1181100"/>
            <a:ext cx="66294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16744C-BCED-4A6C-BBD3-0954EC4D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02264A-6A2A-4D71-8CFB-DC3B8262B446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0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78E45-425E-4808-90D9-D14BB1DB243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22C39-F14A-4636-AF1E-CD7AA5A5C7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6" r:id="rId3"/>
    <p:sldLayoutId id="2147483657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2A18D-8C62-4C54-B406-F69426CFE2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403B5-DBB9-454B-BAAA-67CEB867C3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1AD6A1-0F36-4858-A105-84A98C834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423F10-E7CD-48DB-BDE0-CEE59CB396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7498FF-30A5-42B5-9981-47A7CE89B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FCB26-930B-4B90-821C-481D294B37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312"/>
            <a:ext cx="12192000" cy="7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2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F23E2-6597-4061-A719-007C77715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312"/>
            <a:ext cx="12192000" cy="78968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7EF3B8-1851-4A4E-9D71-976F4C422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wd.wisconsin.gov/dvr/job-seekers/transition/pdf/start-list.pdf" TargetMode="External"/><Relationship Id="rId7" Type="http://schemas.openxmlformats.org/officeDocument/2006/relationships/hyperlink" Target="https://www.dhs.wisconsin.gov/publications/p00413a.pdf" TargetMode="External"/><Relationship Id="rId2" Type="http://schemas.openxmlformats.org/officeDocument/2006/relationships/hyperlink" Target="https://dwd.wisconsin.gov/dvr/referra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wd.wisconsin.gov/dvr/policy-guidance/toolkits-guides-manuals/transition-action-guide/" TargetMode="External"/><Relationship Id="rId5" Type="http://schemas.openxmlformats.org/officeDocument/2006/relationships/hyperlink" Target="https://dwd.wisconsin.gov/dvr/job-seekers/transition/pdf/school-liaisons.pdf" TargetMode="External"/><Relationship Id="rId4" Type="http://schemas.openxmlformats.org/officeDocument/2006/relationships/hyperlink" Target="https://dwd.wisconsin.gov/dvr/job-seekers/transition/transition-students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kuehn@dwd.wisconsin.gov" TargetMode="External"/><Relationship Id="rId2" Type="http://schemas.openxmlformats.org/officeDocument/2006/relationships/hyperlink" Target="mailto:dvr@dwd.wisconsin.gov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amy.may@dwd.qisconsi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wd.wisconsin.gov/dv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NtnFxxH-k#:~:text=employers%20interested%20in%20recruiting%20individuals%20with%20disabilities,bottom%20right%20corner%20of%20the%20video%20screen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8AB9F-964B-A901-08AD-46D43168F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20" y="2514600"/>
            <a:ext cx="12192000" cy="914400"/>
          </a:xfrm>
        </p:spPr>
        <p:txBody>
          <a:bodyPr/>
          <a:lstStyle/>
          <a:p>
            <a:r>
              <a:rPr lang="en-US" sz="4400" b="1" dirty="0"/>
              <a:t>Division of Vocational Rehabilitation: </a:t>
            </a:r>
            <a:br>
              <a:rPr lang="en-US" sz="4400" b="1" dirty="0"/>
            </a:br>
            <a:r>
              <a:rPr lang="en-US" sz="4400" b="1" dirty="0"/>
              <a:t>DVR 101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FB09F08-A1A2-8BDA-2AD8-8C0862144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6508"/>
            <a:ext cx="2754152" cy="139459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49C235-B5F6-19FD-3B1A-E2F40EE4C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675" y="4648200"/>
            <a:ext cx="12192000" cy="914400"/>
          </a:xfrm>
        </p:spPr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FACETS Presentation </a:t>
            </a:r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Sarah Kuehn and Amy May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Division of Vocational Rehabilitation (DVR)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Wisconsin Department of 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231267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677B4-1DDA-4899-AC11-2DEAB66C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DVR: Premier Source of Skilled Talent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A5AD6-8529-496C-8310-A1F61541A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12121"/>
          <a:stretch/>
        </p:blipFill>
        <p:spPr>
          <a:xfrm>
            <a:off x="7620000" y="1447800"/>
            <a:ext cx="3378200" cy="209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D4E358-543D-4190-8826-D2FD44D1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33799"/>
            <a:ext cx="3378200" cy="216841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674ED-50E3-E324-2890-3838694221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6090138" cy="4267200"/>
          </a:xfr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altLang="en-US" sz="2800" dirty="0"/>
              <a:t>At any given time, DVR has approximately 6,500 candidates who are ready to work in the full spectrum of employment and industry sectors in Wisconsin.</a:t>
            </a:r>
          </a:p>
          <a:p>
            <a:pPr marL="228600" lvl="1"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altLang="en-US" sz="2800" dirty="0"/>
              <a:t>DVR is committed to the success of our employer partners and the individuals we serve.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ED30E1-6203-467B-BA0D-8AB22552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Project SEARCH?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01E997-54FC-4F66-A991-D3DC8C80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saturation sat="2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0229"/>
          <a:stretch>
            <a:fillRect/>
          </a:stretch>
        </p:blipFill>
        <p:spPr bwMode="auto">
          <a:xfrm>
            <a:off x="7505947" y="2848707"/>
            <a:ext cx="4164377" cy="240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83FAE-C408-D0F9-1DBA-87CE038A23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267200"/>
          </a:xfr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sz="2800" dirty="0"/>
              <a:t>Project SEARCH is a nine- to 12-month transition program providing training and education to young adults with disabilities ages 18 to 24.</a:t>
            </a:r>
          </a:p>
          <a:p>
            <a:pPr marL="228600" lvl="1"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sz="2800" dirty="0"/>
              <a:t>Five days per week, participating</a:t>
            </a:r>
            <a:br>
              <a:rPr lang="en-US" sz="2800" dirty="0"/>
            </a:br>
            <a:r>
              <a:rPr lang="en-US" sz="2800" dirty="0"/>
              <a:t>interns report to their host business </a:t>
            </a:r>
            <a:br>
              <a:rPr lang="en-US" sz="2800" dirty="0"/>
            </a:br>
            <a:r>
              <a:rPr lang="en-US" sz="2800" dirty="0"/>
              <a:t>to learn employability skills in a </a:t>
            </a:r>
            <a:br>
              <a:rPr lang="en-US" sz="2800" dirty="0"/>
            </a:br>
            <a:r>
              <a:rPr lang="en-US" sz="2800" dirty="0"/>
              <a:t>classroom setting and hands-on </a:t>
            </a:r>
            <a:br>
              <a:rPr lang="en-US" sz="2800" dirty="0"/>
            </a:br>
            <a:r>
              <a:rPr lang="en-US" sz="2800" dirty="0"/>
              <a:t>job skills within the business </a:t>
            </a:r>
            <a:br>
              <a:rPr lang="en-US" sz="2800" dirty="0"/>
            </a:br>
            <a:r>
              <a:rPr lang="en-US" sz="2800" dirty="0"/>
              <a:t>environment.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2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AE15A3-2FD3-4BAE-A1F2-8B7B6D7B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Project SEARCH: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AFE073-A04A-D4B8-19FE-5530095E14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267200"/>
          </a:xfr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altLang="en-US" sz="2800" dirty="0"/>
              <a:t>Since 2008, the program has provided training to over 1,800 Wisconsin residents.</a:t>
            </a:r>
          </a:p>
          <a:p>
            <a:pPr marL="228600" lvl="1"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altLang="en-US" sz="2800" dirty="0"/>
              <a:t>Project SEARCH is currently offered at 29 sites throughout Wisconsin in a variety of industries including health care, hospitality, and manufacturing.</a:t>
            </a:r>
          </a:p>
          <a:p>
            <a:pPr marL="228600" lvl="1"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altLang="en-US" sz="2800" dirty="0"/>
              <a:t>Wisconsin Project SEARCH sites have an average post-graduation employment rate of over </a:t>
            </a:r>
            <a:r>
              <a:rPr lang="en-US" altLang="en-US" sz="2800" b="1" dirty="0"/>
              <a:t>80 percent</a:t>
            </a:r>
            <a:r>
              <a:rPr lang="en-US" altLang="en-US" sz="2800" dirty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462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6C028-3924-FA47-A478-7B131B73E5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91800" cy="4267200"/>
          </a:xfr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800" dirty="0"/>
              <a:t>Job exploration counseling</a:t>
            </a:r>
          </a:p>
          <a:p>
            <a:pPr marL="228600" lvl="1"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800" dirty="0"/>
              <a:t>Work-based learning experiences</a:t>
            </a:r>
          </a:p>
          <a:p>
            <a:pPr marL="228600" lvl="1"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800" dirty="0"/>
              <a:t>Counseling on comprehensive transition or post-secondary educational program enrollment opportunities</a:t>
            </a:r>
          </a:p>
          <a:p>
            <a:pPr marL="228600" lvl="1"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800" dirty="0"/>
              <a:t>Work-based readiness training to develop social and independent living skills</a:t>
            </a:r>
          </a:p>
          <a:p>
            <a:pPr marL="228600" lvl="1"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800" dirty="0"/>
              <a:t>Instruction on self-advocacy</a:t>
            </a:r>
          </a:p>
          <a:p>
            <a:pPr marL="228600" lvl="1"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800" dirty="0"/>
              <a:t>DVR may provide non-Pre-ETS to students as needed to reach their employment goal if student is a DVR consumer 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0D7240-3CD6-1B04-ACEC-CEF1B6E9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Pre-ETS Coordination with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6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723D4D-0840-4626-849C-299CEEEEFE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800600"/>
          </a:xfr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1500"/>
              </a:spcAft>
              <a:defRPr/>
            </a:pPr>
            <a:r>
              <a:rPr lang="en-US" altLang="en-US" sz="2800" dirty="0">
                <a:latin typeface="+mn-lt"/>
              </a:rPr>
              <a:t>Each program differs slightly in scope and duration, but all provide most or all the following:</a:t>
            </a:r>
          </a:p>
          <a:p>
            <a:pPr marL="795338" lvl="1" indent="-33813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Internship development</a:t>
            </a:r>
          </a:p>
          <a:p>
            <a:pPr marL="795338" lvl="1" indent="-33813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Career development and exploration</a:t>
            </a:r>
          </a:p>
          <a:p>
            <a:pPr marL="795338" lvl="1" indent="-33813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Workplace readiness training</a:t>
            </a:r>
          </a:p>
          <a:p>
            <a:pPr marL="795338" lvl="1" indent="-33813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Financial literacy training</a:t>
            </a:r>
          </a:p>
          <a:p>
            <a:pPr marL="795338" lvl="1" indent="-33813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Paid temporary work experience</a:t>
            </a:r>
          </a:p>
          <a:p>
            <a:pPr marL="795338" lvl="1" indent="-33813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Soft skills training (skills to pay the bills)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altLang="en-US" sz="2800" dirty="0">
                <a:latin typeface="+mn-lt"/>
              </a:rPr>
              <a:t>For more information on youth summer programs in your area, contact your local DVR office.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A39AD9-0490-97B3-A6E2-BFAD9C5B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937"/>
            <a:ext cx="12192000" cy="677863"/>
          </a:xfrm>
        </p:spPr>
        <p:txBody>
          <a:bodyPr/>
          <a:lstStyle/>
          <a:p>
            <a:r>
              <a:rPr lang="en-US" sz="4400" b="1" spc="-90" dirty="0"/>
              <a:t>Summer Programs for Youth with Disabilities</a:t>
            </a:r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281737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016FBC-E3DB-4F58-A58E-5D402FC6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Practices for Transition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C5AE77-8690-4066-9517-55A05774F4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439400" cy="4267200"/>
          </a:xfr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altLang="en-US" sz="2800" dirty="0">
                <a:latin typeface="+mn-lt"/>
              </a:rPr>
              <a:t>Invite DVR to IEPs or allow DVR to provide technical assistance for students with disabilities who are not DVR consumers but are considering applying for services in the future.  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altLang="en-US" sz="2800" dirty="0">
                <a:latin typeface="+mn-lt"/>
              </a:rPr>
              <a:t>Offer employment planning consultation through DVR, which can be provided for any student with a disability.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altLang="en-US" sz="2800" dirty="0">
                <a:latin typeface="+mn-lt"/>
              </a:rPr>
              <a:t>DVR vocational counselors schedule and attend regular meetings with the high school.</a:t>
            </a:r>
          </a:p>
        </p:txBody>
      </p:sp>
    </p:spTree>
    <p:extLst>
      <p:ext uri="{BB962C8B-B14F-4D97-AF65-F5344CB8AC3E}">
        <p14:creationId xmlns:p14="http://schemas.microsoft.com/office/powerpoint/2010/main" val="309852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41009C-027D-4A70-96AF-955C98BC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937"/>
            <a:ext cx="12192000" cy="677863"/>
          </a:xfrm>
        </p:spPr>
        <p:txBody>
          <a:bodyPr/>
          <a:lstStyle/>
          <a:p>
            <a:r>
              <a:rPr lang="en-US" b="1" spc="-90" dirty="0"/>
              <a:t>Best Practices: Interagency Collaboration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59D47EF-BA10-47BA-B06B-B3197E8EB5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724400"/>
          </a:xfr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2800" dirty="0">
                <a:latin typeface="+mn-lt"/>
              </a:rPr>
              <a:t>Help connect people with barriers to employment by leveraging all available agencies and resources to support the individual during their job search and after employment.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2800" dirty="0">
                <a:latin typeface="+mn-lt"/>
              </a:rPr>
              <a:t>Focus should always be the consumer and their employment outcome.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2800" dirty="0">
                <a:latin typeface="+mn-lt"/>
              </a:rPr>
              <a:t>Every consumer’s case is different; therefore, success can look very different person to person.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2800" dirty="0">
                <a:latin typeface="+mn-lt"/>
              </a:rPr>
              <a:t>Communication, communication, communication!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2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F9E24-9BC8-4EF5-B53A-D500CA0D36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267200"/>
          </a:xfrm>
          <a:prstGeom prst="rect">
            <a:avLst/>
          </a:prstGeom>
        </p:spPr>
        <p:txBody>
          <a:bodyPr/>
          <a:lstStyle/>
          <a:p>
            <a:pPr marL="228600" lvl="1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dirty="0">
                <a:solidFill>
                  <a:srgbClr val="17375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 Online Referral</a:t>
            </a:r>
            <a:endParaRPr lang="en-US" sz="2800" dirty="0">
              <a:solidFill>
                <a:srgbClr val="17375E"/>
              </a:solidFill>
              <a:latin typeface="+mn-lt"/>
            </a:endParaRPr>
          </a:p>
          <a:p>
            <a:pPr marL="228600" lvl="1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rgbClr val="17375E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= Statewide Transition Action and Resource Team</a:t>
            </a:r>
            <a:endParaRPr lang="en-US" altLang="en-US" sz="2800" dirty="0">
              <a:solidFill>
                <a:srgbClr val="17375E"/>
              </a:solidFill>
              <a:latin typeface="+mn-lt"/>
            </a:endParaRPr>
          </a:p>
          <a:p>
            <a:pPr marL="228600" lvl="1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rgbClr val="17375E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 Transition Services </a:t>
            </a:r>
            <a:endParaRPr lang="en-US" altLang="en-US" sz="2800" dirty="0">
              <a:solidFill>
                <a:srgbClr val="17375E"/>
              </a:solidFill>
              <a:latin typeface="+mn-lt"/>
            </a:endParaRPr>
          </a:p>
          <a:p>
            <a:pPr marL="228600" lvl="1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rgbClr val="17375E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 School Liaison List</a:t>
            </a:r>
            <a:endParaRPr lang="en-US" altLang="en-US" sz="2800" dirty="0">
              <a:solidFill>
                <a:srgbClr val="17375E"/>
              </a:solidFill>
              <a:latin typeface="+mn-lt"/>
            </a:endParaRPr>
          </a:p>
          <a:p>
            <a:pPr marL="228600" lvl="1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rgbClr val="17375E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 Action Guide (TAG)</a:t>
            </a:r>
            <a:endParaRPr lang="en-US" altLang="en-US" sz="2800" dirty="0">
              <a:solidFill>
                <a:srgbClr val="17375E"/>
              </a:solidFill>
              <a:latin typeface="+mn-lt"/>
            </a:endParaRPr>
          </a:p>
          <a:p>
            <a:pPr marL="228600" lvl="1"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rgbClr val="17375E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Preparing for Life as an Adult: Transition Planning for Youth</a:t>
            </a:r>
            <a:endParaRPr lang="en-US" altLang="en-US" sz="2800" dirty="0">
              <a:solidFill>
                <a:srgbClr val="17375E"/>
              </a:solidFill>
              <a:latin typeface="+mn-lt"/>
            </a:endParaRPr>
          </a:p>
          <a:p>
            <a:pPr marL="228600" lvl="1">
              <a:spcBef>
                <a:spcPts val="1000"/>
              </a:spcBef>
              <a:spcAft>
                <a:spcPts val="1200"/>
              </a:spcAft>
              <a:defRPr/>
            </a:pPr>
            <a:endParaRPr lang="en-US" altLang="en-US" sz="2800" dirty="0">
              <a:solidFill>
                <a:srgbClr val="17375E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  <a:defRPr/>
            </a:pPr>
            <a:endParaRPr lang="en-US" altLang="en-US" sz="3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4BCD8E-EDFB-46AF-AF93-800F2DA0B5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0777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4135B2-09B5-460B-B0DB-113A1B40A0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03462"/>
            <a:ext cx="12192000" cy="1074806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5400" b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089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BD1AD9-863C-4D31-01B6-89C87F562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790700"/>
            <a:ext cx="12192000" cy="32766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Division of Vocational Rehabilitation (DVR)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Wisconsin Department of Workforce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608-261-0050 or 800-442-3477 (Toll Free)</a:t>
            </a:r>
            <a:endParaRPr lang="en-US" altLang="en-US" sz="32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 err="1">
                <a:solidFill>
                  <a:srgbClr val="003663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663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@dwd.wisconsin.gov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663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366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366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Sarah </a:t>
            </a:r>
            <a:r>
              <a:rPr lang="en-US" sz="3200" dirty="0">
                <a:solidFill>
                  <a:srgbClr val="00366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Kuehn </a:t>
            </a:r>
            <a:r>
              <a:rPr lang="en-US" sz="3200" dirty="0">
                <a:solidFill>
                  <a:srgbClr val="003663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sarah.kuehn@dwd.wisconsin.gov</a:t>
            </a:r>
            <a:endParaRPr lang="en-US" sz="3200" dirty="0">
              <a:solidFill>
                <a:srgbClr val="00366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366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Amy May </a:t>
            </a:r>
            <a:r>
              <a:rPr lang="en-US" sz="3200" dirty="0">
                <a:solidFill>
                  <a:srgbClr val="003663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amy.may@dwd.qisconsin.gov</a:t>
            </a:r>
            <a:r>
              <a:rPr lang="en-US" sz="3200" dirty="0">
                <a:solidFill>
                  <a:srgbClr val="00366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200" dirty="0">
              <a:solidFill>
                <a:srgbClr val="003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5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CDAFA1-4353-4903-A167-208A86459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67116"/>
            <a:ext cx="10515600" cy="470198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>
                <a:ea typeface="Open Sans" panose="020B0604020202020204" charset="0"/>
                <a:cs typeface="Open Sans" panose="020B0604020202020204" charset="0"/>
              </a:rPr>
              <a:t>The Division of Vocational Rehabilitation (DVR) is a federal/state program that: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Offers individualized services to eligible people with disabilities who want to work. </a:t>
            </a:r>
            <a:r>
              <a:rPr lang="en-US" altLang="en-US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dwd.wisconsin.gov/</a:t>
            </a:r>
            <a:r>
              <a:rPr lang="en-US" altLang="en-US" sz="2400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endParaRPr lang="en-US" altLang="en-US" sz="24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</a:rPr>
              <a:t>Provides training and technical assistance to employers regarding disability employment issues.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Actively engages with roughly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18,000 consumers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at any given time who are working toward an employment goal.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0180B5-D644-4A08-B534-ECC568D8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DVR?</a:t>
            </a:r>
          </a:p>
        </p:txBody>
      </p:sp>
    </p:spTree>
    <p:extLst>
      <p:ext uri="{BB962C8B-B14F-4D97-AF65-F5344CB8AC3E}">
        <p14:creationId xmlns:p14="http://schemas.microsoft.com/office/powerpoint/2010/main" val="37710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180B5-D644-4A08-B534-ECC568D8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DVR Consumer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925D7C-91F3-3AC4-5CEC-9CA22489B8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dirty="0">
                <a:ea typeface="Open Sans" panose="020B0604020202020204" charset="0"/>
                <a:cs typeface="Open Sans" panose="020B0604020202020204" charset="0"/>
              </a:rPr>
              <a:t>Services include, but are not limited to: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Vocational counseling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Skills development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Internship / temporary work experiences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Supported employment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Education necessary to achieve career goals</a:t>
            </a:r>
          </a:p>
        </p:txBody>
      </p:sp>
    </p:spTree>
    <p:extLst>
      <p:ext uri="{BB962C8B-B14F-4D97-AF65-F5344CB8AC3E}">
        <p14:creationId xmlns:p14="http://schemas.microsoft.com/office/powerpoint/2010/main" val="194787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DDC7B-4BF5-440D-9F16-D6BAD2F9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DVR Mission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238E73A-ACDF-46D9-822A-47AAA4F9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3281084"/>
            <a:ext cx="4705350" cy="2209800"/>
          </a:xfrm>
          <a:prstGeom prst="rect">
            <a:avLst/>
          </a:prstGeom>
          <a:solidFill>
            <a:srgbClr val="F7921E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Open Sans" panose="020B0604020202020204" charset="0"/>
                <a:cs typeface="Open Sans" panose="020B0604020202020204" charset="0"/>
              </a:rPr>
              <a:t>Find a Job.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Open Sans" panose="020B0604020202020204" charset="0"/>
                <a:cs typeface="Open Sans" panose="020B0604020202020204" charset="0"/>
              </a:rPr>
              <a:t>Keep a Job.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Open Sans" panose="020B0604020202020204" charset="0"/>
                <a:cs typeface="Open Sans" panose="020B0604020202020204" charset="0"/>
              </a:rPr>
              <a:t>Get a Better Job.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F0302020204030204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B4D0DC-0C14-4E25-2C41-7A25E06E128B}"/>
              </a:ext>
            </a:extLst>
          </p:cNvPr>
          <p:cNvSpPr txBox="1">
            <a:spLocks/>
          </p:cNvSpPr>
          <p:nvPr/>
        </p:nvSpPr>
        <p:spPr>
          <a:xfrm>
            <a:off x="838200" y="1367116"/>
            <a:ext cx="10515600" cy="3714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Open Sans" panose="020B0604020202020204" charset="0"/>
                <a:cs typeface="Open Sans" panose="020B0604020202020204" charset="0"/>
              </a:rPr>
              <a:t>To obtain, maintain, and improve employment for people with disabilities by working with VR consumers, employers, and other partners.</a:t>
            </a:r>
          </a:p>
        </p:txBody>
      </p:sp>
    </p:spTree>
    <p:extLst>
      <p:ext uri="{BB962C8B-B14F-4D97-AF65-F5344CB8AC3E}">
        <p14:creationId xmlns:p14="http://schemas.microsoft.com/office/powerpoint/2010/main" val="221720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A0EA2-BD34-42A2-AA28-F2D55053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does DVR do?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21CD61-1568-AE0D-2F1D-04987DD202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267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DVR helps consumers develop an Individualized Plan for Employment (IPE) with their DVR counselor, which defines: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Open Sans"/>
                <a:cs typeface="Open Sans"/>
              </a:rPr>
              <a:t>The job goal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Open Sans"/>
                <a:cs typeface="Open Sans"/>
              </a:rPr>
              <a:t>The services needed to reach that goal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Open Sans"/>
                <a:cs typeface="Open Sans"/>
              </a:rPr>
              <a:t>The job seeker’s role and responsibilities</a:t>
            </a:r>
          </a:p>
          <a:p>
            <a:pPr>
              <a:spcAft>
                <a:spcPts val="1200"/>
              </a:spcAft>
            </a:pPr>
            <a:r>
              <a:rPr lang="en-US" dirty="0"/>
              <a:t>DVR also supports individuals with disabilities by providing career planning, training assistance, and connections to Wisconsin businesses.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0DAB3456-73A6-A72A-4CFB-6B6DE8914B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702689" y="1440007"/>
            <a:ext cx="8786621" cy="40463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6A0EA2-BD34-42A2-AA28-F2D55053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DVR 101 Video </a:t>
            </a:r>
          </a:p>
        </p:txBody>
      </p:sp>
    </p:spTree>
    <p:extLst>
      <p:ext uri="{BB962C8B-B14F-4D97-AF65-F5344CB8AC3E}">
        <p14:creationId xmlns:p14="http://schemas.microsoft.com/office/powerpoint/2010/main" val="195203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9B31C3-6934-4221-A8E7-61A05487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is eligible for DVR services?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DD855-9431-49E3-96DC-AED1581DBD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6776"/>
            <a:ext cx="10515600" cy="44906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To be eligible for DVR services you must have a documented disability that presents a barrier to employment and requires DVR services.</a:t>
            </a:r>
          </a:p>
          <a:p>
            <a:pPr>
              <a:spcAft>
                <a:spcPts val="1500"/>
              </a:spcAft>
            </a:pPr>
            <a:r>
              <a:rPr lang="en-US" altLang="en-US" dirty="0"/>
              <a:t>DVR staff will work with the applicant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Gather needed written documentation and information releases.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Schedule a meeting to discuss the applicant’s disability and needs.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Use existing information to the greatest extent possible (IEP, functional screen, previous medical records, etc.).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Refer the applicant for additional assessment if needed.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922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A8DEB7-567B-4AD9-9A79-107ACB6B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Referral/Application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E22330-597F-4849-BEC9-57A3FE490C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267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Referral to apply can be done online, by mail, or in person.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For those under 18 </a:t>
            </a:r>
            <a:r>
              <a:rPr lang="en-US" altLang="en-US" b="1" u="sng" dirty="0"/>
              <a:t>or</a:t>
            </a:r>
            <a:r>
              <a:rPr lang="en-US" altLang="en-US" dirty="0"/>
              <a:t> those over 18 who are not their own guardian, the individual’s legal guardian must sign all documents.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High school students with a disability should apply to DVR at least two years before exiting high school.</a:t>
            </a:r>
          </a:p>
          <a:p>
            <a:pPr eaLnBrk="1" hangingPunct="1">
              <a:spcBef>
                <a:spcPts val="18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29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D0FD9A-5692-5F5F-AFA7-DACCE3F3F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1799492"/>
          </a:xfrm>
        </p:spPr>
        <p:txBody>
          <a:bodyPr numCol="2"/>
          <a:lstStyle/>
          <a:p>
            <a:pPr>
              <a:spcAft>
                <a:spcPts val="600"/>
              </a:spcAft>
            </a:pPr>
            <a:r>
              <a:rPr lang="en-US" altLang="en-US" dirty="0"/>
              <a:t>Service Provider </a:t>
            </a:r>
            <a:br>
              <a:rPr lang="en-US" altLang="en-US" dirty="0"/>
            </a:br>
            <a:r>
              <a:rPr lang="en-US" altLang="en-US" dirty="0"/>
              <a:t>Network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Statewide Network of </a:t>
            </a:r>
            <a:br>
              <a:rPr lang="en-US" altLang="en-US" dirty="0"/>
            </a:br>
            <a:r>
              <a:rPr lang="en-US" altLang="en-US" dirty="0"/>
              <a:t>Job Centers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Other DWD Divisions and Programs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Regional Workforce Development Areas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E5392D-1DD9-4870-B900-2FFE3E7E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DVR Partners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BD8669-414D-C3A8-44E3-C645E11A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11" y="3634155"/>
            <a:ext cx="5333377" cy="21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3852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ner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melin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Quot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ner Alternativ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ocial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Inner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losing 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bf13c3-3332-4a7f-ad3d-59bcd2c256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7076FD31DC1419B8604AECE70B105" ma:contentTypeVersion="11" ma:contentTypeDescription="Create a new document." ma:contentTypeScope="" ma:versionID="8115529e5ba6b7a3d9d623e0d40d8caf">
  <xsd:schema xmlns:xsd="http://www.w3.org/2001/XMLSchema" xmlns:xs="http://www.w3.org/2001/XMLSchema" xmlns:p="http://schemas.microsoft.com/office/2006/metadata/properties" xmlns:ns3="e3bf13c3-3332-4a7f-ad3d-59bcd2c256a9" targetNamespace="http://schemas.microsoft.com/office/2006/metadata/properties" ma:root="true" ma:fieldsID="f34bb22bbfb7ce80ffda53b0ac2efa7e" ns3:_="">
    <xsd:import namespace="e3bf13c3-3332-4a7f-ad3d-59bcd2c256a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f13c3-3332-4a7f-ad3d-59bcd2c256a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796F8-67F6-41CA-86D6-9656B691C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8282A-6757-45EF-B919-D82D13966A3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3bf13c3-3332-4a7f-ad3d-59bcd2c256a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1500C6-2CAE-40A6-B6CD-0B72DD295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f13c3-3332-4a7f-ad3d-59bcd2c25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e2d11c-fae4-453b-b6c0-2964663779aa}" enabled="0" method="" siteId="{f4e2d11c-fae4-453b-b6c0-2964663779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3889</TotalTime>
  <Words>1100</Words>
  <Application>Microsoft Office PowerPoint</Application>
  <PresentationFormat>Widescreen</PresentationFormat>
  <Paragraphs>128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Century Gothic</vt:lpstr>
      <vt:lpstr>Calibri</vt:lpstr>
      <vt:lpstr>Raleway</vt:lpstr>
      <vt:lpstr>Courier New</vt:lpstr>
      <vt:lpstr>Arial</vt:lpstr>
      <vt:lpstr>Open Sans</vt:lpstr>
      <vt:lpstr>Title Slide</vt:lpstr>
      <vt:lpstr>Inner Slide</vt:lpstr>
      <vt:lpstr>Timeline</vt:lpstr>
      <vt:lpstr>Quote</vt:lpstr>
      <vt:lpstr>Inner Alternative</vt:lpstr>
      <vt:lpstr>Closing </vt:lpstr>
      <vt:lpstr>Social</vt:lpstr>
      <vt:lpstr>1_Inner Slide</vt:lpstr>
      <vt:lpstr>1_Closing </vt:lpstr>
      <vt:lpstr>PowerPoint Presentation</vt:lpstr>
      <vt:lpstr>What is DVR?</vt:lpstr>
      <vt:lpstr>DVR Consumer Services</vt:lpstr>
      <vt:lpstr>DVR Mission</vt:lpstr>
      <vt:lpstr>What does DVR do?</vt:lpstr>
      <vt:lpstr>DVR 101 Video </vt:lpstr>
      <vt:lpstr>Who is eligible for DVR services?</vt:lpstr>
      <vt:lpstr>Referral/Application Process</vt:lpstr>
      <vt:lpstr>DVR Partners</vt:lpstr>
      <vt:lpstr>DVR: Premier Source of Skilled Talent</vt:lpstr>
      <vt:lpstr>What is Project SEARCH?</vt:lpstr>
      <vt:lpstr>Project SEARCH: Outcomes</vt:lpstr>
      <vt:lpstr>Pre-ETS Coordination with Schools</vt:lpstr>
      <vt:lpstr>Summer Programs for Youth with Disabilities</vt:lpstr>
      <vt:lpstr>Key Practices for Transition</vt:lpstr>
      <vt:lpstr>Best Practices: Interagency Collaboration</vt:lpstr>
      <vt:lpstr>Resources</vt:lpstr>
      <vt:lpstr>Questions?</vt:lpstr>
      <vt:lpstr>PowerPoint Presentation</vt:lpstr>
    </vt:vector>
  </TitlesOfParts>
  <Company>DWD - 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DVR_101_Template</dc:title>
  <dc:subject>DVR_101_Template</dc:subject>
  <dc:creator>DVR</dc:creator>
  <dc:description>dvr, 101, division, vocational, rehabilitation, powerpoint, power point, presentation, template</dc:description>
  <cp:lastModifiedBy>Kuehn, Sarah J - DWD</cp:lastModifiedBy>
  <cp:revision>230</cp:revision>
  <dcterms:created xsi:type="dcterms:W3CDTF">2019-02-11T16:51:56Z</dcterms:created>
  <dcterms:modified xsi:type="dcterms:W3CDTF">2025-05-06T21:21:31Z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DVR_101_Template</vt:lpwstr>
  </property>
  <property fmtid="{D5CDD505-2E9C-101B-9397-08002B2CF9AE}" pid="3" name="date">
    <vt:filetime>2020-02-06T10:00:00Z</vt:filetime>
  </property>
  <property fmtid="{D5CDD505-2E9C-101B-9397-08002B2CF9AE}" pid="4" name="division">
    <vt:lpwstr>DVR</vt:lpwstr>
  </property>
  <property fmtid="{D5CDD505-2E9C-101B-9397-08002B2CF9AE}" pid="5" name="department">
    <vt:lpwstr>DWD</vt:lpwstr>
  </property>
  <property fmtid="{D5CDD505-2E9C-101B-9397-08002B2CF9AE}" pid="6" name="contact">
    <vt:lpwstr>dvr@dwd.wisconsin.gov</vt:lpwstr>
  </property>
  <property fmtid="{D5CDD505-2E9C-101B-9397-08002B2CF9AE}" pid="7" name="language">
    <vt:lpwstr>English</vt:lpwstr>
  </property>
  <property fmtid="{D5CDD505-2E9C-101B-9397-08002B2CF9AE}" pid="8" name="ContentTypeId">
    <vt:lpwstr>0x0101005F47076FD31DC1419B8604AECE70B105</vt:lpwstr>
  </property>
</Properties>
</file>