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95" r:id="rId2"/>
    <p:sldId id="450" r:id="rId3"/>
    <p:sldId id="257" r:id="rId4"/>
    <p:sldId id="1931" r:id="rId5"/>
    <p:sldId id="259" r:id="rId6"/>
    <p:sldId id="318" r:id="rId7"/>
    <p:sldId id="320" r:id="rId8"/>
    <p:sldId id="266" r:id="rId9"/>
    <p:sldId id="319" r:id="rId10"/>
    <p:sldId id="1336" r:id="rId11"/>
    <p:sldId id="274" r:id="rId12"/>
    <p:sldId id="296" r:id="rId13"/>
    <p:sldId id="1330" r:id="rId14"/>
    <p:sldId id="280" r:id="rId15"/>
    <p:sldId id="312" r:id="rId16"/>
    <p:sldId id="281" r:id="rId17"/>
    <p:sldId id="282" r:id="rId18"/>
    <p:sldId id="283" r:id="rId19"/>
    <p:sldId id="313" r:id="rId20"/>
    <p:sldId id="284" r:id="rId21"/>
    <p:sldId id="1337" r:id="rId22"/>
    <p:sldId id="1338" r:id="rId23"/>
    <p:sldId id="285" r:id="rId24"/>
    <p:sldId id="317" r:id="rId25"/>
    <p:sldId id="310" r:id="rId26"/>
    <p:sldId id="1932" r:id="rId27"/>
    <p:sldId id="314" r:id="rId28"/>
    <p:sldId id="291" r:id="rId29"/>
    <p:sldId id="293" r:id="rId30"/>
    <p:sldId id="305" r:id="rId31"/>
    <p:sldId id="1356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466"/>
    <a:srgbClr val="00CC99"/>
    <a:srgbClr val="207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87484" autoAdjust="0"/>
  </p:normalViewPr>
  <p:slideViewPr>
    <p:cSldViewPr snapToGrid="0" snapToObjects="1">
      <p:cViewPr varScale="1">
        <p:scale>
          <a:sx n="84" d="100"/>
          <a:sy n="84" d="100"/>
        </p:scale>
        <p:origin x="216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58F9A-E73F-CD46-BF4B-B2692F02C7FF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301E24-C1AD-1143-BADA-4C46E2F9D82B}">
      <dgm:prSet phldrT="[Text]" custT="1"/>
      <dgm:spPr>
        <a:solidFill>
          <a:srgbClr val="C7DCCF"/>
        </a:solidFill>
      </dgm:spPr>
      <dgm:t>
        <a:bodyPr/>
        <a:lstStyle/>
        <a:p>
          <a:r>
            <a:rPr lang="es-419" sz="3000" noProof="0" dirty="0">
              <a:solidFill>
                <a:srgbClr val="243A50"/>
              </a:solidFill>
              <a:latin typeface="Arial" panose="020B0604020202020204" pitchFamily="34" charset="0"/>
              <a:cs typeface="Arial" panose="020B0604020202020204" pitchFamily="34" charset="0"/>
            </a:rPr>
            <a:t>¡Todos pueden trabajar!</a:t>
          </a:r>
        </a:p>
      </dgm:t>
    </dgm:pt>
    <dgm:pt modelId="{FBB432B6-59BB-774A-80F8-B35F7A71372B}" type="parTrans" cxnId="{2CF07C61-48C1-574D-AF05-3EC481B9A0E4}">
      <dgm:prSet/>
      <dgm:spPr/>
      <dgm:t>
        <a:bodyPr/>
        <a:lstStyle/>
        <a:p>
          <a:endParaRPr lang="en-US"/>
        </a:p>
      </dgm:t>
    </dgm:pt>
    <dgm:pt modelId="{2C5DC83A-53C5-5546-A17D-354D3833DD8A}" type="sibTrans" cxnId="{2CF07C61-48C1-574D-AF05-3EC481B9A0E4}">
      <dgm:prSet/>
      <dgm:spPr/>
      <dgm:t>
        <a:bodyPr/>
        <a:lstStyle/>
        <a:p>
          <a:endParaRPr lang="en-US"/>
        </a:p>
      </dgm:t>
    </dgm:pt>
    <dgm:pt modelId="{F224A708-E83E-BD4F-B4FC-328466915A15}">
      <dgm:prSet phldrT="[Text]" custT="1"/>
      <dgm:spPr>
        <a:solidFill>
          <a:srgbClr val="EFD54E"/>
        </a:solidFill>
      </dgm:spPr>
      <dgm:t>
        <a:bodyPr/>
        <a:lstStyle/>
        <a:p>
          <a:r>
            <a:rPr lang="es-419" sz="3000" noProof="0" dirty="0">
              <a:solidFill>
                <a:srgbClr val="243A50"/>
              </a:solidFill>
              <a:latin typeface="Arial" panose="020B0604020202020204" pitchFamily="34" charset="0"/>
              <a:cs typeface="Arial" panose="020B0604020202020204" pitchFamily="34" charset="0"/>
            </a:rPr>
            <a:t> El trabajo se ve diferente para cada persona</a:t>
          </a:r>
        </a:p>
      </dgm:t>
    </dgm:pt>
    <dgm:pt modelId="{05879273-691F-9741-A110-3627D2D322E9}" type="parTrans" cxnId="{A8E3EA32-851F-7845-BA0A-7A9109B53DD1}">
      <dgm:prSet/>
      <dgm:spPr/>
      <dgm:t>
        <a:bodyPr/>
        <a:lstStyle/>
        <a:p>
          <a:endParaRPr lang="en-US"/>
        </a:p>
      </dgm:t>
    </dgm:pt>
    <dgm:pt modelId="{A077A362-4764-EA45-9CD9-3079D277AD9C}" type="sibTrans" cxnId="{A8E3EA32-851F-7845-BA0A-7A9109B53DD1}">
      <dgm:prSet/>
      <dgm:spPr/>
      <dgm:t>
        <a:bodyPr/>
        <a:lstStyle/>
        <a:p>
          <a:endParaRPr lang="en-US"/>
        </a:p>
      </dgm:t>
    </dgm:pt>
    <dgm:pt modelId="{05EF544E-80F4-D842-9CD8-B8BF93CDE4CA}">
      <dgm:prSet phldrT="[Text]" custT="1"/>
      <dgm:spPr>
        <a:solidFill>
          <a:srgbClr val="FF946B"/>
        </a:solidFill>
      </dgm:spPr>
      <dgm:t>
        <a:bodyPr/>
        <a:lstStyle/>
        <a:p>
          <a:r>
            <a:rPr lang="es-419" sz="3000" noProof="0" dirty="0">
              <a:solidFill>
                <a:srgbClr val="243A50"/>
              </a:solidFill>
              <a:latin typeface="Arial" panose="020B0604020202020204" pitchFamily="34" charset="0"/>
              <a:cs typeface="Arial" panose="020B0604020202020204" pitchFamily="34" charset="0"/>
            </a:rPr>
            <a:t>El empleo debe basarse en lo que su familiar quiere hacer</a:t>
          </a:r>
        </a:p>
      </dgm:t>
    </dgm:pt>
    <dgm:pt modelId="{F51C07C3-C6B4-9842-BEFF-2B9DB8A07E1D}" type="parTrans" cxnId="{10AB0505-10C5-9249-836B-13EF5BD01696}">
      <dgm:prSet/>
      <dgm:spPr/>
      <dgm:t>
        <a:bodyPr/>
        <a:lstStyle/>
        <a:p>
          <a:endParaRPr lang="en-US"/>
        </a:p>
      </dgm:t>
    </dgm:pt>
    <dgm:pt modelId="{3682359F-3EA4-B243-A246-19D1E8046DD7}" type="sibTrans" cxnId="{10AB0505-10C5-9249-836B-13EF5BD01696}">
      <dgm:prSet/>
      <dgm:spPr/>
      <dgm:t>
        <a:bodyPr/>
        <a:lstStyle/>
        <a:p>
          <a:endParaRPr lang="en-US"/>
        </a:p>
      </dgm:t>
    </dgm:pt>
    <dgm:pt modelId="{51324855-DD46-4A4F-9EBD-C4273DED2978}" type="pres">
      <dgm:prSet presAssocID="{36D58F9A-E73F-CD46-BF4B-B2692F02C7FF}" presName="diagram" presStyleCnt="0">
        <dgm:presLayoutVars>
          <dgm:dir/>
          <dgm:resizeHandles val="exact"/>
        </dgm:presLayoutVars>
      </dgm:prSet>
      <dgm:spPr/>
    </dgm:pt>
    <dgm:pt modelId="{5F50E6EF-FBB1-BB45-BCE1-AB55ECE2DE08}" type="pres">
      <dgm:prSet presAssocID="{20301E24-C1AD-1143-BADA-4C46E2F9D82B}" presName="node" presStyleLbl="node1" presStyleIdx="0" presStyleCnt="3" custScaleX="151836">
        <dgm:presLayoutVars>
          <dgm:bulletEnabled val="1"/>
        </dgm:presLayoutVars>
      </dgm:prSet>
      <dgm:spPr/>
    </dgm:pt>
    <dgm:pt modelId="{11879C06-D464-5C4C-A93B-15806EE3174E}" type="pres">
      <dgm:prSet presAssocID="{2C5DC83A-53C5-5546-A17D-354D3833DD8A}" presName="sibTrans" presStyleCnt="0"/>
      <dgm:spPr/>
    </dgm:pt>
    <dgm:pt modelId="{43697143-A735-3546-BCDC-9A1111661CE6}" type="pres">
      <dgm:prSet presAssocID="{F224A708-E83E-BD4F-B4FC-328466915A15}" presName="node" presStyleLbl="node1" presStyleIdx="1" presStyleCnt="3" custScaleX="151836">
        <dgm:presLayoutVars>
          <dgm:bulletEnabled val="1"/>
        </dgm:presLayoutVars>
      </dgm:prSet>
      <dgm:spPr/>
    </dgm:pt>
    <dgm:pt modelId="{6C52CD49-D13F-AC42-920A-54B9CB53455E}" type="pres">
      <dgm:prSet presAssocID="{A077A362-4764-EA45-9CD9-3079D277AD9C}" presName="sibTrans" presStyleCnt="0"/>
      <dgm:spPr/>
    </dgm:pt>
    <dgm:pt modelId="{852A1ED9-E830-AE42-B8BF-A1FDFA057C6A}" type="pres">
      <dgm:prSet presAssocID="{05EF544E-80F4-D842-9CD8-B8BF93CDE4CA}" presName="node" presStyleLbl="node1" presStyleIdx="2" presStyleCnt="3" custScaleX="151836">
        <dgm:presLayoutVars>
          <dgm:bulletEnabled val="1"/>
        </dgm:presLayoutVars>
      </dgm:prSet>
      <dgm:spPr/>
    </dgm:pt>
  </dgm:ptLst>
  <dgm:cxnLst>
    <dgm:cxn modelId="{10AB0505-10C5-9249-836B-13EF5BD01696}" srcId="{36D58F9A-E73F-CD46-BF4B-B2692F02C7FF}" destId="{05EF544E-80F4-D842-9CD8-B8BF93CDE4CA}" srcOrd="2" destOrd="0" parTransId="{F51C07C3-C6B4-9842-BEFF-2B9DB8A07E1D}" sibTransId="{3682359F-3EA4-B243-A246-19D1E8046DD7}"/>
    <dgm:cxn modelId="{4EC64B28-88AE-AA46-8EA4-A58269E37D0A}" type="presOf" srcId="{36D58F9A-E73F-CD46-BF4B-B2692F02C7FF}" destId="{51324855-DD46-4A4F-9EBD-C4273DED2978}" srcOrd="0" destOrd="0" presId="urn:microsoft.com/office/officeart/2005/8/layout/default"/>
    <dgm:cxn modelId="{A8E3EA32-851F-7845-BA0A-7A9109B53DD1}" srcId="{36D58F9A-E73F-CD46-BF4B-B2692F02C7FF}" destId="{F224A708-E83E-BD4F-B4FC-328466915A15}" srcOrd="1" destOrd="0" parTransId="{05879273-691F-9741-A110-3627D2D322E9}" sibTransId="{A077A362-4764-EA45-9CD9-3079D277AD9C}"/>
    <dgm:cxn modelId="{2CF07C61-48C1-574D-AF05-3EC481B9A0E4}" srcId="{36D58F9A-E73F-CD46-BF4B-B2692F02C7FF}" destId="{20301E24-C1AD-1143-BADA-4C46E2F9D82B}" srcOrd="0" destOrd="0" parTransId="{FBB432B6-59BB-774A-80F8-B35F7A71372B}" sibTransId="{2C5DC83A-53C5-5546-A17D-354D3833DD8A}"/>
    <dgm:cxn modelId="{F7D5EB6A-B4F8-F243-A74D-908E7FFB2177}" type="presOf" srcId="{F224A708-E83E-BD4F-B4FC-328466915A15}" destId="{43697143-A735-3546-BCDC-9A1111661CE6}" srcOrd="0" destOrd="0" presId="urn:microsoft.com/office/officeart/2005/8/layout/default"/>
    <dgm:cxn modelId="{544F8FD7-CD11-1D48-9BD3-8445DF7E2580}" type="presOf" srcId="{05EF544E-80F4-D842-9CD8-B8BF93CDE4CA}" destId="{852A1ED9-E830-AE42-B8BF-A1FDFA057C6A}" srcOrd="0" destOrd="0" presId="urn:microsoft.com/office/officeart/2005/8/layout/default"/>
    <dgm:cxn modelId="{31BAFBF4-04DA-2046-9D24-1A9C850667E9}" type="presOf" srcId="{20301E24-C1AD-1143-BADA-4C46E2F9D82B}" destId="{5F50E6EF-FBB1-BB45-BCE1-AB55ECE2DE08}" srcOrd="0" destOrd="0" presId="urn:microsoft.com/office/officeart/2005/8/layout/default"/>
    <dgm:cxn modelId="{9D463DA0-082F-5C4C-9FFF-A31BECC382D5}" type="presParOf" srcId="{51324855-DD46-4A4F-9EBD-C4273DED2978}" destId="{5F50E6EF-FBB1-BB45-BCE1-AB55ECE2DE08}" srcOrd="0" destOrd="0" presId="urn:microsoft.com/office/officeart/2005/8/layout/default"/>
    <dgm:cxn modelId="{9D036D40-3BA5-5942-A37B-ACCCB0EDF236}" type="presParOf" srcId="{51324855-DD46-4A4F-9EBD-C4273DED2978}" destId="{11879C06-D464-5C4C-A93B-15806EE3174E}" srcOrd="1" destOrd="0" presId="urn:microsoft.com/office/officeart/2005/8/layout/default"/>
    <dgm:cxn modelId="{BE7CF47D-53CA-6349-B284-E5152902602E}" type="presParOf" srcId="{51324855-DD46-4A4F-9EBD-C4273DED2978}" destId="{43697143-A735-3546-BCDC-9A1111661CE6}" srcOrd="2" destOrd="0" presId="urn:microsoft.com/office/officeart/2005/8/layout/default"/>
    <dgm:cxn modelId="{A5CA641B-9B12-AA49-92E8-141C32750CE2}" type="presParOf" srcId="{51324855-DD46-4A4F-9EBD-C4273DED2978}" destId="{6C52CD49-D13F-AC42-920A-54B9CB53455E}" srcOrd="3" destOrd="0" presId="urn:microsoft.com/office/officeart/2005/8/layout/default"/>
    <dgm:cxn modelId="{5DE38D06-0138-E446-9F71-1581782F4809}" type="presParOf" srcId="{51324855-DD46-4A4F-9EBD-C4273DED2978}" destId="{852A1ED9-E830-AE42-B8BF-A1FDFA057C6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77A6B0-62A5-BD48-8557-6F0A5947F0EF}" type="doc">
      <dgm:prSet loTypeId="urn:microsoft.com/office/officeart/2005/8/layout/default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A0B6259-E035-3C4B-A28B-4AA7E0D80EED}">
      <dgm:prSet/>
      <dgm:spPr/>
      <dgm:t>
        <a:bodyPr/>
        <a:lstStyle/>
        <a:p>
          <a:r>
            <a:rPr lang="es-419" b="1" noProof="0" dirty="0"/>
            <a:t>Rehabilitación Vocacional         (DVR de Wisconsin)</a:t>
          </a:r>
          <a:r>
            <a:rPr lang="es-419" noProof="0" dirty="0"/>
            <a:t> </a:t>
          </a:r>
        </a:p>
        <a:p>
          <a:r>
            <a:rPr lang="es-419" noProof="0" dirty="0"/>
            <a:t>Actúa como el guardián de los apoyos para el empleo. Comienza con los servicios de transición </a:t>
          </a:r>
          <a:r>
            <a:rPr lang="es-419" noProof="0" dirty="0" err="1"/>
            <a:t>pre-laboral</a:t>
          </a:r>
          <a:r>
            <a:rPr lang="es-419" noProof="0" dirty="0"/>
            <a:t> en la escuela secundaria. </a:t>
          </a:r>
        </a:p>
      </dgm:t>
    </dgm:pt>
    <dgm:pt modelId="{EA5BD319-A095-E647-B009-0111E82027DE}" type="parTrans" cxnId="{43DB0B20-5E77-094B-B5CE-AF3CC5B3F04C}">
      <dgm:prSet/>
      <dgm:spPr/>
      <dgm:t>
        <a:bodyPr/>
        <a:lstStyle/>
        <a:p>
          <a:endParaRPr lang="en-US"/>
        </a:p>
      </dgm:t>
    </dgm:pt>
    <dgm:pt modelId="{1CB74663-1BBA-D74D-9BDD-52DE74402D67}" type="sibTrans" cxnId="{43DB0B20-5E77-094B-B5CE-AF3CC5B3F04C}">
      <dgm:prSet/>
      <dgm:spPr/>
      <dgm:t>
        <a:bodyPr/>
        <a:lstStyle/>
        <a:p>
          <a:endParaRPr lang="en-US"/>
        </a:p>
      </dgm:t>
    </dgm:pt>
    <dgm:pt modelId="{CB758966-8743-494B-BA7B-A784EC5D9340}">
      <dgm:prSet/>
      <dgm:spPr/>
      <dgm:t>
        <a:bodyPr/>
        <a:lstStyle/>
        <a:p>
          <a:r>
            <a:rPr lang="es-419" b="1" noProof="0" dirty="0"/>
            <a:t>Servicios de exención para DD (Discapacidades del Desarrollo)</a:t>
          </a:r>
        </a:p>
        <a:p>
          <a:r>
            <a:rPr lang="es-419" noProof="0" dirty="0"/>
            <a:t>Ideal para personas que requieren apoyos a largo plazo para mantener el empleo. Los servicios de empleo generalmente son proporcionados por socios comunitarios.</a:t>
          </a:r>
        </a:p>
      </dgm:t>
    </dgm:pt>
    <dgm:pt modelId="{709D907A-74A7-1D46-AA4E-E75F57B469DC}" type="parTrans" cxnId="{1482454B-12BB-7D4E-A612-091F8082DF56}">
      <dgm:prSet/>
      <dgm:spPr/>
      <dgm:t>
        <a:bodyPr/>
        <a:lstStyle/>
        <a:p>
          <a:endParaRPr lang="en-US"/>
        </a:p>
      </dgm:t>
    </dgm:pt>
    <dgm:pt modelId="{743F34EB-8BB7-C94B-9A41-84CCD3864A7E}" type="sibTrans" cxnId="{1482454B-12BB-7D4E-A612-091F8082DF56}">
      <dgm:prSet/>
      <dgm:spPr/>
      <dgm:t>
        <a:bodyPr/>
        <a:lstStyle/>
        <a:p>
          <a:endParaRPr lang="en-US"/>
        </a:p>
      </dgm:t>
    </dgm:pt>
    <dgm:pt modelId="{3DFD5FF7-8FDC-8549-A14B-A1CEC048FBF3}" type="pres">
      <dgm:prSet presAssocID="{7F77A6B0-62A5-BD48-8557-6F0A5947F0EF}" presName="diagram" presStyleCnt="0">
        <dgm:presLayoutVars>
          <dgm:dir/>
          <dgm:resizeHandles val="exact"/>
        </dgm:presLayoutVars>
      </dgm:prSet>
      <dgm:spPr/>
    </dgm:pt>
    <dgm:pt modelId="{45C8ACC3-B90F-B34B-82BC-A3C0AC3ECB49}" type="pres">
      <dgm:prSet presAssocID="{AA0B6259-E035-3C4B-A28B-4AA7E0D80EED}" presName="node" presStyleLbl="node1" presStyleIdx="0" presStyleCnt="2">
        <dgm:presLayoutVars>
          <dgm:bulletEnabled val="1"/>
        </dgm:presLayoutVars>
      </dgm:prSet>
      <dgm:spPr/>
    </dgm:pt>
    <dgm:pt modelId="{611A2A54-67B1-DC47-A0DE-C8E49F51BA9D}" type="pres">
      <dgm:prSet presAssocID="{1CB74663-1BBA-D74D-9BDD-52DE74402D67}" presName="sibTrans" presStyleCnt="0"/>
      <dgm:spPr/>
    </dgm:pt>
    <dgm:pt modelId="{F4193527-401E-D243-8B9C-E3C47AC00A87}" type="pres">
      <dgm:prSet presAssocID="{CB758966-8743-494B-BA7B-A784EC5D9340}" presName="node" presStyleLbl="node1" presStyleIdx="1" presStyleCnt="2">
        <dgm:presLayoutVars>
          <dgm:bulletEnabled val="1"/>
        </dgm:presLayoutVars>
      </dgm:prSet>
      <dgm:spPr/>
    </dgm:pt>
  </dgm:ptLst>
  <dgm:cxnLst>
    <dgm:cxn modelId="{43DB0B20-5E77-094B-B5CE-AF3CC5B3F04C}" srcId="{7F77A6B0-62A5-BD48-8557-6F0A5947F0EF}" destId="{AA0B6259-E035-3C4B-A28B-4AA7E0D80EED}" srcOrd="0" destOrd="0" parTransId="{EA5BD319-A095-E647-B009-0111E82027DE}" sibTransId="{1CB74663-1BBA-D74D-9BDD-52DE74402D67}"/>
    <dgm:cxn modelId="{1482454B-12BB-7D4E-A612-091F8082DF56}" srcId="{7F77A6B0-62A5-BD48-8557-6F0A5947F0EF}" destId="{CB758966-8743-494B-BA7B-A784EC5D9340}" srcOrd="1" destOrd="0" parTransId="{709D907A-74A7-1D46-AA4E-E75F57B469DC}" sibTransId="{743F34EB-8BB7-C94B-9A41-84CCD3864A7E}"/>
    <dgm:cxn modelId="{567A06A8-5AE4-7F4D-8AF0-DDC1B14349EA}" type="presOf" srcId="{7F77A6B0-62A5-BD48-8557-6F0A5947F0EF}" destId="{3DFD5FF7-8FDC-8549-A14B-A1CEC048FBF3}" srcOrd="0" destOrd="0" presId="urn:microsoft.com/office/officeart/2005/8/layout/default"/>
    <dgm:cxn modelId="{638ABCB6-37B0-EF41-AB4C-2075E0D85870}" type="presOf" srcId="{AA0B6259-E035-3C4B-A28B-4AA7E0D80EED}" destId="{45C8ACC3-B90F-B34B-82BC-A3C0AC3ECB49}" srcOrd="0" destOrd="0" presId="urn:microsoft.com/office/officeart/2005/8/layout/default"/>
    <dgm:cxn modelId="{103E1ED6-6BDB-474A-8BB2-48F1AEF2D495}" type="presOf" srcId="{CB758966-8743-494B-BA7B-A784EC5D9340}" destId="{F4193527-401E-D243-8B9C-E3C47AC00A87}" srcOrd="0" destOrd="0" presId="urn:microsoft.com/office/officeart/2005/8/layout/default"/>
    <dgm:cxn modelId="{8BB8D88F-BE33-A54A-8558-E678B69AF082}" type="presParOf" srcId="{3DFD5FF7-8FDC-8549-A14B-A1CEC048FBF3}" destId="{45C8ACC3-B90F-B34B-82BC-A3C0AC3ECB49}" srcOrd="0" destOrd="0" presId="urn:microsoft.com/office/officeart/2005/8/layout/default"/>
    <dgm:cxn modelId="{4A0CAF19-2C2C-6B46-B9F0-DE655A15BCD2}" type="presParOf" srcId="{3DFD5FF7-8FDC-8549-A14B-A1CEC048FBF3}" destId="{611A2A54-67B1-DC47-A0DE-C8E49F51BA9D}" srcOrd="1" destOrd="0" presId="urn:microsoft.com/office/officeart/2005/8/layout/default"/>
    <dgm:cxn modelId="{86D3CDA0-06C5-D741-B71A-80676347FBBB}" type="presParOf" srcId="{3DFD5FF7-8FDC-8549-A14B-A1CEC048FBF3}" destId="{F4193527-401E-D243-8B9C-E3C47AC00A8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0E6EF-FBB1-BB45-BCE1-AB55ECE2DE08}">
      <dsp:nvSpPr>
        <dsp:cNvPr id="0" name=""/>
        <dsp:cNvSpPr/>
      </dsp:nvSpPr>
      <dsp:spPr>
        <a:xfrm>
          <a:off x="7338" y="67106"/>
          <a:ext cx="5083074" cy="2008643"/>
        </a:xfrm>
        <a:prstGeom prst="rect">
          <a:avLst/>
        </a:prstGeom>
        <a:solidFill>
          <a:srgbClr val="C7DC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000" kern="1200" noProof="0" dirty="0">
              <a:solidFill>
                <a:srgbClr val="243A50"/>
              </a:solidFill>
              <a:latin typeface="Arial" panose="020B0604020202020204" pitchFamily="34" charset="0"/>
              <a:cs typeface="Arial" panose="020B0604020202020204" pitchFamily="34" charset="0"/>
            </a:rPr>
            <a:t>¡Todos pueden trabajar!</a:t>
          </a:r>
        </a:p>
      </dsp:txBody>
      <dsp:txXfrm>
        <a:off x="7338" y="67106"/>
        <a:ext cx="5083074" cy="2008643"/>
      </dsp:txXfrm>
    </dsp:sp>
    <dsp:sp modelId="{43697143-A735-3546-BCDC-9A1111661CE6}">
      <dsp:nvSpPr>
        <dsp:cNvPr id="0" name=""/>
        <dsp:cNvSpPr/>
      </dsp:nvSpPr>
      <dsp:spPr>
        <a:xfrm>
          <a:off x="5425186" y="67106"/>
          <a:ext cx="5083074" cy="2008643"/>
        </a:xfrm>
        <a:prstGeom prst="rect">
          <a:avLst/>
        </a:prstGeom>
        <a:solidFill>
          <a:srgbClr val="EFD5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000" kern="1200" noProof="0" dirty="0">
              <a:solidFill>
                <a:srgbClr val="243A50"/>
              </a:solidFill>
              <a:latin typeface="Arial" panose="020B0604020202020204" pitchFamily="34" charset="0"/>
              <a:cs typeface="Arial" panose="020B0604020202020204" pitchFamily="34" charset="0"/>
            </a:rPr>
            <a:t> El trabajo se ve diferente para cada persona</a:t>
          </a:r>
        </a:p>
      </dsp:txBody>
      <dsp:txXfrm>
        <a:off x="5425186" y="67106"/>
        <a:ext cx="5083074" cy="2008643"/>
      </dsp:txXfrm>
    </dsp:sp>
    <dsp:sp modelId="{852A1ED9-E830-AE42-B8BF-A1FDFA057C6A}">
      <dsp:nvSpPr>
        <dsp:cNvPr id="0" name=""/>
        <dsp:cNvSpPr/>
      </dsp:nvSpPr>
      <dsp:spPr>
        <a:xfrm>
          <a:off x="2716262" y="2410524"/>
          <a:ext cx="5083074" cy="2008643"/>
        </a:xfrm>
        <a:prstGeom prst="rect">
          <a:avLst/>
        </a:prstGeom>
        <a:solidFill>
          <a:srgbClr val="FF946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000" kern="1200" noProof="0" dirty="0">
              <a:solidFill>
                <a:srgbClr val="243A50"/>
              </a:solidFill>
              <a:latin typeface="Arial" panose="020B0604020202020204" pitchFamily="34" charset="0"/>
              <a:cs typeface="Arial" panose="020B0604020202020204" pitchFamily="34" charset="0"/>
            </a:rPr>
            <a:t>El empleo debe basarse en lo que su familiar quiere hacer</a:t>
          </a:r>
        </a:p>
      </dsp:txBody>
      <dsp:txXfrm>
        <a:off x="2716262" y="2410524"/>
        <a:ext cx="5083074" cy="2008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8ACC3-B90F-B34B-82BC-A3C0AC3ECB49}">
      <dsp:nvSpPr>
        <dsp:cNvPr id="0" name=""/>
        <dsp:cNvSpPr/>
      </dsp:nvSpPr>
      <dsp:spPr>
        <a:xfrm>
          <a:off x="1283" y="673807"/>
          <a:ext cx="5006206" cy="300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600" b="1" kern="1200" noProof="0" dirty="0"/>
            <a:t>Rehabilitación Vocacional         (DVR de Wisconsin)</a:t>
          </a:r>
          <a:r>
            <a:rPr lang="es-419" sz="2600" kern="1200" noProof="0" dirty="0"/>
            <a:t>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600" kern="1200" noProof="0" dirty="0"/>
            <a:t>Actúa como el guardián de los apoyos para el empleo. Comienza con los servicios de transición </a:t>
          </a:r>
          <a:r>
            <a:rPr lang="es-419" sz="2600" kern="1200" noProof="0" dirty="0" err="1"/>
            <a:t>pre-laboral</a:t>
          </a:r>
          <a:r>
            <a:rPr lang="es-419" sz="2600" kern="1200" noProof="0" dirty="0"/>
            <a:t> en la escuela secundaria. </a:t>
          </a:r>
        </a:p>
      </dsp:txBody>
      <dsp:txXfrm>
        <a:off x="1283" y="673807"/>
        <a:ext cx="5006206" cy="3003723"/>
      </dsp:txXfrm>
    </dsp:sp>
    <dsp:sp modelId="{F4193527-401E-D243-8B9C-E3C47AC00A87}">
      <dsp:nvSpPr>
        <dsp:cNvPr id="0" name=""/>
        <dsp:cNvSpPr/>
      </dsp:nvSpPr>
      <dsp:spPr>
        <a:xfrm>
          <a:off x="5508110" y="673807"/>
          <a:ext cx="5006206" cy="300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600" b="1" kern="1200" noProof="0" dirty="0"/>
            <a:t>Servicios de exención para DD (Discapacidades del Desarrollo)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600" kern="1200" noProof="0" dirty="0"/>
            <a:t>Ideal para personas que requieren apoyos a largo plazo para mantener el empleo. Los servicios de empleo generalmente son proporcionados por socios comunitarios.</a:t>
          </a:r>
        </a:p>
      </dsp:txBody>
      <dsp:txXfrm>
        <a:off x="5508110" y="673807"/>
        <a:ext cx="5006206" cy="3003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08C82560-D137-4E74-9537-1121FAF9790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53317336-7CFF-4D1A-8BF9-DCEC7E221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5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1" tIns="93151" rIns="93151" bIns="93151" anchor="t" anchorCtr="0">
            <a:noAutofit/>
          </a:bodyPr>
          <a:lstStyle/>
          <a:p>
            <a:endParaRPr dirty="0"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0401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17336-7CFF-4D1A-8BF9-DCEC7E2219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0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6FA47-9006-4E4E-8114-269C8C4A06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591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17336-7CFF-4D1A-8BF9-DCEC7E2219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86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75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17336-7CFF-4D1A-8BF9-DCEC7E2219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1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17336-7CFF-4D1A-8BF9-DCEC7E2219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66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17336-7CFF-4D1A-8BF9-DCEC7E2219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33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57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1" tIns="93151" rIns="93151" bIns="93151" anchor="t" anchorCtr="0">
            <a:noAutofit/>
          </a:bodyPr>
          <a:lstStyle/>
          <a:p>
            <a:endParaRPr/>
          </a:p>
        </p:txBody>
      </p:sp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964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681-AC86-7B49-819F-B7126BFEEB9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F953-AD61-43EF-948F-A1B3EC76965B}" type="datetime1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6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95684" y="6438251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A2D20681-AC86-7B49-819F-B7126BFEEB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F343F9-FCD3-9CD0-A2EC-AD76020A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409" y="6272033"/>
            <a:ext cx="2193972" cy="5612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5B8A03-38D9-97B3-12A2-A7F714ADDEDB}"/>
              </a:ext>
            </a:extLst>
          </p:cNvPr>
          <p:cNvSpPr/>
          <p:nvPr userDrawn="1"/>
        </p:nvSpPr>
        <p:spPr>
          <a:xfrm rot="5400000">
            <a:off x="-3050500" y="3050497"/>
            <a:ext cx="6858002" cy="757003"/>
          </a:xfrm>
          <a:prstGeom prst="rect">
            <a:avLst/>
          </a:prstGeom>
          <a:solidFill>
            <a:srgbClr val="207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0767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CD2913-8E89-1DF7-67C1-2430EC5B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78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46086A7-615C-539E-C1F4-1CF346A67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678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E227-ADB0-4970-9595-EBBAFBF7F496}" type="datetime1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74625" y="64382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-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80C8C4-66D9-CB4E-FD4B-7B4436486B59}"/>
              </a:ext>
            </a:extLst>
          </p:cNvPr>
          <p:cNvSpPr/>
          <p:nvPr userDrawn="1"/>
        </p:nvSpPr>
        <p:spPr>
          <a:xfrm>
            <a:off x="0" y="6220274"/>
            <a:ext cx="12192000" cy="757003"/>
          </a:xfrm>
          <a:prstGeom prst="rect">
            <a:avLst/>
          </a:prstGeom>
          <a:solidFill>
            <a:srgbClr val="27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73EEC-9419-25A2-C839-34DAB93A5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1769" y="6432844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A2D20681-AC86-7B49-819F-B7126BFEEB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858B7-55DF-7EAC-CD26-AD3DCD9F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F1FFC-CE4B-790A-947D-2ABB69E46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929"/>
            <a:ext cx="5181600" cy="34675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2561C-F1A6-670D-1024-6121E2953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13013"/>
            <a:ext cx="5181600" cy="34514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51280-65C3-02C3-4BF2-AEEB5F93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0FB0-4E7E-4903-8EF8-C8E93B65301F}" type="datetime1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EE645-65F4-AF8F-F735-66C19368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328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08E051B-84C5-FF85-BF54-DC8B70EEB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769" y="6172091"/>
            <a:ext cx="2818151" cy="805186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878FA94-3FB5-193D-ACB0-74971DD2F4A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598" y="1717291"/>
            <a:ext cx="5180202" cy="77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878FA94-3FB5-193D-ACB0-74971DD2F4A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72201" y="1717292"/>
            <a:ext cx="5181600" cy="77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986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741553" y="6361522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A2D20681-AC86-7B49-819F-B7126BFEEB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319BE-0E3C-05E8-016B-2E894E1F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26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8FA94-3FB5-193D-ACB0-74971DD2F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726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CC143-E358-350D-498C-DF7F3EE97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726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E8CBDD-765F-7E8B-44B4-9120994F0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74DF19-C82F-B83F-9CF1-A9833A414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8C2A7D-A60B-3450-B2C8-67EDD059A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409" y="6272033"/>
            <a:ext cx="2193972" cy="5612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E20718-3E0A-69A7-8D08-91A86CBCE79D}"/>
              </a:ext>
            </a:extLst>
          </p:cNvPr>
          <p:cNvSpPr/>
          <p:nvPr userDrawn="1"/>
        </p:nvSpPr>
        <p:spPr>
          <a:xfrm rot="5400000">
            <a:off x="-3050500" y="3050497"/>
            <a:ext cx="6858002" cy="757003"/>
          </a:xfrm>
          <a:prstGeom prst="rect">
            <a:avLst/>
          </a:prstGeom>
          <a:solidFill>
            <a:srgbClr val="207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0767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F16D-1C2F-4671-827B-F13E443A2A06}" type="datetime1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37581" y="6341397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806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D07E86-19BC-1BDE-6F8D-0042F34F4B50}"/>
              </a:ext>
            </a:extLst>
          </p:cNvPr>
          <p:cNvSpPr/>
          <p:nvPr userDrawn="1"/>
        </p:nvSpPr>
        <p:spPr>
          <a:xfrm>
            <a:off x="0" y="6084913"/>
            <a:ext cx="12192000" cy="757003"/>
          </a:xfrm>
          <a:prstGeom prst="rect">
            <a:avLst/>
          </a:prstGeom>
          <a:solidFill>
            <a:srgbClr val="27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52E9F-11E3-1257-1348-69870AD0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08785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A2D20681-AC86-7B49-819F-B7126BFEEB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A8A0E-0B74-338D-38A4-A63B7B30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A716D-AD57-B323-42C6-698D7C915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9CBE-A3F6-B4C6-3C87-7BBCD7DE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F708-090B-45E4-9333-96DFEF23331B}" type="datetime1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13EE0-B458-DC19-C73E-3353FD8B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677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3753B8E-3FF4-81EE-0BF2-FE0C48A82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769" y="6036730"/>
            <a:ext cx="2818151" cy="805186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5181600" y="987425"/>
            <a:ext cx="6172200" cy="48815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68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2B5CAD-F498-6711-DC51-54E7D61BD909}"/>
              </a:ext>
            </a:extLst>
          </p:cNvPr>
          <p:cNvSpPr/>
          <p:nvPr userDrawn="1"/>
        </p:nvSpPr>
        <p:spPr>
          <a:xfrm>
            <a:off x="0" y="6084913"/>
            <a:ext cx="12192000" cy="757003"/>
          </a:xfrm>
          <a:prstGeom prst="rect">
            <a:avLst/>
          </a:prstGeom>
          <a:solidFill>
            <a:srgbClr val="207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F907D-D55A-9185-76FC-902C2C3CE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4254" y="6356298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A2D20681-AC86-7B49-819F-B7126BFEEB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70E6-A0FE-B1B3-9A0E-17ABB9C6A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9A1DE-FF3B-83DC-C96F-98E8CD8BA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7A68C-06FC-9D5C-5F68-AC4265497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55960-9CEE-322D-497F-E7C0C6AF2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4977-F0F3-4C0A-8921-2F0427B975FE}" type="datetime1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58648-EF83-7A79-AF37-22EAAEC8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7554" y="636147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D0534E5-4AA0-111B-D7AC-7B5A4924E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769" y="6036730"/>
            <a:ext cx="2818151" cy="8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02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64096F-1A08-CBC1-402A-2781C9A2A8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409" y="6272033"/>
            <a:ext cx="2193972" cy="56124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2B319BE-0E3C-05E8-016B-2E894E1F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26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Google Shape;15;p29">
            <a:extLst>
              <a:ext uri="{FF2B5EF4-FFF2-40B4-BE49-F238E27FC236}">
                <a16:creationId xmlns:a16="http://schemas.microsoft.com/office/drawing/2014/main" id="{9AA0A226-9640-B69B-666B-EF5647230AA0}"/>
              </a:ext>
            </a:extLst>
          </p:cNvPr>
          <p:cNvSpPr/>
          <p:nvPr userDrawn="1"/>
        </p:nvSpPr>
        <p:spPr>
          <a:xfrm rot="-5400000">
            <a:off x="-1470994" y="5148470"/>
            <a:ext cx="3180525" cy="238537"/>
          </a:xfrm>
          <a:prstGeom prst="rect">
            <a:avLst/>
          </a:prstGeom>
          <a:solidFill>
            <a:srgbClr val="263E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6;p29">
            <a:extLst>
              <a:ext uri="{FF2B5EF4-FFF2-40B4-BE49-F238E27FC236}">
                <a16:creationId xmlns:a16="http://schemas.microsoft.com/office/drawing/2014/main" id="{AC7807C9-696B-40B6-65E7-3B7B46BC0C87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0C7F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7;p29">
            <a:extLst>
              <a:ext uri="{FF2B5EF4-FFF2-40B4-BE49-F238E27FC236}">
                <a16:creationId xmlns:a16="http://schemas.microsoft.com/office/drawing/2014/main" id="{74188AE9-E4AA-0267-5490-236183EF2167}"/>
              </a:ext>
            </a:extLst>
          </p:cNvPr>
          <p:cNvSpPr/>
          <p:nvPr userDrawn="1"/>
        </p:nvSpPr>
        <p:spPr>
          <a:xfrm rot="-5400000">
            <a:off x="-706683" y="2732252"/>
            <a:ext cx="1651907" cy="238537"/>
          </a:xfrm>
          <a:prstGeom prst="rect">
            <a:avLst/>
          </a:prstGeom>
          <a:solidFill>
            <a:srgbClr val="6013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91A7D10-6713-7E74-4518-C05327701802}"/>
              </a:ext>
            </a:extLst>
          </p:cNvPr>
          <p:cNvSpPr/>
          <p:nvPr userDrawn="1"/>
        </p:nvSpPr>
        <p:spPr>
          <a:xfrm rot="-5400000">
            <a:off x="-332147" y="332146"/>
            <a:ext cx="902827" cy="238538"/>
          </a:xfrm>
          <a:prstGeom prst="rect">
            <a:avLst/>
          </a:prstGeom>
          <a:solidFill>
            <a:srgbClr val="E1B5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0731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F343F9-FCD3-9CD0-A2EC-AD76020A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409" y="6272033"/>
            <a:ext cx="2193972" cy="5612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5B8A03-38D9-97B3-12A2-A7F714ADDEDB}"/>
              </a:ext>
            </a:extLst>
          </p:cNvPr>
          <p:cNvSpPr/>
          <p:nvPr userDrawn="1"/>
        </p:nvSpPr>
        <p:spPr>
          <a:xfrm rot="5400000">
            <a:off x="-3050500" y="3050497"/>
            <a:ext cx="6858002" cy="757003"/>
          </a:xfrm>
          <a:prstGeom prst="rect">
            <a:avLst/>
          </a:prstGeom>
          <a:solidFill>
            <a:srgbClr val="207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0767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B319BE-0E3C-05E8-016B-2E894E1F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26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E12C-F232-4905-9CC8-59AD6147A76E}" type="datetime1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637009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64905" y="6355141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A2D20681-AC86-7B49-819F-B7126BFEEB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016125" y="2133599"/>
            <a:ext cx="9772752" cy="33134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93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ackground"/>
          <p:cNvSpPr/>
          <p:nvPr/>
        </p:nvSpPr>
        <p:spPr>
          <a:xfrm>
            <a:off x="0" y="-21180"/>
            <a:ext cx="12192000" cy="6858000"/>
          </a:xfrm>
          <a:prstGeom prst="rect">
            <a:avLst/>
          </a:prstGeom>
          <a:solidFill>
            <a:srgbClr val="263E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63E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Title"/>
          <p:cNvSpPr txBox="1">
            <a:spLocks noGrp="1"/>
          </p:cNvSpPr>
          <p:nvPr>
            <p:ph type="title"/>
          </p:nvPr>
        </p:nvSpPr>
        <p:spPr>
          <a:xfrm>
            <a:off x="827003" y="4026681"/>
            <a:ext cx="10515600" cy="87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Content Placeholder"/>
          <p:cNvSpPr txBox="1">
            <a:spLocks noGrp="1"/>
          </p:cNvSpPr>
          <p:nvPr>
            <p:ph type="body" idx="1"/>
          </p:nvPr>
        </p:nvSpPr>
        <p:spPr>
          <a:xfrm>
            <a:off x="838200" y="5076985"/>
            <a:ext cx="10515600" cy="75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38" name="TCI logo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69030" y="6079817"/>
            <a:ext cx="2649511" cy="757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57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38C57B-0482-79D0-D3C9-E6BB57F274A8}"/>
              </a:ext>
            </a:extLst>
          </p:cNvPr>
          <p:cNvSpPr/>
          <p:nvPr userDrawn="1"/>
        </p:nvSpPr>
        <p:spPr>
          <a:xfrm>
            <a:off x="0" y="6093827"/>
            <a:ext cx="12192000" cy="757003"/>
          </a:xfrm>
          <a:prstGeom prst="rect">
            <a:avLst/>
          </a:prstGeom>
          <a:solidFill>
            <a:srgbClr val="27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FBA5C-08AF-A022-7C11-1D23E76C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97134" y="637831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A2D20681-AC86-7B49-819F-B7126BFEEB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831C9C-81DD-2AB2-E0A5-72DE50482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734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C1567-017D-4F7C-E071-AFB6FA845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5F702-5C3F-1CD6-2A66-D10C6397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52239" y="6492875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2D0C6A-7957-9A08-90D2-535D8810E6A3}"/>
              </a:ext>
            </a:extLst>
          </p:cNvPr>
          <p:cNvSpPr txBox="1"/>
          <p:nvPr userDrawn="1"/>
        </p:nvSpPr>
        <p:spPr>
          <a:xfrm>
            <a:off x="257908" y="6189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03A9BA5-6E66-CD20-3969-E5C2F76CDA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1629" y="6063866"/>
            <a:ext cx="2818151" cy="80518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9B86C-6DB2-76C2-9EE8-C784DE31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12" y="6465970"/>
            <a:ext cx="2743200" cy="365125"/>
          </a:xfrm>
        </p:spPr>
        <p:txBody>
          <a:bodyPr/>
          <a:lstStyle/>
          <a:p>
            <a:fld id="{1F61D722-E776-4780-B845-E9B50F047555}" type="datetime1">
              <a:rPr lang="en-US" smtClean="0"/>
              <a:t>2/12/2025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9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F343F9-FCD3-9CD0-A2EC-AD76020A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9956" y="6296751"/>
            <a:ext cx="2193972" cy="5612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5B8A03-38D9-97B3-12A2-A7F714ADDEDB}"/>
              </a:ext>
            </a:extLst>
          </p:cNvPr>
          <p:cNvSpPr/>
          <p:nvPr userDrawn="1"/>
        </p:nvSpPr>
        <p:spPr>
          <a:xfrm rot="5400000">
            <a:off x="-3067654" y="3050497"/>
            <a:ext cx="6858002" cy="757003"/>
          </a:xfrm>
          <a:prstGeom prst="rect">
            <a:avLst/>
          </a:prstGeom>
          <a:solidFill>
            <a:srgbClr val="207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0767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831C9C-81DD-2AB2-E0A5-72DE50482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734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BC1567-017D-4F7C-E071-AFB6FA845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007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38C57B-0482-79D0-D3C9-E6BB57F274A8}"/>
              </a:ext>
            </a:extLst>
          </p:cNvPr>
          <p:cNvSpPr/>
          <p:nvPr userDrawn="1"/>
        </p:nvSpPr>
        <p:spPr>
          <a:xfrm>
            <a:off x="0" y="6103330"/>
            <a:ext cx="12192000" cy="757003"/>
          </a:xfrm>
          <a:prstGeom prst="rect">
            <a:avLst/>
          </a:prstGeom>
          <a:solidFill>
            <a:srgbClr val="27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FBA5C-08AF-A022-7C11-1D23E76C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0970" y="634882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A2D20681-AC86-7B49-819F-B7126BFEEB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9B86C-6DB2-76C2-9EE8-C784DE31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534F-D3A6-46BE-9BEB-67E5AB93943A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5F702-5C3F-1CD6-2A66-D10C6397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9388" y="634882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03A9BA5-6E66-CD20-3969-E5C2F76CDA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769" y="6055018"/>
            <a:ext cx="2818151" cy="80518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6C858B7-55DF-7EAC-CD26-AD3DCD9F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CC1446-0E6C-4F9B-40DD-D1E2DA7DF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696"/>
            <a:ext cx="10515600" cy="3997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295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00025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A2D20681-AC86-7B49-819F-B7126BFEEB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3E5722-1679-D4B5-52C4-018CC9D6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84" y="46019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C1446-0E6C-4F9B-40DD-D1E2DA7DF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4" y="1920695"/>
            <a:ext cx="10515600" cy="4203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F343F9-FCD3-9CD0-A2EC-AD76020A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409" y="6272033"/>
            <a:ext cx="2193972" cy="56124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A86C-BD6C-4C74-9A45-83A3EECD5F29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68184" y="635122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Google Shape;15;p29">
            <a:extLst>
              <a:ext uri="{FF2B5EF4-FFF2-40B4-BE49-F238E27FC236}">
                <a16:creationId xmlns:a16="http://schemas.microsoft.com/office/drawing/2014/main" id="{D9E9D93D-40DA-60A8-6763-77DA6EF4E4CF}"/>
              </a:ext>
            </a:extLst>
          </p:cNvPr>
          <p:cNvSpPr/>
          <p:nvPr userDrawn="1"/>
        </p:nvSpPr>
        <p:spPr>
          <a:xfrm rot="-5400000">
            <a:off x="-1470994" y="5148470"/>
            <a:ext cx="3180525" cy="238537"/>
          </a:xfrm>
          <a:prstGeom prst="rect">
            <a:avLst/>
          </a:prstGeom>
          <a:solidFill>
            <a:srgbClr val="263E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;p29">
            <a:extLst>
              <a:ext uri="{FF2B5EF4-FFF2-40B4-BE49-F238E27FC236}">
                <a16:creationId xmlns:a16="http://schemas.microsoft.com/office/drawing/2014/main" id="{08DDE830-AAE9-A124-626E-0F5F262B0D4C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0C7F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7;p29">
            <a:extLst>
              <a:ext uri="{FF2B5EF4-FFF2-40B4-BE49-F238E27FC236}">
                <a16:creationId xmlns:a16="http://schemas.microsoft.com/office/drawing/2014/main" id="{E65E4610-F1D2-27A3-49AB-9F9547349A5C}"/>
              </a:ext>
            </a:extLst>
          </p:cNvPr>
          <p:cNvSpPr/>
          <p:nvPr userDrawn="1"/>
        </p:nvSpPr>
        <p:spPr>
          <a:xfrm rot="-5400000">
            <a:off x="-706683" y="2732252"/>
            <a:ext cx="1651907" cy="238537"/>
          </a:xfrm>
          <a:prstGeom prst="rect">
            <a:avLst/>
          </a:prstGeom>
          <a:solidFill>
            <a:srgbClr val="6013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8;p29">
            <a:extLst>
              <a:ext uri="{FF2B5EF4-FFF2-40B4-BE49-F238E27FC236}">
                <a16:creationId xmlns:a16="http://schemas.microsoft.com/office/drawing/2014/main" id="{C574519A-9BD5-552D-4485-422FE71ADE0C}"/>
              </a:ext>
            </a:extLst>
          </p:cNvPr>
          <p:cNvSpPr/>
          <p:nvPr userDrawn="1"/>
        </p:nvSpPr>
        <p:spPr>
          <a:xfrm rot="-5400000">
            <a:off x="-332147" y="332146"/>
            <a:ext cx="902827" cy="238538"/>
          </a:xfrm>
          <a:prstGeom prst="rect">
            <a:avLst/>
          </a:prstGeom>
          <a:solidFill>
            <a:srgbClr val="E1B5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93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00025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A2D20681-AC86-7B49-819F-B7126BFEEB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3E5722-1679-D4B5-52C4-018CC9D6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84" y="46019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C1446-0E6C-4F9B-40DD-D1E2DA7DF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4" y="1920695"/>
            <a:ext cx="10515600" cy="4203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F343F9-FCD3-9CD0-A2EC-AD76020A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409" y="6272033"/>
            <a:ext cx="2193972" cy="56124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B63E-2481-4257-9908-B24A8F705D5F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68184" y="635122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638715-9AA4-244C-E014-F876E2118543}"/>
              </a:ext>
            </a:extLst>
          </p:cNvPr>
          <p:cNvSpPr/>
          <p:nvPr userDrawn="1"/>
        </p:nvSpPr>
        <p:spPr>
          <a:xfrm rot="5400000">
            <a:off x="-3048002" y="3050499"/>
            <a:ext cx="6858002" cy="757003"/>
          </a:xfrm>
          <a:prstGeom prst="rect">
            <a:avLst/>
          </a:prstGeom>
          <a:solidFill>
            <a:srgbClr val="27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4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80C8C4-66D9-CB4E-FD4B-7B4436486B59}"/>
              </a:ext>
            </a:extLst>
          </p:cNvPr>
          <p:cNvSpPr/>
          <p:nvPr userDrawn="1"/>
        </p:nvSpPr>
        <p:spPr>
          <a:xfrm>
            <a:off x="0" y="6101402"/>
            <a:ext cx="12192000" cy="757003"/>
          </a:xfrm>
          <a:prstGeom prst="rect">
            <a:avLst/>
          </a:prstGeom>
          <a:solidFill>
            <a:srgbClr val="27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73EEC-9419-25A2-C839-34DAB93A5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0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A2D20681-AC86-7B49-819F-B7126BFEEB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858B7-55DF-7EAC-CD26-AD3DCD9F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F1FFC-CE4B-790A-947D-2ABB69E46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38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2561C-F1A6-670D-1024-6121E2953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38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51280-65C3-02C3-4BF2-AEEB5F93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4565-019D-4E99-ACA1-BAA875A5C182}" type="datetime1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EE645-65F4-AF8F-F735-66C19368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08E051B-84C5-FF85-BF54-DC8B70EEB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769" y="6036730"/>
            <a:ext cx="2818151" cy="8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4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5298305" y="6356350"/>
            <a:ext cx="2743200" cy="365125"/>
          </a:xfrm>
        </p:spPr>
        <p:txBody>
          <a:bodyPr/>
          <a:lstStyle/>
          <a:p>
            <a:fld id="{A2D20681-AC86-7B49-819F-B7126BFEEB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3E5722-1679-D4B5-52C4-018CC9D6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84" y="46019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F343F9-FCD3-9CD0-A2EC-AD76020A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409" y="6272033"/>
            <a:ext cx="2193972" cy="5612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5B8A03-38D9-97B3-12A2-A7F714ADDEDB}"/>
              </a:ext>
            </a:extLst>
          </p:cNvPr>
          <p:cNvSpPr/>
          <p:nvPr userDrawn="1"/>
        </p:nvSpPr>
        <p:spPr>
          <a:xfrm rot="5400000">
            <a:off x="-3050500" y="3050497"/>
            <a:ext cx="6858002" cy="757003"/>
          </a:xfrm>
          <a:prstGeom prst="rect">
            <a:avLst/>
          </a:prstGeom>
          <a:solidFill>
            <a:srgbClr val="207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0767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69F1FFC-CE4B-790A-947D-2ABB69E46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7384" y="1959471"/>
            <a:ext cx="5181600" cy="4138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9F1FFC-CE4B-790A-947D-2ABB69E460B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01384" y="1959472"/>
            <a:ext cx="5181600" cy="4138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AC1D69C-DAC9-427D-AD3E-8D87C883CA5D}" type="datetime1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8652386" y="6430297"/>
            <a:ext cx="3030597" cy="2911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7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D2913-8E89-1DF7-67C1-2430EC5B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78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086A7-615C-539E-C1F4-1CF346A67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678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638715-9AA4-244C-E014-F876E2118543}"/>
              </a:ext>
            </a:extLst>
          </p:cNvPr>
          <p:cNvSpPr/>
          <p:nvPr userDrawn="1"/>
        </p:nvSpPr>
        <p:spPr>
          <a:xfrm rot="5400000">
            <a:off x="-3048002" y="3050499"/>
            <a:ext cx="6858002" cy="757003"/>
          </a:xfrm>
          <a:prstGeom prst="rect">
            <a:avLst/>
          </a:prstGeom>
          <a:solidFill>
            <a:srgbClr val="27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9C152F-4FB7-C7E7-4677-20371495F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409" y="6272033"/>
            <a:ext cx="2193972" cy="56124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C0B8-2845-431E-89E4-80D005317F39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37581" y="6341397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2052" y="6341397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A2D20681-AC86-7B49-819F-B7126BFEEB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5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C7C159-8C44-BEA9-2522-EDFE55F1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1499D-0FDC-A704-0E24-294740561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190F2-D5E4-15B7-E0C2-091B4224F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FD91F-754C-44CE-A3CB-C14164731D93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671B0-7C83-5DE5-12AA-87A9CA05E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AE487-49A0-1EBA-5AFE-9CD0F97E7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20681-AC86-7B49-819F-B7126BFEE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7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61" r:id="rId4"/>
    <p:sldLayoutId id="2147483660" r:id="rId5"/>
    <p:sldLayoutId id="2147483668" r:id="rId6"/>
    <p:sldLayoutId id="2147483652" r:id="rId7"/>
    <p:sldLayoutId id="2147483663" r:id="rId8"/>
    <p:sldLayoutId id="2147483651" r:id="rId9"/>
    <p:sldLayoutId id="2147483662" r:id="rId10"/>
    <p:sldLayoutId id="2147483665" r:id="rId11"/>
    <p:sldLayoutId id="2147483653" r:id="rId12"/>
    <p:sldLayoutId id="2147483657" r:id="rId13"/>
    <p:sldLayoutId id="2147483656" r:id="rId14"/>
    <p:sldLayoutId id="2147483654" r:id="rId15"/>
    <p:sldLayoutId id="2147483666" r:id="rId16"/>
    <p:sldLayoutId id="214748367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73466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65000"/>
              <a:lumOff val="35000"/>
            </a:schemeClr>
          </a:solidFill>
          <a:latin typeface="Poppins Medium" pitchFamily="2" charset="77"/>
          <a:ea typeface="+mn-ea"/>
          <a:cs typeface="Poppins Medium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Poppins Medium" pitchFamily="2" charset="77"/>
          <a:ea typeface="+mn-ea"/>
          <a:cs typeface="Poppins Medium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Poppins Medium" pitchFamily="2" charset="77"/>
          <a:ea typeface="+mn-ea"/>
          <a:cs typeface="Poppins Medium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Poppins Medium" pitchFamily="2" charset="77"/>
          <a:ea typeface="+mn-ea"/>
          <a:cs typeface="Poppins Medium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Poppins Medium" pitchFamily="2" charset="77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hdi.uky.edu/employment-checklists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eri-wi.org/services/wipa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cen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mailto:inquiries@transcen.or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roy@transcen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681-AC86-7B49-819F-B7126BFEEB9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1" name="Title"/>
          <p:cNvSpPr txBox="1">
            <a:spLocks noGrp="1"/>
          </p:cNvSpPr>
          <p:nvPr>
            <p:ph type="ctrTitle"/>
          </p:nvPr>
        </p:nvSpPr>
        <p:spPr>
          <a:xfrm>
            <a:off x="360962" y="848315"/>
            <a:ext cx="7659061" cy="334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466"/>
              </a:buClr>
              <a:buSzPts val="6000"/>
              <a:buFont typeface="Poppins"/>
              <a:buNone/>
            </a:pPr>
            <a:r>
              <a:rPr lang="es-419" sz="4400" dirty="0"/>
              <a:t>Un futuro que incluye empleo: Estableciendo una visión para el éxito laboral</a:t>
            </a:r>
          </a:p>
        </p:txBody>
      </p:sp>
      <p:sp>
        <p:nvSpPr>
          <p:cNvPr id="122" name="Subtitle"/>
          <p:cNvSpPr txBox="1">
            <a:spLocks noGrp="1"/>
          </p:cNvSpPr>
          <p:nvPr>
            <p:ph type="subTitle" idx="1"/>
          </p:nvPr>
        </p:nvSpPr>
        <p:spPr>
          <a:xfrm>
            <a:off x="576050" y="4487558"/>
            <a:ext cx="7494104" cy="144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400"/>
              <a:buNone/>
            </a:pPr>
            <a:r>
              <a:rPr lang="es-419" dirty="0"/>
              <a:t>Wisconsin </a:t>
            </a:r>
            <a:r>
              <a:rPr lang="es-419" dirty="0" err="1"/>
              <a:t>Facets</a:t>
            </a:r>
            <a:endParaRPr lang="es-419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400"/>
              <a:buNone/>
            </a:pPr>
            <a:r>
              <a:rPr lang="es-419" dirty="0"/>
              <a:t> 24 de Febrero, 2025</a:t>
            </a:r>
          </a:p>
        </p:txBody>
      </p:sp>
      <p:pic>
        <p:nvPicPr>
          <p:cNvPr id="4" name="Picture 3" descr="TransCen, Meaningful Work plus Community Inclusion">
            <a:extLst>
              <a:ext uri="{FF2B5EF4-FFF2-40B4-BE49-F238E27FC236}">
                <a16:creationId xmlns:a16="http://schemas.microsoft.com/office/drawing/2014/main" id="{9525B60C-B00D-2756-1FEF-08F08B118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296" y="917211"/>
            <a:ext cx="3336654" cy="413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91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56DB90-0D09-2DE7-747D-0828A4DD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681-AC86-7B49-819F-B7126BFEEB9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24825D-FE01-D481-9199-AA2DD75A0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Nunca es demasiado temprano para que las familias piensen en establecer la expectativa de que el trabajo competitivo será parte del futuro.</a:t>
            </a:r>
            <a:endParaRPr lang="en-US" dirty="0"/>
          </a:p>
          <a:p>
            <a:r>
              <a:rPr lang="es-419" dirty="0"/>
              <a:t>Los cursos y apoyos escolares deben respaldar la meta de empleo a lo largo de todos los grados.</a:t>
            </a:r>
          </a:p>
          <a:p>
            <a:r>
              <a:rPr lang="es-ES" kern="100" dirty="0">
                <a:effectLst/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Las familias deben abogar para que el empleo sea la meta preferida de los servicios de transición o el resultado de la experiencia escolar.</a:t>
            </a:r>
            <a:endParaRPr lang="en-US" kern="100" dirty="0">
              <a:effectLst/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560FAB-EB0D-9409-E67A-48B4F6188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/>
              <a:t>Comienza desde temprano</a:t>
            </a:r>
          </a:p>
        </p:txBody>
      </p:sp>
    </p:spTree>
    <p:extLst>
      <p:ext uri="{BB962C8B-B14F-4D97-AF65-F5344CB8AC3E}">
        <p14:creationId xmlns:p14="http://schemas.microsoft.com/office/powerpoint/2010/main" val="233379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Runway ">
            <a:extLst>
              <a:ext uri="{FF2B5EF4-FFF2-40B4-BE49-F238E27FC236}">
                <a16:creationId xmlns:a16="http://schemas.microsoft.com/office/drawing/2014/main" id="{F71A4984-C529-5B4E-A11C-C3C552774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r="11214" b="34447"/>
          <a:stretch/>
        </p:blipFill>
        <p:spPr>
          <a:xfrm>
            <a:off x="-1" y="1"/>
            <a:ext cx="12192001" cy="6858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E2B445-3AF4-5146-A7FE-5C7E499C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s-419" dirty="0">
                <a:solidFill>
                  <a:schemeClr val="tx2"/>
                </a:solidFill>
              </a:rPr>
              <a:t>La paciencia es clave</a:t>
            </a:r>
          </a:p>
        </p:txBody>
      </p:sp>
    </p:spTree>
    <p:extLst>
      <p:ext uri="{BB962C8B-B14F-4D97-AF65-F5344CB8AC3E}">
        <p14:creationId xmlns:p14="http://schemas.microsoft.com/office/powerpoint/2010/main" val="238808706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28CE0B-5CFB-974D-8D4D-EC736C21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solidFill>
                  <a:srgbClr val="002060"/>
                </a:solidFill>
              </a:rPr>
              <a:t>¿Qué es el éxito?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745480" cy="448627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419" sz="9200" dirty="0"/>
              <a:t>Piensa en un par de cosas en las que no tendrías éxito en tu primer intento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419" sz="9200" b="1" dirty="0">
                <a:solidFill>
                  <a:srgbClr val="883D38"/>
                </a:solidFill>
              </a:rPr>
              <a:t>El éxito en el empleo es un proceso continuo y se verá diferente para cada persona.</a:t>
            </a:r>
          </a:p>
          <a:p>
            <a:pPr>
              <a:lnSpc>
                <a:spcPct val="120000"/>
              </a:lnSpc>
            </a:pPr>
            <a:r>
              <a:rPr lang="es-419" sz="9200" dirty="0"/>
              <a:t>Horas trabajadas</a:t>
            </a:r>
          </a:p>
          <a:p>
            <a:pPr>
              <a:lnSpc>
                <a:spcPct val="120000"/>
              </a:lnSpc>
            </a:pPr>
            <a:r>
              <a:rPr lang="es-419" sz="9200" dirty="0"/>
              <a:t>Tareas </a:t>
            </a:r>
          </a:p>
          <a:p>
            <a:pPr>
              <a:lnSpc>
                <a:spcPct val="120000"/>
              </a:lnSpc>
            </a:pPr>
            <a:r>
              <a:rPr lang="es-419" sz="9200" dirty="0"/>
              <a:t>Tolerancia</a:t>
            </a:r>
          </a:p>
          <a:p>
            <a:pPr>
              <a:lnSpc>
                <a:spcPct val="120000"/>
              </a:lnSpc>
            </a:pPr>
            <a:r>
              <a:rPr lang="es-419" sz="9200" dirty="0"/>
              <a:t>¡Reconocer y celebrar el progreso!!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pic>
        <p:nvPicPr>
          <p:cNvPr id="3" name="Picture 2" descr="Marathon runners in the street " title="Marathon">
            <a:extLst>
              <a:ext uri="{FF2B5EF4-FFF2-40B4-BE49-F238E27FC236}">
                <a16:creationId xmlns:a16="http://schemas.microsoft.com/office/drawing/2014/main" id="{F2A9AAE2-ACCC-F248-999C-34D69D009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6" t="9566" r="29962" b="7925"/>
          <a:stretch/>
        </p:blipFill>
        <p:spPr>
          <a:xfrm>
            <a:off x="7156173" y="0"/>
            <a:ext cx="503582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485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few men in blue uniforms looking at a tablet&#10;&#10;Description automatically generated">
            <a:extLst>
              <a:ext uri="{FF2B5EF4-FFF2-40B4-BE49-F238E27FC236}">
                <a16:creationId xmlns:a16="http://schemas.microsoft.com/office/drawing/2014/main" id="{266C0BBD-5A3C-2DC3-00D6-19FB765505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20DA930-452D-9AE3-BE4C-4B7C4157D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419" sz="3600" dirty="0">
                <a:solidFill>
                  <a:schemeClr val="bg1"/>
                </a:solidFill>
                <a:latin typeface="+mj-lt"/>
                <a:cs typeface="+mj-cs"/>
              </a:rPr>
              <a:t>Sigue siendo un trabajo real, incluso si necesitas apoyos.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DE7F03-586B-BAF6-D0BB-50203B00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>
              <a:spcAft>
                <a:spcPts val="600"/>
              </a:spcAft>
            </a:pPr>
            <a:fld id="{A2D20681-AC86-7B49-819F-B7126BFEEB91}" type="slidenum">
              <a:rPr lang="en-US" sz="1200">
                <a:solidFill>
                  <a:srgbClr val="FFFFFF"/>
                </a:solidFill>
                <a:latin typeface="+mn-lt"/>
                <a:cs typeface="+mn-cs"/>
              </a:rPr>
              <a:pPr algn="r" defTabSz="457200">
                <a:spcAft>
                  <a:spcPts val="600"/>
                </a:spcAft>
              </a:pPr>
              <a:t>13</a:t>
            </a:fld>
            <a:endParaRPr lang="en-US" sz="120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14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05DE5-FFCD-EC47-A475-AE17310B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7200" dirty="0"/>
              <a:t>Preparándose para el éxito en el empleo</a:t>
            </a:r>
          </a:p>
        </p:txBody>
      </p:sp>
    </p:spTree>
    <p:extLst>
      <p:ext uri="{BB962C8B-B14F-4D97-AF65-F5344CB8AC3E}">
        <p14:creationId xmlns:p14="http://schemas.microsoft.com/office/powerpoint/2010/main" val="199675853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6BD9B-EEB3-B647-80A0-E5572F39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11F60-1271-5746-BC90-EDA0132B4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4823101"/>
          </a:xfrm>
        </p:spPr>
        <p:txBody>
          <a:bodyPr>
            <a:normAutofit/>
          </a:bodyPr>
          <a:lstStyle/>
          <a:p>
            <a:r>
              <a:rPr lang="es-419" sz="4100" dirty="0"/>
              <a:t>Construyendo una declaración de visión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8B69B-35B2-CD43-9474-575BF0A75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17843"/>
            <a:ext cx="5181600" cy="25591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i="1" dirty="0">
                <a:hlinkClick r:id="rId2"/>
              </a:rPr>
              <a:t>https://hdi.uky.edu/employment-checklists</a:t>
            </a: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s-419" sz="2000" i="1" dirty="0"/>
              <a:t>Baja hasta la “Plantilla de declaración de visión”</a:t>
            </a:r>
          </a:p>
          <a:p>
            <a:pPr marL="0" indent="0">
              <a:buNone/>
            </a:pPr>
            <a:endParaRPr lang="en-US" sz="2000" i="1" dirty="0"/>
          </a:p>
        </p:txBody>
      </p:sp>
      <p:pic>
        <p:nvPicPr>
          <p:cNvPr id="6" name="Content Placeholder 5" descr="Sample vision statement handout " title="Vision statement ">
            <a:extLst>
              <a:ext uri="{FF2B5EF4-FFF2-40B4-BE49-F238E27FC236}">
                <a16:creationId xmlns:a16="http://schemas.microsoft.com/office/drawing/2014/main" id="{A50502FA-6595-E347-A532-85F7334877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64" y="0"/>
            <a:ext cx="5224636" cy="676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2864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D638E0-13A1-5444-A52B-E6DCB3E1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>
                <a:solidFill>
                  <a:srgbClr val="002060"/>
                </a:solidFill>
              </a:rPr>
              <a:t>El poder de las experiencias de trabajo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s-419" b="1" dirty="0">
                <a:solidFill>
                  <a:srgbClr val="883D38"/>
                </a:solidFill>
              </a:rPr>
              <a:t>Uno de los mejores predictores de éxito laboral para las personas con discapacidades es tener experiencias laborales significativas durante la escuela secundaria.</a:t>
            </a:r>
            <a:endParaRPr lang="es-419" dirty="0"/>
          </a:p>
          <a:p>
            <a:pPr>
              <a:lnSpc>
                <a:spcPct val="110000"/>
              </a:lnSpc>
            </a:pPr>
            <a:r>
              <a:rPr lang="es-419" dirty="0"/>
              <a:t>Entrevista informativa</a:t>
            </a:r>
          </a:p>
          <a:p>
            <a:pPr>
              <a:lnSpc>
                <a:spcPct val="110000"/>
              </a:lnSpc>
            </a:pPr>
            <a:r>
              <a:rPr lang="es-419" dirty="0"/>
              <a:t>Observación laboral</a:t>
            </a:r>
          </a:p>
          <a:p>
            <a:pPr>
              <a:lnSpc>
                <a:spcPct val="110000"/>
              </a:lnSpc>
            </a:pPr>
            <a:r>
              <a:rPr lang="es-419" dirty="0"/>
              <a:t>Voluntariado</a:t>
            </a:r>
          </a:p>
          <a:p>
            <a:pPr>
              <a:lnSpc>
                <a:spcPct val="110000"/>
              </a:lnSpc>
            </a:pPr>
            <a:r>
              <a:rPr lang="es-419" dirty="0"/>
              <a:t>Pasantías</a:t>
            </a:r>
          </a:p>
          <a:p>
            <a:pPr>
              <a:lnSpc>
                <a:spcPct val="110000"/>
              </a:lnSpc>
            </a:pPr>
            <a:r>
              <a:rPr lang="es-419" dirty="0"/>
              <a:t>Empleo de nivel inicial pagado</a:t>
            </a:r>
          </a:p>
        </p:txBody>
      </p:sp>
    </p:spTree>
    <p:extLst>
      <p:ext uri="{BB962C8B-B14F-4D97-AF65-F5344CB8AC3E}">
        <p14:creationId xmlns:p14="http://schemas.microsoft.com/office/powerpoint/2010/main" val="75010401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C75AA4-28AB-284C-A7C3-3BB76815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solidFill>
                  <a:srgbClr val="002060"/>
                </a:solidFill>
              </a:rPr>
              <a:t>Usando tus redes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419" sz="2400" b="1" dirty="0">
                <a:solidFill>
                  <a:srgbClr val="883D38"/>
                </a:solidFill>
              </a:rPr>
              <a:t>Usa a las personas que conoces para ayudar a encontrar oportunidades de experiencia laboral.</a:t>
            </a:r>
          </a:p>
          <a:p>
            <a:endParaRPr lang="en-US" sz="2400" dirty="0"/>
          </a:p>
          <a:p>
            <a:r>
              <a:rPr lang="es-419" sz="2400" dirty="0"/>
              <a:t>Amigos</a:t>
            </a:r>
          </a:p>
          <a:p>
            <a:r>
              <a:rPr lang="es-419" sz="2400" dirty="0"/>
              <a:t>Familia</a:t>
            </a:r>
          </a:p>
          <a:p>
            <a:r>
              <a:rPr lang="es-419" sz="2400" dirty="0"/>
              <a:t>Lugares donde haces negocios</a:t>
            </a:r>
          </a:p>
          <a:p>
            <a:r>
              <a:rPr lang="es-419" sz="2400" dirty="0"/>
              <a:t>Vecinos</a:t>
            </a:r>
          </a:p>
          <a:p>
            <a:r>
              <a:rPr lang="es-419" sz="2400" dirty="0"/>
              <a:t>Personas con las que participas en clubes, o con quienes sirves</a:t>
            </a:r>
          </a:p>
        </p:txBody>
      </p:sp>
      <p:pic>
        <p:nvPicPr>
          <p:cNvPr id="8" name="Content Placeholder 7" descr="The word ME in the center, surrounded by the following words: Ex-colleagues, Ex-classmates and professors, Friends and social acquaintences, Family and relatives, Neighbors, Professional associations " title="Network ">
            <a:extLst>
              <a:ext uri="{FF2B5EF4-FFF2-40B4-BE49-F238E27FC236}">
                <a16:creationId xmlns:a16="http://schemas.microsoft.com/office/drawing/2014/main" id="{3836420E-638A-E542-99EB-1761F0958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61" y="128814"/>
            <a:ext cx="6139745" cy="6183086"/>
          </a:xfrm>
        </p:spPr>
      </p:pic>
    </p:spTree>
    <p:extLst>
      <p:ext uri="{BB962C8B-B14F-4D97-AF65-F5344CB8AC3E}">
        <p14:creationId xmlns:p14="http://schemas.microsoft.com/office/powerpoint/2010/main" val="343526194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73356-CE57-9045-B875-B4D869E0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>
                <a:solidFill>
                  <a:srgbClr val="002060"/>
                </a:solidFill>
              </a:rPr>
              <a:t>Fomentando la responsabilidad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419" b="1" dirty="0">
                <a:solidFill>
                  <a:srgbClr val="883D38"/>
                </a:solidFill>
              </a:rPr>
              <a:t>Encontrar maneras para que los Jóvenes tengan responsabilidades les ayuda a ser buenos empleados. </a:t>
            </a:r>
          </a:p>
          <a:p>
            <a:pPr>
              <a:lnSpc>
                <a:spcPct val="100000"/>
              </a:lnSpc>
            </a:pPr>
            <a:endParaRPr lang="es-419" dirty="0"/>
          </a:p>
          <a:p>
            <a:pPr>
              <a:lnSpc>
                <a:spcPct val="100000"/>
              </a:lnSpc>
            </a:pPr>
            <a:r>
              <a:rPr lang="es-419" dirty="0"/>
              <a:t>Quehaceres</a:t>
            </a:r>
          </a:p>
          <a:p>
            <a:pPr>
              <a:lnSpc>
                <a:spcPct val="100000"/>
              </a:lnSpc>
            </a:pPr>
            <a:r>
              <a:rPr lang="es-419" dirty="0"/>
              <a:t>Trabajo escolar</a:t>
            </a:r>
          </a:p>
          <a:p>
            <a:pPr>
              <a:lnSpc>
                <a:spcPct val="100000"/>
              </a:lnSpc>
            </a:pPr>
            <a:r>
              <a:rPr lang="es-419" dirty="0"/>
              <a:t>Habilidades blandas</a:t>
            </a:r>
          </a:p>
          <a:p>
            <a:pPr>
              <a:lnSpc>
                <a:spcPct val="100000"/>
              </a:lnSpc>
            </a:pPr>
            <a:r>
              <a:rPr lang="es-419" dirty="0"/>
              <a:t>Está bien que los Jóvenes tomen riesgos y experimenten el fracaso. El objetivo es que hagan un buen esfuerzo.</a:t>
            </a:r>
          </a:p>
        </p:txBody>
      </p:sp>
    </p:spTree>
    <p:extLst>
      <p:ext uri="{BB962C8B-B14F-4D97-AF65-F5344CB8AC3E}">
        <p14:creationId xmlns:p14="http://schemas.microsoft.com/office/powerpoint/2010/main" val="356098346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7AF70-562F-314A-8ECB-275307EE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75E37-0BED-BA45-808A-F86D814D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>
                <a:solidFill>
                  <a:srgbClr val="002060"/>
                </a:solidFill>
              </a:rPr>
              <a:t>Involucrándose</a:t>
            </a:r>
          </a:p>
        </p:txBody>
      </p:sp>
      <p:pic>
        <p:nvPicPr>
          <p:cNvPr id="6" name="Content Placeholder 5" descr="Icon of 2 people planting a plant">
            <a:extLst>
              <a:ext uri="{FF2B5EF4-FFF2-40B4-BE49-F238E27FC236}">
                <a16:creationId xmlns:a16="http://schemas.microsoft.com/office/drawing/2014/main" id="{4D6785D6-F18E-CB40-9821-3C2599165C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90" y="4537796"/>
            <a:ext cx="2149107" cy="1480496"/>
          </a:xfrm>
          <a:prstGeom prst="rect">
            <a:avLst/>
          </a:prstGeom>
        </p:spPr>
      </p:pic>
      <p:pic>
        <p:nvPicPr>
          <p:cNvPr id="7" name="Content Placeholder 4" descr="Icon of people singing ">
            <a:extLst>
              <a:ext uri="{FF2B5EF4-FFF2-40B4-BE49-F238E27FC236}">
                <a16:creationId xmlns:a16="http://schemas.microsoft.com/office/drawing/2014/main" id="{FAE3754C-46A5-874A-B5F9-8F51A515F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94" y="2211493"/>
            <a:ext cx="1718367" cy="1718367"/>
          </a:xfrm>
          <a:prstGeom prst="rect">
            <a:avLst/>
          </a:prstGeom>
        </p:spPr>
      </p:pic>
      <p:pic>
        <p:nvPicPr>
          <p:cNvPr id="8" name="Picture 7" descr="Icon of a soccer ball and football ">
            <a:extLst>
              <a:ext uri="{FF2B5EF4-FFF2-40B4-BE49-F238E27FC236}">
                <a16:creationId xmlns:a16="http://schemas.microsoft.com/office/drawing/2014/main" id="{46528AA0-6FA7-F443-8A63-9CA7815B9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63" y="4683023"/>
            <a:ext cx="1190042" cy="1190042"/>
          </a:xfrm>
          <a:prstGeom prst="rect">
            <a:avLst/>
          </a:prstGeom>
        </p:spPr>
      </p:pic>
      <p:pic>
        <p:nvPicPr>
          <p:cNvPr id="13" name="Picture 12" descr="Icon of gaming controller ">
            <a:extLst>
              <a:ext uri="{FF2B5EF4-FFF2-40B4-BE49-F238E27FC236}">
                <a16:creationId xmlns:a16="http://schemas.microsoft.com/office/drawing/2014/main" id="{97C69CE3-1A8C-8C4C-AD6E-6540E87CA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83" y="2443203"/>
            <a:ext cx="1635233" cy="1254946"/>
          </a:xfrm>
          <a:prstGeom prst="rect">
            <a:avLst/>
          </a:prstGeom>
        </p:spPr>
      </p:pic>
      <p:pic>
        <p:nvPicPr>
          <p:cNvPr id="15" name="Picture 14" descr="Icon of drama masks ">
            <a:extLst>
              <a:ext uri="{FF2B5EF4-FFF2-40B4-BE49-F238E27FC236}">
                <a16:creationId xmlns:a16="http://schemas.microsoft.com/office/drawing/2014/main" id="{03B74332-35E4-9048-A064-F26333F163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69" y="4537796"/>
            <a:ext cx="1716096" cy="1467714"/>
          </a:xfrm>
          <a:prstGeom prst="rect">
            <a:avLst/>
          </a:prstGeom>
        </p:spPr>
      </p:pic>
      <p:pic>
        <p:nvPicPr>
          <p:cNvPr id="11" name="Picture 10" descr="Icon of boyscout ">
            <a:extLst>
              <a:ext uri="{FF2B5EF4-FFF2-40B4-BE49-F238E27FC236}">
                <a16:creationId xmlns:a16="http://schemas.microsoft.com/office/drawing/2014/main" id="{58ED3F5C-592C-E94D-A68F-712AB85E75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94" y="2383604"/>
            <a:ext cx="1483069" cy="148306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" name="Content Placeholder 9" descr="Icon of a church ">
            <a:extLst>
              <a:ext uri="{FF2B5EF4-FFF2-40B4-BE49-F238E27FC236}">
                <a16:creationId xmlns:a16="http://schemas.microsoft.com/office/drawing/2014/main" id="{682DBE1C-544C-0246-B972-E60D60E7C8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63" y="4450665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3988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41417" y="-327741"/>
            <a:ext cx="6032783" cy="1587464"/>
          </a:xfrm>
        </p:spPr>
        <p:txBody>
          <a:bodyPr/>
          <a:lstStyle/>
          <a:p>
            <a:pPr algn="ctr"/>
            <a:r>
              <a:rPr lang="en-US" altLang="en-US" b="1" dirty="0">
                <a:cs typeface="Arial" panose="020B0604020202020204" pitchFamily="34" charset="0"/>
              </a:rPr>
              <a:t> Sean Roy</a:t>
            </a:r>
            <a:br>
              <a:rPr lang="en-US" altLang="en-US" b="1" dirty="0"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C4605B-25F1-ED43-8A0D-D8F9E060C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07" y="1082351"/>
            <a:ext cx="5619749" cy="5309658"/>
          </a:xfrm>
        </p:spPr>
        <p:txBody>
          <a:bodyPr>
            <a:noAutofit/>
          </a:bodyPr>
          <a:lstStyle/>
          <a:p>
            <a:pPr marL="172641" indent="-172641">
              <a:lnSpc>
                <a:spcPct val="110000"/>
              </a:lnSpc>
              <a:defRPr/>
            </a:pPr>
            <a:r>
              <a:rPr lang="es-419" sz="1750" dirty="0"/>
              <a:t>Hermano de un hermano menor con discapacidades intelectuales</a:t>
            </a:r>
          </a:p>
          <a:p>
            <a:pPr marL="172641" indent="-172641">
              <a:lnSpc>
                <a:spcPct val="110000"/>
              </a:lnSpc>
              <a:defRPr/>
            </a:pPr>
            <a:r>
              <a:rPr lang="es-419" altLang="en-US" sz="1750" dirty="0">
                <a:cs typeface="Arial" panose="020B0604020202020204" pitchFamily="34" charset="0"/>
              </a:rPr>
              <a:t>Actualmente se desempeña como Director de Capacitación e Innovación en TransCen Inc.</a:t>
            </a:r>
          </a:p>
          <a:p>
            <a:pPr marL="172641" indent="-172641">
              <a:lnSpc>
                <a:spcPct val="110000"/>
              </a:lnSpc>
              <a:defRPr/>
            </a:pPr>
            <a:r>
              <a:rPr lang="es-419" altLang="en-US" sz="1750" dirty="0">
                <a:cs typeface="Arial" panose="020B0604020202020204" pitchFamily="34" charset="0"/>
              </a:rPr>
              <a:t>Anteriormente, Director de Proyectos de Transición en PACER Center, una organización nacional sin fines de lucro que atiende a familias</a:t>
            </a:r>
          </a:p>
          <a:p>
            <a:pPr marL="172641" indent="-172641">
              <a:lnSpc>
                <a:spcPct val="110000"/>
              </a:lnSpc>
              <a:defRPr/>
            </a:pPr>
            <a:r>
              <a:rPr lang="es-419" sz="1750" dirty="0"/>
              <a:t>Capacitador nacional en ACRE y orador frecuente en conferencias sobre empleo para personas con discapacidades y transición</a:t>
            </a:r>
          </a:p>
          <a:p>
            <a:pPr marL="172641" indent="-172641">
              <a:lnSpc>
                <a:spcPct val="110000"/>
              </a:lnSpc>
              <a:defRPr/>
            </a:pPr>
            <a:r>
              <a:rPr lang="es-419" sz="1750" dirty="0"/>
              <a:t>Fuerte interés en empleo, desarrollo del personal, participación familiar y expectativas</a:t>
            </a:r>
          </a:p>
          <a:p>
            <a:pPr marL="172641" indent="-172641">
              <a:lnSpc>
                <a:spcPct val="110000"/>
              </a:lnSpc>
              <a:defRPr/>
            </a:pPr>
            <a:endParaRPr lang="en-US" altLang="en-US" sz="2000" dirty="0">
              <a:cs typeface="Arial" panose="020B0604020202020204" pitchFamily="34" charset="0"/>
            </a:endParaRPr>
          </a:p>
        </p:txBody>
      </p:sp>
      <p:pic>
        <p:nvPicPr>
          <p:cNvPr id="6" name="Picture 5" descr="Presenter with brother outside an arena" title="Presenter with broth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56" y="609711"/>
            <a:ext cx="3541881" cy="2656410"/>
          </a:xfrm>
          <a:prstGeom prst="rect">
            <a:avLst/>
          </a:prstGeom>
        </p:spPr>
      </p:pic>
      <p:pic>
        <p:nvPicPr>
          <p:cNvPr id="11" name="Picture 10" descr="Presenter family&#10;&#10;Presenter's son driving" title="Presenter famil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4160" y="3187478"/>
            <a:ext cx="2623604" cy="2780890"/>
          </a:xfrm>
          <a:prstGeom prst="rect">
            <a:avLst/>
          </a:prstGeom>
        </p:spPr>
      </p:pic>
      <p:pic>
        <p:nvPicPr>
          <p:cNvPr id="7" name="Picture 6" descr="Presenter son and wife outside" title="Presenter famil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8819" y="2355505"/>
            <a:ext cx="3340708" cy="250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72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B8F5D-BF8F-5C48-B0A3-5326DC62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>
                <a:solidFill>
                  <a:srgbClr val="002060"/>
                </a:solidFill>
              </a:rPr>
              <a:t>Escuela y empleo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s-419" sz="4000" b="1" dirty="0">
                <a:solidFill>
                  <a:srgbClr val="C00000"/>
                </a:solidFill>
                <a:effectLst/>
                <a:latin typeface="Poppins Medium" panose="00000600000000000000" pitchFamily="2" charset="0"/>
                <a:ea typeface="Times New Roman" panose="02020603050405020304" pitchFamily="18" charset="0"/>
                <a:cs typeface="Poppins Medium" panose="00000600000000000000" pitchFamily="2" charset="0"/>
              </a:rPr>
              <a:t>Los años de secundaria y transición son el momento perfecto para enfocar los programas escolares en la preparación para el empleo.</a:t>
            </a:r>
            <a:endParaRPr lang="es-419" sz="4000" dirty="0">
              <a:solidFill>
                <a:srgbClr val="C00000"/>
              </a:solidFill>
              <a:effectLst/>
              <a:latin typeface="Poppins Medium" panose="00000600000000000000" pitchFamily="2" charset="0"/>
              <a:ea typeface="Times New Roman" panose="02020603050405020304" pitchFamily="18" charset="0"/>
              <a:cs typeface="Poppins Medium" panose="00000600000000000000" pitchFamily="2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s-419" b="1" dirty="0">
              <a:solidFill>
                <a:srgbClr val="883D38"/>
              </a:solidFill>
            </a:endParaRPr>
          </a:p>
          <a:p>
            <a:pPr>
              <a:lnSpc>
                <a:spcPct val="120000"/>
              </a:lnSpc>
            </a:pPr>
            <a:r>
              <a:rPr kumimoji="0" lang="es-ES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¿Están incluidas en el IEP las habilidades necesarias para el trabajo como metas?</a:t>
            </a:r>
            <a:endParaRPr kumimoji="0" lang="es-419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s-419" altLang="en-US" dirty="0">
                <a:solidFill>
                  <a:schemeClr val="bg2">
                    <a:lumMod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Exploración de carreras</a:t>
            </a:r>
          </a:p>
          <a:p>
            <a:pPr>
              <a:lnSpc>
                <a:spcPct val="120000"/>
              </a:lnSpc>
            </a:pPr>
            <a:r>
              <a:rPr kumimoji="0" lang="es-419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Habilidades </a:t>
            </a:r>
            <a:r>
              <a:rPr lang="es-419" altLang="en-US" dirty="0">
                <a:solidFill>
                  <a:schemeClr val="bg2">
                    <a:lumMod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funcionales y habilidades blandas</a:t>
            </a:r>
          </a:p>
          <a:p>
            <a:pPr>
              <a:lnSpc>
                <a:spcPct val="120000"/>
              </a:lnSpc>
            </a:pPr>
            <a:r>
              <a:rPr lang="es-419" dirty="0">
                <a:solidFill>
                  <a:schemeClr val="bg2">
                    <a:lumMod val="50000"/>
                  </a:schemeClr>
                </a:solidFill>
              </a:rPr>
              <a:t>Experiencias laborales</a:t>
            </a:r>
          </a:p>
          <a:p>
            <a:pPr marL="0" indent="0">
              <a:lnSpc>
                <a:spcPct val="120000"/>
              </a:lnSpc>
              <a:buNone/>
            </a:pPr>
            <a:endParaRPr lang="es-419" dirty="0"/>
          </a:p>
          <a:p>
            <a:pPr marL="0" indent="0">
              <a:lnSpc>
                <a:spcPct val="120000"/>
              </a:lnSpc>
              <a:buNone/>
            </a:pPr>
            <a:r>
              <a:rPr lang="es-419" sz="2200" kern="100" dirty="0">
                <a:effectLst/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Consejo rápido: Los defensores de padres pueden ayudarte a pedir actividades enfocadas en el empleo dentro del IEP.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300" i="1" dirty="0"/>
          </a:p>
        </p:txBody>
      </p:sp>
    </p:spTree>
    <p:extLst>
      <p:ext uri="{BB962C8B-B14F-4D97-AF65-F5344CB8AC3E}">
        <p14:creationId xmlns:p14="http://schemas.microsoft.com/office/powerpoint/2010/main" val="398163714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217A9A-681D-A5A9-05BC-E3C7E044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681-AC86-7B49-819F-B7126BFEEB91}" type="slidenum">
              <a:rPr lang="en-US" smtClean="0"/>
              <a:t>21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B28F2-6D99-D972-FC0F-2F478AE4E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419" dirty="0">
                <a:solidFill>
                  <a:schemeClr val="bg2">
                    <a:lumMod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¿Cuáles son los pros y los contras de mantener a mi estudiante en un programa de transición?</a:t>
            </a:r>
          </a:p>
          <a:p>
            <a:r>
              <a:rPr lang="es-419" dirty="0">
                <a:solidFill>
                  <a:schemeClr val="bg2">
                    <a:lumMod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¿Cómo se representa el compromiso con el empleo en el IEP?</a:t>
            </a:r>
          </a:p>
          <a:p>
            <a:r>
              <a:rPr kumimoji="0" lang="es-419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¿Cómo se tienen en cuenta las fortalezas de mi estudiante al explorar el empleo? </a:t>
            </a:r>
          </a:p>
          <a:p>
            <a:r>
              <a:rPr kumimoji="0" lang="es-419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¿Qué oportunidades tendrá mi estudiante para explorar trabajos en los que esté interesado?</a:t>
            </a:r>
          </a:p>
          <a:p>
            <a:r>
              <a:rPr kumimoji="0" lang="es-419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¿Cómo estaremos conectados con los apoyos de empleo después de la escuela?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A98CB6-C740-7753-49C3-19591CA8D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Preguntas para hacer a las escuelas</a:t>
            </a:r>
          </a:p>
        </p:txBody>
      </p:sp>
    </p:spTree>
    <p:extLst>
      <p:ext uri="{BB962C8B-B14F-4D97-AF65-F5344CB8AC3E}">
        <p14:creationId xmlns:p14="http://schemas.microsoft.com/office/powerpoint/2010/main" val="1338183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AA2FBA-63E6-3198-E141-F2C8AB9B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681-AC86-7B49-819F-B7126BFEEB91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413938-4D9D-883B-8CDC-9733C7FE6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dirty="0"/>
              <a:t>Las familias necesitan ayuda para entender el papel que juega la escuela en encaminar a los estudiantes hacia el empleo.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r>
              <a:rPr lang="es-419" dirty="0"/>
              <a:t>Pre-ETS</a:t>
            </a:r>
          </a:p>
          <a:p>
            <a:r>
              <a:rPr lang="es-419" dirty="0"/>
              <a:t>Experiencias laborales</a:t>
            </a:r>
          </a:p>
          <a:p>
            <a:r>
              <a:rPr lang="es-419" dirty="0"/>
              <a:t>Solicitud al Sistema de discapacidades del Desarrollo  (DD)</a:t>
            </a:r>
          </a:p>
          <a:p>
            <a:r>
              <a:rPr lang="es-419" dirty="0"/>
              <a:t>Abrir un caso con rehabilitación vocacional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F6E872-30D0-E64E-DDA6-0454C93F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La escuela como portera</a:t>
            </a:r>
          </a:p>
        </p:txBody>
      </p:sp>
    </p:spTree>
    <p:extLst>
      <p:ext uri="{BB962C8B-B14F-4D97-AF65-F5344CB8AC3E}">
        <p14:creationId xmlns:p14="http://schemas.microsoft.com/office/powerpoint/2010/main" val="1470099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D207CE-70C0-B949-816A-7C4CE856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Hablando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tus</a:t>
            </a:r>
            <a:r>
              <a:rPr lang="en-US" dirty="0"/>
              <a:t> </a:t>
            </a:r>
            <a:r>
              <a:rPr lang="en-US" dirty="0" err="1"/>
              <a:t>preocupaciones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7400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solidFill>
                  <a:srgbClr val="002060"/>
                </a:solidFill>
              </a:rPr>
              <a:t>Tener preguntas o inquietudes es normal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419" b="1" dirty="0">
                <a:solidFill>
                  <a:srgbClr val="883D38"/>
                </a:solidFill>
              </a:rPr>
              <a:t>Al pensar en un trabajo real en la comunidad para su familiar, ¿hay algo que le preocupe o le cause inquietud?</a:t>
            </a:r>
            <a:endParaRPr lang="es-419" dirty="0"/>
          </a:p>
          <a:p>
            <a:r>
              <a:rPr lang="es-419" dirty="0"/>
              <a:t>Vulnerabilidad</a:t>
            </a:r>
          </a:p>
          <a:p>
            <a:r>
              <a:rPr lang="es-419" dirty="0"/>
              <a:t>Seguridad</a:t>
            </a:r>
          </a:p>
          <a:p>
            <a:r>
              <a:rPr lang="es-419" dirty="0"/>
              <a:t>¿Podrán hacer el trabajo?</a:t>
            </a:r>
          </a:p>
          <a:p>
            <a:r>
              <a:rPr lang="es-419" dirty="0"/>
              <a:t>¿Quién los contratara?</a:t>
            </a:r>
          </a:p>
          <a:p>
            <a:r>
              <a:rPr lang="es-419" dirty="0"/>
              <a:t>¿ Perderán sus beneficios? </a:t>
            </a:r>
          </a:p>
        </p:txBody>
      </p:sp>
    </p:spTree>
    <p:extLst>
      <p:ext uri="{BB962C8B-B14F-4D97-AF65-F5344CB8AC3E}">
        <p14:creationId xmlns:p14="http://schemas.microsoft.com/office/powerpoint/2010/main" val="310206375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3C09C-0C2E-BF4A-9498-66679D92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1769" y="643284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1DDEDF4-883C-4159-966D-7CEF8ED53DD3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1140C-B5FE-AE4D-8CCC-1D2C03BF0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419" dirty="0"/>
              <a:t>Beneficios del Seguro Social: Mitos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A4AFC-6AE1-FF42-9AE0-AF5B9AA2B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929"/>
            <a:ext cx="5181600" cy="34675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419" sz="2400" b="1" dirty="0"/>
              <a:t>MITOS</a:t>
            </a:r>
          </a:p>
          <a:p>
            <a:r>
              <a:rPr lang="es-419" sz="2400" dirty="0"/>
              <a:t>Inscribir a los estudiantes en SSI resolverá todo</a:t>
            </a:r>
          </a:p>
          <a:p>
            <a:r>
              <a:rPr lang="es-419" sz="2400" dirty="0"/>
              <a:t>Las personas que eligen trabajar perderán los beneficios por discapacidad y atención medica</a:t>
            </a:r>
          </a:p>
          <a:p>
            <a:r>
              <a:rPr lang="es-419" sz="2400" dirty="0"/>
              <a:t>Las personas pueden vivir de manera independiente en la comunidad con lo que proporciona SSI</a:t>
            </a:r>
          </a:p>
        </p:txBody>
      </p:sp>
      <p:pic>
        <p:nvPicPr>
          <p:cNvPr id="6" name="Picture 5" descr="A cartoon of a person with a computer and many question marks&#10;&#10;Description automatically generated">
            <a:extLst>
              <a:ext uri="{FF2B5EF4-FFF2-40B4-BE49-F238E27FC236}">
                <a16:creationId xmlns:a16="http://schemas.microsoft.com/office/drawing/2014/main" id="{7F5B1BF7-1FB0-1BBD-9654-5825D151BB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34" r="7389"/>
          <a:stretch/>
        </p:blipFill>
        <p:spPr>
          <a:xfrm>
            <a:off x="6172200" y="2513013"/>
            <a:ext cx="5181600" cy="3451459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type="body" idx="13"/>
          </p:nvPr>
        </p:nvSpPr>
        <p:spPr>
          <a:xfrm>
            <a:off x="839598" y="1717291"/>
            <a:ext cx="5180202" cy="779637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C63D2C3-7AA6-6617-8B1D-2A8115EE54F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72201" y="1717292"/>
            <a:ext cx="5181600" cy="779637"/>
          </a:xfrm>
        </p:spPr>
        <p:txBody>
          <a:bodyPr/>
          <a:lstStyle/>
          <a:p>
            <a:pPr algn="ctr"/>
            <a:r>
              <a:rPr lang="es-419" dirty="0"/>
              <a:t>¡Es fácil confundirse!</a:t>
            </a:r>
          </a:p>
        </p:txBody>
      </p:sp>
    </p:spTree>
    <p:extLst>
      <p:ext uri="{BB962C8B-B14F-4D97-AF65-F5344CB8AC3E}">
        <p14:creationId xmlns:p14="http://schemas.microsoft.com/office/powerpoint/2010/main" val="1590640368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ECB040-0653-DB1D-F46B-4AF13306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0" y="6356349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2D20681-AC86-7B49-819F-B7126BFEEB91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D8ADE62-95F9-42C7-0C19-5C758566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3280" cy="1325563"/>
          </a:xfrm>
        </p:spPr>
        <p:txBody>
          <a:bodyPr anchor="ctr">
            <a:normAutofit/>
          </a:bodyPr>
          <a:lstStyle/>
          <a:p>
            <a:r>
              <a:rPr lang="es-419" sz="4300" dirty="0"/>
              <a:t>Recurso de planificación de beneficios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0BFD70-90EF-F280-97B6-F3AD585B8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388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600" dirty="0"/>
              <a:t>Los programas WIPA trabajan con los beneficiarios del Seguro Social para ayudarles a tomar decisiones informadas sobre el aumento de sus ingresos laborales o incorporarse al trabajo.</a:t>
            </a:r>
            <a:endParaRPr lang="en-US" sz="2600" b="1" dirty="0"/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ERI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>
                <a:hlinkClick r:id="rId2"/>
              </a:rPr>
              <a:t>https://eri-wi.org/services/wipa/</a:t>
            </a:r>
            <a:r>
              <a:rPr lang="en-US" sz="2600" b="1" dirty="0"/>
              <a:t> 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21317CC-848E-EEF7-085A-4EFFAEC22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874921"/>
            <a:ext cx="5181600" cy="2040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596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4890" y="214073"/>
            <a:ext cx="10515600" cy="1325563"/>
          </a:xfrm>
        </p:spPr>
        <p:txBody>
          <a:bodyPr/>
          <a:lstStyle/>
          <a:p>
            <a:pPr algn="ctr"/>
            <a:r>
              <a:rPr lang="es-419" b="1" dirty="0">
                <a:solidFill>
                  <a:schemeClr val="accent1">
                    <a:lumMod val="75000"/>
                  </a:schemeClr>
                </a:solidFill>
              </a:rPr>
              <a:t>Apoyos para el empleo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073BF26-0E48-B94E-F9E0-0F0278E15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334251"/>
              </p:ext>
            </p:extLst>
          </p:nvPr>
        </p:nvGraphicFramePr>
        <p:xfrm>
          <a:off x="1009650" y="96702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283304"/>
            <a:ext cx="12192000" cy="574696"/>
          </a:xfrm>
          <a:solidFill>
            <a:schemeClr val="accent2"/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20681-AC86-7B49-819F-B7126BFEEB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3FD22A-6CEA-2868-F891-857C0861B23E}"/>
              </a:ext>
            </a:extLst>
          </p:cNvPr>
          <p:cNvSpPr txBox="1"/>
          <p:nvPr/>
        </p:nvSpPr>
        <p:spPr>
          <a:xfrm>
            <a:off x="838200" y="5176797"/>
            <a:ext cx="108478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000" b="1" i="0" u="none" strike="noStrike" kern="1200" cap="none" spc="0" normalizeH="0" baseline="0" noProof="0" dirty="0">
                <a:ln>
                  <a:noFill/>
                </a:ln>
                <a:solidFill>
                  <a:srgbClr val="1D6FA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Tenga en cuenta:</a:t>
            </a:r>
            <a:r>
              <a:rPr lang="es-419" sz="2000" b="1" dirty="0">
                <a:solidFill>
                  <a:srgbClr val="0070C0"/>
                </a:solidFill>
              </a:rPr>
              <a:t>Las personas con discapacidades no necesitan servicios formales para estar empleados.</a:t>
            </a:r>
            <a:r>
              <a:rPr kumimoji="0" lang="es-419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TransCen, Inc | Career and workforce development">
            <a:extLst>
              <a:ext uri="{FF2B5EF4-FFF2-40B4-BE49-F238E27FC236}">
                <a16:creationId xmlns:a16="http://schemas.microsoft.com/office/drawing/2014/main" id="{D0CB0605-A656-5209-3390-372E4D82B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84" y="6283304"/>
            <a:ext cx="2296230" cy="5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002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4600E-6A2A-0A45-9794-F8BCC736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Pasos de acción: Cómo empezar</a:t>
            </a:r>
          </a:p>
        </p:txBody>
      </p:sp>
    </p:spTree>
    <p:extLst>
      <p:ext uri="{BB962C8B-B14F-4D97-AF65-F5344CB8AC3E}">
        <p14:creationId xmlns:p14="http://schemas.microsoft.com/office/powerpoint/2010/main" val="2291047877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F6444-5961-1247-8E1F-C79A6EF9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>
                <a:solidFill>
                  <a:srgbClr val="002060"/>
                </a:solidFill>
              </a:rPr>
              <a:t>Conclusiones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s-419" sz="3600" dirty="0"/>
              <a:t>Tenga altas expectativas y establezca una visión para el empleo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s-419" sz="3600" dirty="0"/>
              <a:t>Celebre y fomente las fortalezas e intereses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s-419" sz="3600" dirty="0"/>
              <a:t>Reconozca los desafíos y abórdelos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s-419" sz="3600" dirty="0"/>
              <a:t>Como miembro de familia, busque la información y el apoyo que necesita</a:t>
            </a:r>
          </a:p>
        </p:txBody>
      </p:sp>
    </p:spTree>
    <p:extLst>
      <p:ext uri="{BB962C8B-B14F-4D97-AF65-F5344CB8AC3E}">
        <p14:creationId xmlns:p14="http://schemas.microsoft.com/office/powerpoint/2010/main" val="77990698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326A2-3A6A-9C48-8C36-25F1F4FB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Temas de la </a:t>
            </a:r>
            <a:r>
              <a:rPr lang="en-US" dirty="0" err="1">
                <a:solidFill>
                  <a:srgbClr val="002060"/>
                </a:solidFill>
              </a:rPr>
              <a:t>Sesión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369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s-419" dirty="0"/>
              <a:t>¿Por qué estamos hablando de empleo?</a:t>
            </a:r>
          </a:p>
          <a:p>
            <a:r>
              <a:rPr lang="es-419" dirty="0"/>
              <a:t>Empleo: Antecedentes y posibilidades</a:t>
            </a:r>
          </a:p>
          <a:p>
            <a:r>
              <a:rPr kumimoji="0" lang="es-419" altLang="en-US" sz="2800" i="0" u="none" strike="noStrike" cap="none" normalizeH="0" baseline="0" dirty="0">
                <a:ln>
                  <a:noFill/>
                </a:ln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Ver las cosas de una nueva manera</a:t>
            </a:r>
          </a:p>
          <a:p>
            <a:r>
              <a:rPr lang="es-419" alt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Preparase para el éxito en el empleo</a:t>
            </a:r>
          </a:p>
          <a:p>
            <a:r>
              <a:rPr lang="es-419" alt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Abordar preocupaciones: Beneficios del Seguro Social</a:t>
            </a:r>
          </a:p>
          <a:p>
            <a:r>
              <a:rPr lang="es-419" dirty="0"/>
              <a:t>Pasos a seguir</a:t>
            </a:r>
          </a:p>
          <a:p>
            <a:r>
              <a:rPr lang="es-419" dirty="0"/>
              <a:t>Preguntas y conexiones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4914159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681-AC86-7B49-819F-B7126BFEEB9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88" name="Title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466"/>
              </a:buClr>
              <a:buSzPts val="4000"/>
              <a:buFont typeface="Poppins"/>
              <a:buNone/>
            </a:pPr>
            <a:r>
              <a:rPr lang="es-419" sz="4000" dirty="0"/>
              <a:t>Acerca de TransCen</a:t>
            </a:r>
            <a:endParaRPr lang="es-419" dirty="0"/>
          </a:p>
        </p:txBody>
      </p:sp>
      <p:sp>
        <p:nvSpPr>
          <p:cNvPr id="187" name="Content"/>
          <p:cNvSpPr txBox="1">
            <a:spLocks noGrp="1"/>
          </p:cNvSpPr>
          <p:nvPr>
            <p:ph type="body" idx="1"/>
          </p:nvPr>
        </p:nvSpPr>
        <p:spPr>
          <a:xfrm>
            <a:off x="838200" y="1549995"/>
            <a:ext cx="7158409" cy="452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s-419" sz="2400" dirty="0"/>
              <a:t>TransCen, Inc. es una organización nacional que ofrece capacitación en línea y presencial para agencias estatales, distritos escolares, organizaciones proveedoras y otros interesados en el empleo significativo y la inclusión comunitaria de personas con discapacidades.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s-419" sz="2400" dirty="0"/>
              <a:t>Conoce más sobre nuestro trabajo: </a:t>
            </a:r>
            <a:r>
              <a:rPr lang="es-419" sz="2400" u="sng" dirty="0">
                <a:solidFill>
                  <a:schemeClr val="hlink"/>
                </a:solidFill>
                <a:hlinkClick r:id="rId3"/>
              </a:rPr>
              <a:t>www.transcen.org</a:t>
            </a:r>
            <a:r>
              <a:rPr lang="es-419" sz="2400" dirty="0"/>
              <a:t> </a:t>
            </a:r>
            <a:endParaRPr lang="es-419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s-419" sz="2400" dirty="0"/>
              <a:t>¡Contáctanos en </a:t>
            </a:r>
            <a:r>
              <a:rPr lang="es-419" sz="2400" u="sng" dirty="0">
                <a:solidFill>
                  <a:schemeClr val="hlink"/>
                </a:solidFill>
                <a:hlinkClick r:id="rId4"/>
              </a:rPr>
              <a:t>inquiries@transcen.org</a:t>
            </a:r>
            <a:r>
              <a:rPr lang="es-419" sz="2400" dirty="0"/>
              <a:t> para más información!</a:t>
            </a:r>
            <a:endParaRPr lang="es-419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 dirty="0"/>
          </a:p>
        </p:txBody>
      </p:sp>
      <p:pic>
        <p:nvPicPr>
          <p:cNvPr id="2" name="Picture 1" descr="TransCen logo with tagline, Meaningful Work plus Community Inclusio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609" y="816416"/>
            <a:ext cx="3700593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3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06BEEA-58BB-B656-113B-58DE73267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0" y="6356349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2D20681-AC86-7B49-819F-B7126BFEEB91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5D1FD4-BF2F-C767-10FB-512229E6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419" dirty="0"/>
              <a:t>Información de contacto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6BC2E5-D24F-879D-2150-C745A55AF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697" y="1825624"/>
            <a:ext cx="5760308" cy="4138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hlinkClick r:id="rId3"/>
              </a:rPr>
              <a:t>sroy@transcen.org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10" descr="A cartoon of a person&#10;&#10;Description automatically generated">
            <a:extLst>
              <a:ext uri="{FF2B5EF4-FFF2-40B4-BE49-F238E27FC236}">
                <a16:creationId xmlns:a16="http://schemas.microsoft.com/office/drawing/2014/main" id="{EFBEFB95-BEC0-45F7-018D-4F779F4080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9662" r="-4" b="10659"/>
          <a:stretch/>
        </p:blipFill>
        <p:spPr>
          <a:xfrm>
            <a:off x="6172200" y="1825625"/>
            <a:ext cx="5181600" cy="413884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C2D79B-74D6-29DE-BB1A-C184859E0EDC}"/>
              </a:ext>
            </a:extLst>
          </p:cNvPr>
          <p:cNvSpPr txBox="1"/>
          <p:nvPr/>
        </p:nvSpPr>
        <p:spPr>
          <a:xfrm>
            <a:off x="7974179" y="1872854"/>
            <a:ext cx="277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endParaRPr lang="en-US" sz="280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4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3288FC-A732-1F48-B2A0-B3DE1856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2D20681-AC86-7B49-819F-B7126BFEEB91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E00207-FDED-90CC-EB22-92BE43267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419" dirty="0"/>
              <a:t>Pregunta de apertura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58B860-E20A-DE4C-D578-8F9B631A3B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s-419" sz="4400" dirty="0"/>
              <a:t>¿Cuál es la mayor habilidad o atributo de su ser querido? </a:t>
            </a:r>
          </a:p>
        </p:txBody>
      </p:sp>
      <p:pic>
        <p:nvPicPr>
          <p:cNvPr id="8" name="Content Placeholder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1D68B18-46FD-6EDE-AFDD-8E6E38263E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51831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22894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129B9-C53E-7D40-9782-18A62120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368" y="2664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419" sz="4000" dirty="0">
                <a:solidFill>
                  <a:srgbClr val="002060"/>
                </a:solidFill>
              </a:rPr>
              <a:t>Hoy en día, las personas con discapacidades</a:t>
            </a:r>
          </a:p>
        </p:txBody>
      </p:sp>
      <p:pic>
        <p:nvPicPr>
          <p:cNvPr id="7" name="Picture 6" descr="youth in softball uniform hugging mother" title="youth with mom">
            <a:extLst>
              <a:ext uri="{FF2B5EF4-FFF2-40B4-BE49-F238E27FC236}">
                <a16:creationId xmlns:a16="http://schemas.microsoft.com/office/drawing/2014/main" id="{033DB7F2-F672-E343-9EDD-C3F33C4498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8560"/>
            <a:ext cx="2870200" cy="1909307"/>
          </a:xfrm>
          <a:prstGeom prst="rect">
            <a:avLst/>
          </a:prstGeom>
        </p:spPr>
      </p:pic>
      <p:pic>
        <p:nvPicPr>
          <p:cNvPr id="15" name="Picture 14" descr="Youth at work carrying crates " title="Youth carrying crates ">
            <a:extLst>
              <a:ext uri="{FF2B5EF4-FFF2-40B4-BE49-F238E27FC236}">
                <a16:creationId xmlns:a16="http://schemas.microsoft.com/office/drawing/2014/main" id="{0FA9FA24-23F4-C245-A5EF-E687E4EEAA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"/>
          <a:stretch/>
        </p:blipFill>
        <p:spPr>
          <a:xfrm>
            <a:off x="3802137" y="1588560"/>
            <a:ext cx="1693336" cy="2234647"/>
          </a:xfrm>
          <a:prstGeom prst="rect">
            <a:avLst/>
          </a:prstGeom>
        </p:spPr>
      </p:pic>
      <p:pic>
        <p:nvPicPr>
          <p:cNvPr id="8" name="Picture 7" descr="Youth at work holding a rolled up poster" title="Youth at work">
            <a:extLst>
              <a:ext uri="{FF2B5EF4-FFF2-40B4-BE49-F238E27FC236}">
                <a16:creationId xmlns:a16="http://schemas.microsoft.com/office/drawing/2014/main" id="{2893EC34-50AB-2B40-B579-80E69FCA94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6" b="38306"/>
          <a:stretch/>
        </p:blipFill>
        <p:spPr>
          <a:xfrm>
            <a:off x="5609061" y="1588560"/>
            <a:ext cx="2688271" cy="2234647"/>
          </a:xfrm>
          <a:prstGeom prst="rect">
            <a:avLst/>
          </a:prstGeom>
        </p:spPr>
      </p:pic>
      <p:pic>
        <p:nvPicPr>
          <p:cNvPr id="11" name="Picture 10" descr="Youth separating sheets of parchment paper " title="Youth working ">
            <a:extLst>
              <a:ext uri="{FF2B5EF4-FFF2-40B4-BE49-F238E27FC236}">
                <a16:creationId xmlns:a16="http://schemas.microsoft.com/office/drawing/2014/main" id="{56D5B5D6-A6C2-4948-997D-75164116D8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8405894" y="1580451"/>
            <a:ext cx="2963333" cy="4346214"/>
          </a:xfrm>
          <a:prstGeom prst="rect">
            <a:avLst/>
          </a:prstGeom>
        </p:spPr>
      </p:pic>
      <p:pic>
        <p:nvPicPr>
          <p:cNvPr id="9" name="Picture 8" descr="Person riding a handcycle " title="Person with a disability riding ">
            <a:extLst>
              <a:ext uri="{FF2B5EF4-FFF2-40B4-BE49-F238E27FC236}">
                <a16:creationId xmlns:a16="http://schemas.microsoft.com/office/drawing/2014/main" id="{056EE91B-AEAE-D94D-9711-CB3B3F2DCB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6" b="13952"/>
          <a:stretch/>
        </p:blipFill>
        <p:spPr>
          <a:xfrm>
            <a:off x="3802142" y="3904263"/>
            <a:ext cx="4512733" cy="2022402"/>
          </a:xfrm>
          <a:prstGeom prst="rect">
            <a:avLst/>
          </a:prstGeom>
        </p:spPr>
      </p:pic>
      <p:pic>
        <p:nvPicPr>
          <p:cNvPr id="13" name="Picture 12" descr="Dad and son hugging " title="Dad and son ">
            <a:extLst>
              <a:ext uri="{FF2B5EF4-FFF2-40B4-BE49-F238E27FC236}">
                <a16:creationId xmlns:a16="http://schemas.microsoft.com/office/drawing/2014/main" id="{F16C4F46-4715-3347-8FCB-AD7DA38AE3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8"/>
          <a:stretch/>
        </p:blipFill>
        <p:spPr>
          <a:xfrm>
            <a:off x="838200" y="3600160"/>
            <a:ext cx="2870200" cy="23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2313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6820A-53A2-2746-ADCF-2B4D61F0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88101-8E2F-1E4D-BAE5-CDD01D7F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>
                <a:solidFill>
                  <a:srgbClr val="002060"/>
                </a:solidFill>
              </a:rPr>
              <a:t>Pero aún queda trabajo por hacer…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6A3A8B-D2DD-154E-B056-3CD89B918B3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1154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s-ES" b="1" kern="1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Todavía queda un largo camino por recorrer antes de que las personas con discapacidad experimenten igualdad de oportunidades en los EE. UU.</a:t>
            </a:r>
            <a:endParaRPr lang="en-US" b="1" kern="100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b="1" dirty="0">
              <a:solidFill>
                <a:srgbClr val="883D3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DAED3-FA5D-5B48-8614-8FA146124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20533"/>
            <a:ext cx="5181600" cy="2756429"/>
          </a:xfrm>
        </p:spPr>
        <p:txBody>
          <a:bodyPr/>
          <a:lstStyle/>
          <a:p>
            <a:pPr marL="0" indent="0" algn="ctr">
              <a:spcBef>
                <a:spcPts val="1600"/>
              </a:spcBef>
              <a:buNone/>
            </a:pPr>
            <a:r>
              <a:rPr lang="es-419" dirty="0"/>
              <a:t>Tasas de empleo</a:t>
            </a:r>
          </a:p>
          <a:p>
            <a:pPr marL="0" indent="0" algn="ctr">
              <a:spcBef>
                <a:spcPts val="1600"/>
              </a:spcBef>
              <a:buNone/>
            </a:pPr>
            <a:r>
              <a:rPr lang="es-419" dirty="0"/>
              <a:t>Pobreza </a:t>
            </a:r>
          </a:p>
          <a:p>
            <a:pPr marL="0" indent="0" algn="ctr">
              <a:spcBef>
                <a:spcPts val="1600"/>
              </a:spcBef>
              <a:buNone/>
            </a:pPr>
            <a:r>
              <a:rPr lang="es-419" dirty="0"/>
              <a:t>Opciones de vivienda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90A76-31AE-8042-8259-432A597D8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420533"/>
            <a:ext cx="5181600" cy="2756429"/>
          </a:xfrm>
        </p:spPr>
        <p:txBody>
          <a:bodyPr/>
          <a:lstStyle/>
          <a:p>
            <a:pPr marL="0" indent="0" algn="ctr">
              <a:spcBef>
                <a:spcPts val="1600"/>
              </a:spcBef>
              <a:buNone/>
            </a:pPr>
            <a:r>
              <a:rPr lang="es-419" dirty="0"/>
              <a:t>Social, recreación, relaciones</a:t>
            </a:r>
          </a:p>
          <a:p>
            <a:pPr marL="0" indent="0" algn="ctr">
              <a:spcBef>
                <a:spcPts val="1600"/>
              </a:spcBef>
              <a:buNone/>
            </a:pPr>
            <a:r>
              <a:rPr lang="es-419" dirty="0"/>
              <a:t>Una voz respetada</a:t>
            </a:r>
          </a:p>
          <a:p>
            <a:pPr marL="0" indent="0" algn="ctr">
              <a:spcBef>
                <a:spcPts val="1600"/>
              </a:spcBef>
              <a:buNone/>
            </a:pPr>
            <a:r>
              <a:rPr lang="es-419" dirty="0"/>
              <a:t>Determinar su propio futuro</a:t>
            </a:r>
          </a:p>
        </p:txBody>
      </p:sp>
    </p:spTree>
    <p:extLst>
      <p:ext uri="{BB962C8B-B14F-4D97-AF65-F5344CB8AC3E}">
        <p14:creationId xmlns:p14="http://schemas.microsoft.com/office/powerpoint/2010/main" val="91236584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D8826-792A-A348-A534-2351FD5D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2326F-ADB4-F54A-946B-41C575B6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>
                <a:solidFill>
                  <a:srgbClr val="002060"/>
                </a:solidFill>
              </a:rPr>
              <a:t>Empleo: Conceptos Clave</a:t>
            </a:r>
          </a:p>
        </p:txBody>
      </p:sp>
      <p:graphicFrame>
        <p:nvGraphicFramePr>
          <p:cNvPr id="5" name="Content Placeholder 4" descr="1. Everyone can work! &#10;2. Work looks differently for everybody&#10;3. Employment should be rooted in what your family member wants to do" title="Employment Core Concepts ">
            <a:extLst>
              <a:ext uri="{FF2B5EF4-FFF2-40B4-BE49-F238E27FC236}">
                <a16:creationId xmlns:a16="http://schemas.microsoft.com/office/drawing/2014/main" id="{58DBF7E1-D227-B643-805A-69515B714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091435"/>
              </p:ext>
            </p:extLst>
          </p:nvPr>
        </p:nvGraphicFramePr>
        <p:xfrm>
          <a:off x="838200" y="1825624"/>
          <a:ext cx="1051560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 descr="Circle shape with &quot;1&quot; inside">
            <a:extLst>
              <a:ext uri="{FF2B5EF4-FFF2-40B4-BE49-F238E27FC236}">
                <a16:creationId xmlns:a16="http://schemas.microsoft.com/office/drawing/2014/main" id="{2F381B86-67B5-C44E-9917-0D2551336467}"/>
              </a:ext>
            </a:extLst>
          </p:cNvPr>
          <p:cNvSpPr/>
          <p:nvPr/>
        </p:nvSpPr>
        <p:spPr>
          <a:xfrm>
            <a:off x="3049905" y="1568768"/>
            <a:ext cx="666750" cy="6667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C7DC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8449C-291D-3741-8992-62DD9C19AE0F}"/>
              </a:ext>
            </a:extLst>
          </p:cNvPr>
          <p:cNvSpPr txBox="1"/>
          <p:nvPr/>
        </p:nvSpPr>
        <p:spPr>
          <a:xfrm>
            <a:off x="2964180" y="167131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4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 descr="Circle shape with &quot;2&quot; inside">
            <a:extLst>
              <a:ext uri="{FF2B5EF4-FFF2-40B4-BE49-F238E27FC236}">
                <a16:creationId xmlns:a16="http://schemas.microsoft.com/office/drawing/2014/main" id="{843B3136-2E9C-B440-A6AE-A615B0C5E4C3}"/>
              </a:ext>
            </a:extLst>
          </p:cNvPr>
          <p:cNvSpPr/>
          <p:nvPr/>
        </p:nvSpPr>
        <p:spPr>
          <a:xfrm>
            <a:off x="8465185" y="1572896"/>
            <a:ext cx="666750" cy="6667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EFD5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EA1388-E30C-844D-85A4-0354D4DE38F7}"/>
              </a:ext>
            </a:extLst>
          </p:cNvPr>
          <p:cNvSpPr txBox="1"/>
          <p:nvPr/>
        </p:nvSpPr>
        <p:spPr>
          <a:xfrm>
            <a:off x="8379460" y="167543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4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Oval 5" descr="Circle shape with &quot;3&quot; inside">
            <a:extLst>
              <a:ext uri="{FF2B5EF4-FFF2-40B4-BE49-F238E27FC236}">
                <a16:creationId xmlns:a16="http://schemas.microsoft.com/office/drawing/2014/main" id="{ECD93A83-40AF-9D47-B46B-875D6AB9CC77}"/>
              </a:ext>
            </a:extLst>
          </p:cNvPr>
          <p:cNvSpPr/>
          <p:nvPr/>
        </p:nvSpPr>
        <p:spPr>
          <a:xfrm>
            <a:off x="5762625" y="3919538"/>
            <a:ext cx="666750" cy="6667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9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924B3C-3222-654E-8A5E-A0BD2AF8C883}"/>
              </a:ext>
            </a:extLst>
          </p:cNvPr>
          <p:cNvSpPr txBox="1"/>
          <p:nvPr/>
        </p:nvSpPr>
        <p:spPr>
          <a:xfrm>
            <a:off x="5676900" y="402208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4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873121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70625-2CE0-834C-9F1F-5573BDE7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>
                <a:solidFill>
                  <a:srgbClr val="002060"/>
                </a:solidFill>
              </a:rPr>
              <a:t>“Empleo Primero”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effectLst/>
                <a:latin typeface="Helvetica Neue"/>
                <a:ea typeface="Calibri" panose="020F0502020204030204" pitchFamily="34" charset="0"/>
              </a:rPr>
              <a:t>La </a:t>
            </a:r>
            <a:r>
              <a:rPr lang="es-ES" sz="2000" b="1" dirty="0">
                <a:effectLst/>
                <a:latin typeface="Helvetica Neue"/>
                <a:ea typeface="Calibri" panose="020F0502020204030204" pitchFamily="34" charset="0"/>
              </a:rPr>
              <a:t>ley de Empleo Primero </a:t>
            </a:r>
            <a:r>
              <a:rPr lang="es-ES" sz="2000" dirty="0">
                <a:effectLst/>
                <a:latin typeface="Helvetica Neue"/>
                <a:ea typeface="Calibri" panose="020F0502020204030204" pitchFamily="34" charset="0"/>
              </a:rPr>
              <a:t>(AB 625) prioriza el empleo comunitario para personas con discapacidades y tiene como objetivo aumentar el número de personas en trabajos integrados en la comunidad que reciben salarios comparables a los de personas sin discapacidades.</a:t>
            </a:r>
            <a:endParaRPr lang="en-US" sz="2000" dirty="0">
              <a:effectLst/>
              <a:latin typeface="Helvetica Neue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ES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419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419" sz="2400" b="1" dirty="0"/>
              <a:t>Individual – </a:t>
            </a:r>
            <a:r>
              <a:rPr lang="es-419" sz="2400" dirty="0"/>
              <a:t>No en un grupo o enclave</a:t>
            </a:r>
          </a:p>
          <a:p>
            <a:pPr marL="0" indent="0">
              <a:spcBef>
                <a:spcPts val="0"/>
              </a:spcBef>
              <a:buNone/>
            </a:pPr>
            <a:endParaRPr lang="es-419" sz="2400" b="1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s-419" sz="2400" b="1" dirty="0"/>
              <a:t>Integrado – </a:t>
            </a:r>
            <a:r>
              <a:rPr lang="es-419" sz="2400" dirty="0"/>
              <a:t>Junto a personas sin discapacidades, con oportunidades     para interactuar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419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s-419" sz="2400" b="1" dirty="0">
                <a:effectLst/>
                <a:latin typeface="Poppins Medium" panose="00000600000000000000" pitchFamily="2" charset="0"/>
                <a:ea typeface="Times New Roman" panose="02020603050405020304" pitchFamily="18" charset="0"/>
                <a:cs typeface="Poppins Medium" panose="00000600000000000000" pitchFamily="2" charset="0"/>
              </a:rPr>
              <a:t>Empleo – </a:t>
            </a:r>
            <a:r>
              <a:rPr lang="es-419" sz="2400" dirty="0">
                <a:effectLst/>
                <a:latin typeface="Poppins Medium" panose="00000600000000000000" pitchFamily="2" charset="0"/>
                <a:ea typeface="Times New Roman" panose="02020603050405020304" pitchFamily="18" charset="0"/>
                <a:cs typeface="Poppins Medium" panose="00000600000000000000" pitchFamily="2" charset="0"/>
              </a:rPr>
              <a:t>En la fuerza laboral general, en la nómina de una empresa o como trabajador independiente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s-419" sz="2400" dirty="0">
              <a:effectLst/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s-419" sz="2400" b="1" dirty="0">
                <a:effectLst/>
                <a:latin typeface="Poppins Medium" panose="00000600000000000000" pitchFamily="2" charset="0"/>
                <a:ea typeface="Times New Roman" panose="02020603050405020304" pitchFamily="18" charset="0"/>
                <a:cs typeface="Poppins Medium" panose="00000600000000000000" pitchFamily="2" charset="0"/>
              </a:rPr>
              <a:t>Salario mínimo – </a:t>
            </a:r>
            <a:r>
              <a:rPr lang="es-419" sz="2400" dirty="0">
                <a:effectLst/>
                <a:latin typeface="Poppins Medium" panose="00000600000000000000" pitchFamily="2" charset="0"/>
                <a:ea typeface="Times New Roman" panose="02020603050405020304" pitchFamily="18" charset="0"/>
                <a:cs typeface="Poppins Medium" panose="00000600000000000000" pitchFamily="2" charset="0"/>
              </a:rPr>
              <a:t>Igual o superior al salario mínimo o al salario estándar de la industria</a:t>
            </a:r>
            <a:endParaRPr lang="es-419" sz="2400" dirty="0">
              <a:effectLst/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1294054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5E7D8-263E-E740-97A0-3C2E4AA4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CA3BAF-7E76-6E42-9F4C-69B0A612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>
                <a:effectLst/>
                <a:latin typeface="Poppins Medium" panose="00000600000000000000" pitchFamily="2" charset="0"/>
                <a:ea typeface="Times New Roman" panose="02020603050405020304" pitchFamily="18" charset="0"/>
                <a:cs typeface="Poppins Medium" panose="00000600000000000000" pitchFamily="2" charset="0"/>
              </a:rPr>
              <a:t>¿Por qué debería trabajar su familiar?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981A57-131B-4E41-AEE7-578730419793}"/>
              </a:ext>
            </a:extLst>
          </p:cNvPr>
          <p:cNvSpPr txBox="1">
            <a:spLocks/>
          </p:cNvSpPr>
          <p:nvPr/>
        </p:nvSpPr>
        <p:spPr>
          <a:xfrm>
            <a:off x="838200" y="1558095"/>
            <a:ext cx="10515600" cy="1849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s-ES" sz="2400" b="1" dirty="0">
                <a:solidFill>
                  <a:srgbClr val="C00000"/>
                </a:solidFill>
              </a:rPr>
              <a:t>"El crecimiento en su desarrollo personal, confianza y madurez se hizo evidente muy pronto después de que comenzó a trabajar. Todos en su familia lo notaron y estaban encantados con el adulto feliz en el que se había convertido mi hijo."</a:t>
            </a:r>
            <a:br>
              <a:rPr lang="es-ES" sz="2400" dirty="0">
                <a:solidFill>
                  <a:srgbClr val="C00000"/>
                </a:solidFill>
              </a:rPr>
            </a:br>
            <a:r>
              <a:rPr lang="es-ES" sz="2400" dirty="0">
                <a:solidFill>
                  <a:srgbClr val="C00000"/>
                </a:solidFill>
              </a:rPr>
              <a:t>— </a:t>
            </a:r>
            <a:r>
              <a:rPr lang="es-ES" sz="2400" b="1" dirty="0">
                <a:solidFill>
                  <a:srgbClr val="C00000"/>
                </a:solidFill>
              </a:rPr>
              <a:t>Padre/Madre del Área de la Bahía</a:t>
            </a:r>
            <a:r>
              <a:rPr lang="es-ES" sz="2400" dirty="0">
                <a:solidFill>
                  <a:srgbClr val="C00000"/>
                </a:solidFill>
              </a:rPr>
              <a:t> —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9C150-CEA6-7B42-918B-B6D198EC7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742269"/>
            <a:ext cx="5181600" cy="18123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419" dirty="0"/>
              <a:t>Es lo que se espera de los adultos</a:t>
            </a:r>
          </a:p>
          <a:p>
            <a:pPr marL="0" indent="0" algn="ctr">
              <a:buNone/>
            </a:pPr>
            <a:r>
              <a:rPr lang="es-419" dirty="0"/>
              <a:t>Socialización</a:t>
            </a:r>
          </a:p>
          <a:p>
            <a:pPr marL="0" indent="0" algn="ctr">
              <a:buNone/>
            </a:pPr>
            <a:r>
              <a:rPr lang="es-419" dirty="0"/>
              <a:t>Autoestima (dignidad)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627EA-4D06-3E4F-BBCF-EEBB93AC8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742269"/>
            <a:ext cx="5181600" cy="18123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419" dirty="0"/>
              <a:t>Propósito</a:t>
            </a:r>
          </a:p>
          <a:p>
            <a:pPr marL="0" indent="0" algn="ctr">
              <a:buNone/>
            </a:pPr>
            <a:r>
              <a:rPr lang="es-419" dirty="0"/>
              <a:t>Dinero </a:t>
            </a:r>
          </a:p>
          <a:p>
            <a:pPr marL="0" indent="0" algn="ctr">
              <a:buNone/>
            </a:pPr>
            <a:r>
              <a:rPr lang="es-419" dirty="0"/>
              <a:t>Promueve la salud mental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32E696-D4F1-B249-AD6E-453AB3F3FF25}"/>
              </a:ext>
            </a:extLst>
          </p:cNvPr>
          <p:cNvSpPr txBox="1">
            <a:spLocks/>
          </p:cNvSpPr>
          <p:nvPr/>
        </p:nvSpPr>
        <p:spPr>
          <a:xfrm>
            <a:off x="838200" y="5537199"/>
            <a:ext cx="10515600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419" sz="3600" b="1" dirty="0">
                <a:solidFill>
                  <a:srgbClr val="017076"/>
                </a:solidFill>
              </a:rPr>
              <a:t>¡Porque ellos pueden!</a:t>
            </a:r>
          </a:p>
        </p:txBody>
      </p:sp>
    </p:spTree>
    <p:extLst>
      <p:ext uri="{BB962C8B-B14F-4D97-AF65-F5344CB8AC3E}">
        <p14:creationId xmlns:p14="http://schemas.microsoft.com/office/powerpoint/2010/main" val="350773153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6508</TotalTime>
  <Words>1309</Words>
  <Application>Microsoft Office PowerPoint</Application>
  <PresentationFormat>Widescreen</PresentationFormat>
  <Paragraphs>198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Helvetica Neue</vt:lpstr>
      <vt:lpstr>Poppins</vt:lpstr>
      <vt:lpstr>Poppins Medium</vt:lpstr>
      <vt:lpstr>Symbol</vt:lpstr>
      <vt:lpstr>Times New Roman</vt:lpstr>
      <vt:lpstr>Office Theme</vt:lpstr>
      <vt:lpstr>Un futuro que incluye empleo: Estableciendo una visión para el éxito laboral</vt:lpstr>
      <vt:lpstr> Sean Roy </vt:lpstr>
      <vt:lpstr>Temas de la Sesión</vt:lpstr>
      <vt:lpstr>Pregunta de apertura</vt:lpstr>
      <vt:lpstr>Hoy en día, las personas con discapacidades</vt:lpstr>
      <vt:lpstr>Pero aún queda trabajo por hacer…</vt:lpstr>
      <vt:lpstr>Empleo: Conceptos Clave</vt:lpstr>
      <vt:lpstr>“Empleo Primero”</vt:lpstr>
      <vt:lpstr>¿Por qué debería trabajar su familiar? </vt:lpstr>
      <vt:lpstr>Comienza desde temprano</vt:lpstr>
      <vt:lpstr>La paciencia es clave</vt:lpstr>
      <vt:lpstr>¿Qué es el éxito?</vt:lpstr>
      <vt:lpstr>Sigue siendo un trabajo real, incluso si necesitas apoyos.</vt:lpstr>
      <vt:lpstr>Preparándose para el éxito en el empleo</vt:lpstr>
      <vt:lpstr>Construyendo una declaración de visión</vt:lpstr>
      <vt:lpstr>El poder de las experiencias de trabajo</vt:lpstr>
      <vt:lpstr>Usando tus redes</vt:lpstr>
      <vt:lpstr>Fomentando la responsabilidad</vt:lpstr>
      <vt:lpstr>Involucrándose</vt:lpstr>
      <vt:lpstr>Escuela y empleo</vt:lpstr>
      <vt:lpstr>Preguntas para hacer a las escuelas</vt:lpstr>
      <vt:lpstr>La escuela como portera</vt:lpstr>
      <vt:lpstr>Hablando sobre tus preocupaciones</vt:lpstr>
      <vt:lpstr>Tener preguntas o inquietudes es normal</vt:lpstr>
      <vt:lpstr>Beneficios del Seguro Social: Mitos </vt:lpstr>
      <vt:lpstr>Recurso de planificación de beneficios</vt:lpstr>
      <vt:lpstr>Apoyos para el empleo</vt:lpstr>
      <vt:lpstr>Pasos de acción: Cómo empezar</vt:lpstr>
      <vt:lpstr>Conclusiones</vt:lpstr>
      <vt:lpstr>Acerca de TransCen</vt:lpstr>
      <vt:lpstr>Información de contacto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Jansen</dc:creator>
  <cp:lastModifiedBy>Nathaly Silva</cp:lastModifiedBy>
  <cp:revision>64</cp:revision>
  <cp:lastPrinted>2024-09-25T13:49:31Z</cp:lastPrinted>
  <dcterms:created xsi:type="dcterms:W3CDTF">2022-07-11T21:46:25Z</dcterms:created>
  <dcterms:modified xsi:type="dcterms:W3CDTF">2025-02-13T16:12:31Z</dcterms:modified>
</cp:coreProperties>
</file>