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0"/>
  </p:notesMasterIdLst>
  <p:handoutMasterIdLst>
    <p:handoutMasterId r:id="rId31"/>
  </p:handoutMasterIdLst>
  <p:sldIdLst>
    <p:sldId id="256" r:id="rId2"/>
    <p:sldId id="334" r:id="rId3"/>
    <p:sldId id="257" r:id="rId4"/>
    <p:sldId id="308" r:id="rId5"/>
    <p:sldId id="261" r:id="rId6"/>
    <p:sldId id="282" r:id="rId7"/>
    <p:sldId id="259" r:id="rId8"/>
    <p:sldId id="272" r:id="rId9"/>
    <p:sldId id="273" r:id="rId10"/>
    <p:sldId id="274" r:id="rId11"/>
    <p:sldId id="311" r:id="rId12"/>
    <p:sldId id="339" r:id="rId13"/>
    <p:sldId id="331" r:id="rId14"/>
    <p:sldId id="335" r:id="rId15"/>
    <p:sldId id="338" r:id="rId16"/>
    <p:sldId id="285" r:id="rId17"/>
    <p:sldId id="330" r:id="rId18"/>
    <p:sldId id="318" r:id="rId19"/>
    <p:sldId id="322" r:id="rId20"/>
    <p:sldId id="327" r:id="rId21"/>
    <p:sldId id="324" r:id="rId22"/>
    <p:sldId id="332" r:id="rId23"/>
    <p:sldId id="333" r:id="rId24"/>
    <p:sldId id="319" r:id="rId25"/>
    <p:sldId id="325" r:id="rId26"/>
    <p:sldId id="328" r:id="rId27"/>
    <p:sldId id="340" r:id="rId28"/>
    <p:sldId id="341" r:id="rId29"/>
  </p:sldIdLst>
  <p:sldSz cx="9144000" cy="6858000" type="letter"/>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6" autoAdjust="0"/>
    <p:restoredTop sz="80315" autoAdjust="0"/>
  </p:normalViewPr>
  <p:slideViewPr>
    <p:cSldViewPr>
      <p:cViewPr varScale="1">
        <p:scale>
          <a:sx n="77" d="100"/>
          <a:sy n="77" d="100"/>
        </p:scale>
        <p:origin x="144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20"/>
    </p:cViewPr>
  </p:sorterViewPr>
  <p:notesViewPr>
    <p:cSldViewPr>
      <p:cViewPr>
        <p:scale>
          <a:sx n="100" d="100"/>
          <a:sy n="100" d="100"/>
        </p:scale>
        <p:origin x="2400" y="-557"/>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hyperlink" Target="http://www.wifacets.org/" TargetMode="Externa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www.wifacets.org/" TargetMode="External"/><Relationship Id="rId7" Type="http://schemas.openxmlformats.org/officeDocument/2006/relationships/image" Target="../media/image30.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E8B06-8610-4658-B8CA-CAEF96C848C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F7A15AB-6A91-4A39-A218-889ED1EEABCD}">
      <dgm:prSet/>
      <dgm:spPr/>
      <dgm:t>
        <a:bodyPr/>
        <a:lstStyle/>
        <a:p>
          <a:r>
            <a:rPr lang="es-ES"/>
            <a:t>“Así son los niños”</a:t>
          </a:r>
          <a:endParaRPr lang="en-US"/>
        </a:p>
      </dgm:t>
    </dgm:pt>
    <dgm:pt modelId="{9E9D1BEE-FEFE-4EC1-B4BE-E3F55B7F6CDB}" type="parTrans" cxnId="{40D29C78-0301-4F60-9EF5-ED7C8CCE82E9}">
      <dgm:prSet/>
      <dgm:spPr/>
      <dgm:t>
        <a:bodyPr/>
        <a:lstStyle/>
        <a:p>
          <a:endParaRPr lang="en-US"/>
        </a:p>
      </dgm:t>
    </dgm:pt>
    <dgm:pt modelId="{E7BCBC8B-20CB-4B2E-B474-90960D878DA8}" type="sibTrans" cxnId="{40D29C78-0301-4F60-9EF5-ED7C8CCE82E9}">
      <dgm:prSet/>
      <dgm:spPr/>
      <dgm:t>
        <a:bodyPr/>
        <a:lstStyle/>
        <a:p>
          <a:endParaRPr lang="en-US"/>
        </a:p>
      </dgm:t>
    </dgm:pt>
    <dgm:pt modelId="{14371EDB-6253-43D2-985F-86634934EBB5}">
      <dgm:prSet/>
      <dgm:spPr/>
      <dgm:t>
        <a:bodyPr/>
        <a:lstStyle/>
        <a:p>
          <a:r>
            <a:rPr lang="es-ES"/>
            <a:t>“Las niñas no son abusivas”</a:t>
          </a:r>
          <a:endParaRPr lang="en-US"/>
        </a:p>
      </dgm:t>
    </dgm:pt>
    <dgm:pt modelId="{59BF5410-C521-45D3-AC9D-B8E587B10919}" type="parTrans" cxnId="{464B36AA-AF40-4774-BCB1-7511BC5068A2}">
      <dgm:prSet/>
      <dgm:spPr/>
      <dgm:t>
        <a:bodyPr/>
        <a:lstStyle/>
        <a:p>
          <a:endParaRPr lang="en-US"/>
        </a:p>
      </dgm:t>
    </dgm:pt>
    <dgm:pt modelId="{C2054A47-4653-4F0E-B6C1-1CC050836277}" type="sibTrans" cxnId="{464B36AA-AF40-4774-BCB1-7511BC5068A2}">
      <dgm:prSet/>
      <dgm:spPr/>
      <dgm:t>
        <a:bodyPr/>
        <a:lstStyle/>
        <a:p>
          <a:endParaRPr lang="en-US"/>
        </a:p>
      </dgm:t>
    </dgm:pt>
    <dgm:pt modelId="{6BB9CEA1-A5CC-436E-BAD6-93960F9AC8D4}">
      <dgm:prSet/>
      <dgm:spPr/>
      <dgm:t>
        <a:bodyPr/>
        <a:lstStyle/>
        <a:p>
          <a:r>
            <a:rPr lang="es-ES"/>
            <a:t>“Las palabras se resbalan”</a:t>
          </a:r>
          <a:endParaRPr lang="en-US"/>
        </a:p>
      </dgm:t>
    </dgm:pt>
    <dgm:pt modelId="{8C997F1B-ACB3-43A9-9381-73DF74F6A4F2}" type="parTrans" cxnId="{6D158D6E-C15E-400C-B2FA-980CDF42B751}">
      <dgm:prSet/>
      <dgm:spPr/>
      <dgm:t>
        <a:bodyPr/>
        <a:lstStyle/>
        <a:p>
          <a:endParaRPr lang="en-US"/>
        </a:p>
      </dgm:t>
    </dgm:pt>
    <dgm:pt modelId="{DD3AC9D4-9411-4013-9015-AAD7BA941AF9}" type="sibTrans" cxnId="{6D158D6E-C15E-400C-B2FA-980CDF42B751}">
      <dgm:prSet/>
      <dgm:spPr/>
      <dgm:t>
        <a:bodyPr/>
        <a:lstStyle/>
        <a:p>
          <a:endParaRPr lang="en-US"/>
        </a:p>
      </dgm:t>
    </dgm:pt>
    <dgm:pt modelId="{C165F00B-1AE6-40DD-A2D3-08EF72E65424}">
      <dgm:prSet/>
      <dgm:spPr/>
      <dgm:t>
        <a:bodyPr/>
        <a:lstStyle/>
        <a:p>
          <a:r>
            <a:rPr lang="es-ES"/>
            <a:t>“Es una parte natural de la infancia”</a:t>
          </a:r>
          <a:endParaRPr lang="en-US"/>
        </a:p>
      </dgm:t>
    </dgm:pt>
    <dgm:pt modelId="{352CCD51-4B40-4508-A128-FB4B956BBE61}" type="parTrans" cxnId="{BCCBA3B6-18F9-4C86-88BF-857C41BF8398}">
      <dgm:prSet/>
      <dgm:spPr/>
      <dgm:t>
        <a:bodyPr/>
        <a:lstStyle/>
        <a:p>
          <a:endParaRPr lang="en-US"/>
        </a:p>
      </dgm:t>
    </dgm:pt>
    <dgm:pt modelId="{469BBDFD-90EE-4A13-9457-56BBA5BFE946}" type="sibTrans" cxnId="{BCCBA3B6-18F9-4C86-88BF-857C41BF8398}">
      <dgm:prSet/>
      <dgm:spPr/>
      <dgm:t>
        <a:bodyPr/>
        <a:lstStyle/>
        <a:p>
          <a:endParaRPr lang="en-US"/>
        </a:p>
      </dgm:t>
    </dgm:pt>
    <dgm:pt modelId="{3A39A314-8E6C-43A0-B4EF-0EEFFF6AE8C2}">
      <dgm:prSet/>
      <dgm:spPr/>
      <dgm:t>
        <a:bodyPr/>
        <a:lstStyle/>
        <a:p>
          <a:r>
            <a:rPr lang="es-ES"/>
            <a:t>“Algunas personas merecen la burla”</a:t>
          </a:r>
          <a:endParaRPr lang="en-US"/>
        </a:p>
      </dgm:t>
    </dgm:pt>
    <dgm:pt modelId="{2C47FF1F-CC1E-47AC-A371-2492734EAC54}" type="parTrans" cxnId="{EB7A2C64-81AB-4111-9D67-A4DF6ACD19D6}">
      <dgm:prSet/>
      <dgm:spPr/>
      <dgm:t>
        <a:bodyPr/>
        <a:lstStyle/>
        <a:p>
          <a:endParaRPr lang="en-US"/>
        </a:p>
      </dgm:t>
    </dgm:pt>
    <dgm:pt modelId="{2C72B8B8-BAA2-49AD-8E65-A1169564D7E2}" type="sibTrans" cxnId="{EB7A2C64-81AB-4111-9D67-A4DF6ACD19D6}">
      <dgm:prSet/>
      <dgm:spPr/>
      <dgm:t>
        <a:bodyPr/>
        <a:lstStyle/>
        <a:p>
          <a:endParaRPr lang="en-US"/>
        </a:p>
      </dgm:t>
    </dgm:pt>
    <dgm:pt modelId="{BE67D4BE-16DE-49B2-B903-1D1C0538AAEA}">
      <dgm:prSet/>
      <dgm:spPr/>
      <dgm:t>
        <a:bodyPr/>
        <a:lstStyle/>
        <a:p>
          <a:r>
            <a:rPr lang="es-ES" dirty="0"/>
            <a:t>“</a:t>
          </a:r>
          <a:r>
            <a:rPr lang="es-ES" i="1" dirty="0"/>
            <a:t>Bullying</a:t>
          </a:r>
          <a:r>
            <a:rPr lang="es-ES" dirty="0"/>
            <a:t> hace a los niños más fuertes”</a:t>
          </a:r>
          <a:endParaRPr lang="en-US" dirty="0"/>
        </a:p>
      </dgm:t>
    </dgm:pt>
    <dgm:pt modelId="{65BE4618-8F72-44FA-A01B-18263BCE7D0B}" type="parTrans" cxnId="{066AF6F0-2436-4AEA-83B5-62351763A479}">
      <dgm:prSet/>
      <dgm:spPr/>
      <dgm:t>
        <a:bodyPr/>
        <a:lstStyle/>
        <a:p>
          <a:endParaRPr lang="en-US"/>
        </a:p>
      </dgm:t>
    </dgm:pt>
    <dgm:pt modelId="{B96B0289-CF61-4A00-8971-0FF4590C57EC}" type="sibTrans" cxnId="{066AF6F0-2436-4AEA-83B5-62351763A479}">
      <dgm:prSet/>
      <dgm:spPr/>
      <dgm:t>
        <a:bodyPr/>
        <a:lstStyle/>
        <a:p>
          <a:endParaRPr lang="en-US"/>
        </a:p>
      </dgm:t>
    </dgm:pt>
    <dgm:pt modelId="{DFBCEA2F-4C3C-4304-95D7-5DA684B94DE9}">
      <dgm:prSet/>
      <dgm:spPr/>
      <dgm:t>
        <a:bodyPr/>
        <a:lstStyle/>
        <a:p>
          <a:r>
            <a:rPr lang="es-ES"/>
            <a:t>“Sólo era una broma”</a:t>
          </a:r>
          <a:endParaRPr lang="en-US"/>
        </a:p>
      </dgm:t>
    </dgm:pt>
    <dgm:pt modelId="{9DA2BD05-A185-4D74-A957-C8CACB3B8192}" type="parTrans" cxnId="{0FB43BC4-4C80-4B4E-AA38-0E1A2610DDCD}">
      <dgm:prSet/>
      <dgm:spPr/>
      <dgm:t>
        <a:bodyPr/>
        <a:lstStyle/>
        <a:p>
          <a:endParaRPr lang="en-US"/>
        </a:p>
      </dgm:t>
    </dgm:pt>
    <dgm:pt modelId="{46900FF7-51CF-40F3-94BB-C15E9B17838D}" type="sibTrans" cxnId="{0FB43BC4-4C80-4B4E-AA38-0E1A2610DDCD}">
      <dgm:prSet/>
      <dgm:spPr/>
      <dgm:t>
        <a:bodyPr/>
        <a:lstStyle/>
        <a:p>
          <a:endParaRPr lang="en-US"/>
        </a:p>
      </dgm:t>
    </dgm:pt>
    <dgm:pt modelId="{C972DB8A-7F53-400C-8E93-B211224BD1D7}" type="pres">
      <dgm:prSet presAssocID="{CC2E8B06-8610-4658-B8CA-CAEF96C848C3}" presName="diagram" presStyleCnt="0">
        <dgm:presLayoutVars>
          <dgm:dir/>
          <dgm:resizeHandles val="exact"/>
        </dgm:presLayoutVars>
      </dgm:prSet>
      <dgm:spPr/>
    </dgm:pt>
    <dgm:pt modelId="{19C14BF0-8FB8-45CE-97A0-28BE41EE2BD8}" type="pres">
      <dgm:prSet presAssocID="{1F7A15AB-6A91-4A39-A218-889ED1EEABCD}" presName="node" presStyleLbl="node1" presStyleIdx="0" presStyleCnt="7">
        <dgm:presLayoutVars>
          <dgm:bulletEnabled val="1"/>
        </dgm:presLayoutVars>
      </dgm:prSet>
      <dgm:spPr/>
    </dgm:pt>
    <dgm:pt modelId="{DE60A4D5-5D2B-45CE-988B-712751698484}" type="pres">
      <dgm:prSet presAssocID="{E7BCBC8B-20CB-4B2E-B474-90960D878DA8}" presName="sibTrans" presStyleCnt="0"/>
      <dgm:spPr/>
    </dgm:pt>
    <dgm:pt modelId="{1D55A66D-E14C-4891-9ACB-B192E3DF3F3A}" type="pres">
      <dgm:prSet presAssocID="{14371EDB-6253-43D2-985F-86634934EBB5}" presName="node" presStyleLbl="node1" presStyleIdx="1" presStyleCnt="7">
        <dgm:presLayoutVars>
          <dgm:bulletEnabled val="1"/>
        </dgm:presLayoutVars>
      </dgm:prSet>
      <dgm:spPr/>
    </dgm:pt>
    <dgm:pt modelId="{1DFA1433-873A-4564-A73D-A5BF9A203B5F}" type="pres">
      <dgm:prSet presAssocID="{C2054A47-4653-4F0E-B6C1-1CC050836277}" presName="sibTrans" presStyleCnt="0"/>
      <dgm:spPr/>
    </dgm:pt>
    <dgm:pt modelId="{30F08812-8170-46CC-B0DC-FD35EA4B40B2}" type="pres">
      <dgm:prSet presAssocID="{6BB9CEA1-A5CC-436E-BAD6-93960F9AC8D4}" presName="node" presStyleLbl="node1" presStyleIdx="2" presStyleCnt="7">
        <dgm:presLayoutVars>
          <dgm:bulletEnabled val="1"/>
        </dgm:presLayoutVars>
      </dgm:prSet>
      <dgm:spPr/>
    </dgm:pt>
    <dgm:pt modelId="{1F89A679-8730-4982-9790-10AA85501E31}" type="pres">
      <dgm:prSet presAssocID="{DD3AC9D4-9411-4013-9015-AAD7BA941AF9}" presName="sibTrans" presStyleCnt="0"/>
      <dgm:spPr/>
    </dgm:pt>
    <dgm:pt modelId="{0456FADD-4A42-4FF7-8EF6-88FCDF6CE90A}" type="pres">
      <dgm:prSet presAssocID="{C165F00B-1AE6-40DD-A2D3-08EF72E65424}" presName="node" presStyleLbl="node1" presStyleIdx="3" presStyleCnt="7">
        <dgm:presLayoutVars>
          <dgm:bulletEnabled val="1"/>
        </dgm:presLayoutVars>
      </dgm:prSet>
      <dgm:spPr/>
    </dgm:pt>
    <dgm:pt modelId="{7987A3EE-0DBD-4CBF-97CE-F0455516F217}" type="pres">
      <dgm:prSet presAssocID="{469BBDFD-90EE-4A13-9457-56BBA5BFE946}" presName="sibTrans" presStyleCnt="0"/>
      <dgm:spPr/>
    </dgm:pt>
    <dgm:pt modelId="{AF9F5B5C-0992-4063-B347-8AE9C1E4D0B0}" type="pres">
      <dgm:prSet presAssocID="{3A39A314-8E6C-43A0-B4EF-0EEFFF6AE8C2}" presName="node" presStyleLbl="node1" presStyleIdx="4" presStyleCnt="7">
        <dgm:presLayoutVars>
          <dgm:bulletEnabled val="1"/>
        </dgm:presLayoutVars>
      </dgm:prSet>
      <dgm:spPr/>
    </dgm:pt>
    <dgm:pt modelId="{F260BD22-022E-4725-8DEB-7658F9E311E1}" type="pres">
      <dgm:prSet presAssocID="{2C72B8B8-BAA2-49AD-8E65-A1169564D7E2}" presName="sibTrans" presStyleCnt="0"/>
      <dgm:spPr/>
    </dgm:pt>
    <dgm:pt modelId="{A8A83254-1EF2-443C-A6D8-E6B3E118A300}" type="pres">
      <dgm:prSet presAssocID="{BE67D4BE-16DE-49B2-B903-1D1C0538AAEA}" presName="node" presStyleLbl="node1" presStyleIdx="5" presStyleCnt="7">
        <dgm:presLayoutVars>
          <dgm:bulletEnabled val="1"/>
        </dgm:presLayoutVars>
      </dgm:prSet>
      <dgm:spPr/>
    </dgm:pt>
    <dgm:pt modelId="{FC0B86F3-E06B-4B58-A9E8-B6D50C2C9969}" type="pres">
      <dgm:prSet presAssocID="{B96B0289-CF61-4A00-8971-0FF4590C57EC}" presName="sibTrans" presStyleCnt="0"/>
      <dgm:spPr/>
    </dgm:pt>
    <dgm:pt modelId="{E99B75F3-12A5-4CC6-B181-313A6BFFB97E}" type="pres">
      <dgm:prSet presAssocID="{DFBCEA2F-4C3C-4304-95D7-5DA684B94DE9}" presName="node" presStyleLbl="node1" presStyleIdx="6" presStyleCnt="7">
        <dgm:presLayoutVars>
          <dgm:bulletEnabled val="1"/>
        </dgm:presLayoutVars>
      </dgm:prSet>
      <dgm:spPr/>
    </dgm:pt>
  </dgm:ptLst>
  <dgm:cxnLst>
    <dgm:cxn modelId="{EC156028-4CDA-4731-A406-53F100710B96}" type="presOf" srcId="{DFBCEA2F-4C3C-4304-95D7-5DA684B94DE9}" destId="{E99B75F3-12A5-4CC6-B181-313A6BFFB97E}" srcOrd="0" destOrd="0" presId="urn:microsoft.com/office/officeart/2005/8/layout/default"/>
    <dgm:cxn modelId="{7DEF7034-EA0A-4D00-9768-AEB04AF23940}" type="presOf" srcId="{CC2E8B06-8610-4658-B8CA-CAEF96C848C3}" destId="{C972DB8A-7F53-400C-8E93-B211224BD1D7}" srcOrd="0" destOrd="0" presId="urn:microsoft.com/office/officeart/2005/8/layout/default"/>
    <dgm:cxn modelId="{9E7EEC5E-E0F9-4D2E-9877-FB98EBB129EF}" type="presOf" srcId="{1F7A15AB-6A91-4A39-A218-889ED1EEABCD}" destId="{19C14BF0-8FB8-45CE-97A0-28BE41EE2BD8}" srcOrd="0" destOrd="0" presId="urn:microsoft.com/office/officeart/2005/8/layout/default"/>
    <dgm:cxn modelId="{EB7A2C64-81AB-4111-9D67-A4DF6ACD19D6}" srcId="{CC2E8B06-8610-4658-B8CA-CAEF96C848C3}" destId="{3A39A314-8E6C-43A0-B4EF-0EEFFF6AE8C2}" srcOrd="4" destOrd="0" parTransId="{2C47FF1F-CC1E-47AC-A371-2492734EAC54}" sibTransId="{2C72B8B8-BAA2-49AD-8E65-A1169564D7E2}"/>
    <dgm:cxn modelId="{0037C44C-5D39-4353-8F6F-3E733A0F8F97}" type="presOf" srcId="{BE67D4BE-16DE-49B2-B903-1D1C0538AAEA}" destId="{A8A83254-1EF2-443C-A6D8-E6B3E118A300}" srcOrd="0" destOrd="0" presId="urn:microsoft.com/office/officeart/2005/8/layout/default"/>
    <dgm:cxn modelId="{6D158D6E-C15E-400C-B2FA-980CDF42B751}" srcId="{CC2E8B06-8610-4658-B8CA-CAEF96C848C3}" destId="{6BB9CEA1-A5CC-436E-BAD6-93960F9AC8D4}" srcOrd="2" destOrd="0" parTransId="{8C997F1B-ACB3-43A9-9381-73DF74F6A4F2}" sibTransId="{DD3AC9D4-9411-4013-9015-AAD7BA941AF9}"/>
    <dgm:cxn modelId="{40D29C78-0301-4F60-9EF5-ED7C8CCE82E9}" srcId="{CC2E8B06-8610-4658-B8CA-CAEF96C848C3}" destId="{1F7A15AB-6A91-4A39-A218-889ED1EEABCD}" srcOrd="0" destOrd="0" parTransId="{9E9D1BEE-FEFE-4EC1-B4BE-E3F55B7F6CDB}" sibTransId="{E7BCBC8B-20CB-4B2E-B474-90960D878DA8}"/>
    <dgm:cxn modelId="{7CC98286-3E00-4252-981D-E0784A53820B}" type="presOf" srcId="{14371EDB-6253-43D2-985F-86634934EBB5}" destId="{1D55A66D-E14C-4891-9ACB-B192E3DF3F3A}" srcOrd="0" destOrd="0" presId="urn:microsoft.com/office/officeart/2005/8/layout/default"/>
    <dgm:cxn modelId="{464B36AA-AF40-4774-BCB1-7511BC5068A2}" srcId="{CC2E8B06-8610-4658-B8CA-CAEF96C848C3}" destId="{14371EDB-6253-43D2-985F-86634934EBB5}" srcOrd="1" destOrd="0" parTransId="{59BF5410-C521-45D3-AC9D-B8E587B10919}" sibTransId="{C2054A47-4653-4F0E-B6C1-1CC050836277}"/>
    <dgm:cxn modelId="{91B5B5AB-83D1-407A-A5E3-112FA21BB9C8}" type="presOf" srcId="{C165F00B-1AE6-40DD-A2D3-08EF72E65424}" destId="{0456FADD-4A42-4FF7-8EF6-88FCDF6CE90A}" srcOrd="0" destOrd="0" presId="urn:microsoft.com/office/officeart/2005/8/layout/default"/>
    <dgm:cxn modelId="{BCCBA3B6-18F9-4C86-88BF-857C41BF8398}" srcId="{CC2E8B06-8610-4658-B8CA-CAEF96C848C3}" destId="{C165F00B-1AE6-40DD-A2D3-08EF72E65424}" srcOrd="3" destOrd="0" parTransId="{352CCD51-4B40-4508-A128-FB4B956BBE61}" sibTransId="{469BBDFD-90EE-4A13-9457-56BBA5BFE946}"/>
    <dgm:cxn modelId="{0FB43BC4-4C80-4B4E-AA38-0E1A2610DDCD}" srcId="{CC2E8B06-8610-4658-B8CA-CAEF96C848C3}" destId="{DFBCEA2F-4C3C-4304-95D7-5DA684B94DE9}" srcOrd="6" destOrd="0" parTransId="{9DA2BD05-A185-4D74-A957-C8CACB3B8192}" sibTransId="{46900FF7-51CF-40F3-94BB-C15E9B17838D}"/>
    <dgm:cxn modelId="{819AD6C8-6B78-4D79-85F2-8411F01E67B4}" type="presOf" srcId="{6BB9CEA1-A5CC-436E-BAD6-93960F9AC8D4}" destId="{30F08812-8170-46CC-B0DC-FD35EA4B40B2}" srcOrd="0" destOrd="0" presId="urn:microsoft.com/office/officeart/2005/8/layout/default"/>
    <dgm:cxn modelId="{C312BAD1-AE76-42F1-BBF0-9D093EDE9E98}" type="presOf" srcId="{3A39A314-8E6C-43A0-B4EF-0EEFFF6AE8C2}" destId="{AF9F5B5C-0992-4063-B347-8AE9C1E4D0B0}" srcOrd="0" destOrd="0" presId="urn:microsoft.com/office/officeart/2005/8/layout/default"/>
    <dgm:cxn modelId="{066AF6F0-2436-4AEA-83B5-62351763A479}" srcId="{CC2E8B06-8610-4658-B8CA-CAEF96C848C3}" destId="{BE67D4BE-16DE-49B2-B903-1D1C0538AAEA}" srcOrd="5" destOrd="0" parTransId="{65BE4618-8F72-44FA-A01B-18263BCE7D0B}" sibTransId="{B96B0289-CF61-4A00-8971-0FF4590C57EC}"/>
    <dgm:cxn modelId="{57D86740-F6E0-497C-A2DE-8A2663B037B2}" type="presParOf" srcId="{C972DB8A-7F53-400C-8E93-B211224BD1D7}" destId="{19C14BF0-8FB8-45CE-97A0-28BE41EE2BD8}" srcOrd="0" destOrd="0" presId="urn:microsoft.com/office/officeart/2005/8/layout/default"/>
    <dgm:cxn modelId="{9E4A93DA-4D26-4EF2-BE36-11A134E5B33C}" type="presParOf" srcId="{C972DB8A-7F53-400C-8E93-B211224BD1D7}" destId="{DE60A4D5-5D2B-45CE-988B-712751698484}" srcOrd="1" destOrd="0" presId="urn:microsoft.com/office/officeart/2005/8/layout/default"/>
    <dgm:cxn modelId="{45927E7A-B8AA-493E-B9CF-D1032C39551B}" type="presParOf" srcId="{C972DB8A-7F53-400C-8E93-B211224BD1D7}" destId="{1D55A66D-E14C-4891-9ACB-B192E3DF3F3A}" srcOrd="2" destOrd="0" presId="urn:microsoft.com/office/officeart/2005/8/layout/default"/>
    <dgm:cxn modelId="{98A74C7E-AFA9-4DCA-B703-4D87DC38971F}" type="presParOf" srcId="{C972DB8A-7F53-400C-8E93-B211224BD1D7}" destId="{1DFA1433-873A-4564-A73D-A5BF9A203B5F}" srcOrd="3" destOrd="0" presId="urn:microsoft.com/office/officeart/2005/8/layout/default"/>
    <dgm:cxn modelId="{F29BE4EF-31A2-47E2-821B-6E088F1F7FD9}" type="presParOf" srcId="{C972DB8A-7F53-400C-8E93-B211224BD1D7}" destId="{30F08812-8170-46CC-B0DC-FD35EA4B40B2}" srcOrd="4" destOrd="0" presId="urn:microsoft.com/office/officeart/2005/8/layout/default"/>
    <dgm:cxn modelId="{D94201D1-B39E-489C-8C63-995D89A244F2}" type="presParOf" srcId="{C972DB8A-7F53-400C-8E93-B211224BD1D7}" destId="{1F89A679-8730-4982-9790-10AA85501E31}" srcOrd="5" destOrd="0" presId="urn:microsoft.com/office/officeart/2005/8/layout/default"/>
    <dgm:cxn modelId="{5176BBCE-F6D7-4517-8EC9-8C16D5B8F4A4}" type="presParOf" srcId="{C972DB8A-7F53-400C-8E93-B211224BD1D7}" destId="{0456FADD-4A42-4FF7-8EF6-88FCDF6CE90A}" srcOrd="6" destOrd="0" presId="urn:microsoft.com/office/officeart/2005/8/layout/default"/>
    <dgm:cxn modelId="{87B8D0E6-6794-4632-8AB8-E5CD0613FFC3}" type="presParOf" srcId="{C972DB8A-7F53-400C-8E93-B211224BD1D7}" destId="{7987A3EE-0DBD-4CBF-97CE-F0455516F217}" srcOrd="7" destOrd="0" presId="urn:microsoft.com/office/officeart/2005/8/layout/default"/>
    <dgm:cxn modelId="{063710A4-95A8-44B4-89ED-3FEE59D5A734}" type="presParOf" srcId="{C972DB8A-7F53-400C-8E93-B211224BD1D7}" destId="{AF9F5B5C-0992-4063-B347-8AE9C1E4D0B0}" srcOrd="8" destOrd="0" presId="urn:microsoft.com/office/officeart/2005/8/layout/default"/>
    <dgm:cxn modelId="{4380EC51-F221-4D50-B69B-B5697F0C6C58}" type="presParOf" srcId="{C972DB8A-7F53-400C-8E93-B211224BD1D7}" destId="{F260BD22-022E-4725-8DEB-7658F9E311E1}" srcOrd="9" destOrd="0" presId="urn:microsoft.com/office/officeart/2005/8/layout/default"/>
    <dgm:cxn modelId="{6884EAAC-BCDE-4C68-A303-3E150DFD263D}" type="presParOf" srcId="{C972DB8A-7F53-400C-8E93-B211224BD1D7}" destId="{A8A83254-1EF2-443C-A6D8-E6B3E118A300}" srcOrd="10" destOrd="0" presId="urn:microsoft.com/office/officeart/2005/8/layout/default"/>
    <dgm:cxn modelId="{572879D4-0398-4A2A-A265-6B076A4C1CD7}" type="presParOf" srcId="{C972DB8A-7F53-400C-8E93-B211224BD1D7}" destId="{FC0B86F3-E06B-4B58-A9E8-B6D50C2C9969}" srcOrd="11" destOrd="0" presId="urn:microsoft.com/office/officeart/2005/8/layout/default"/>
    <dgm:cxn modelId="{E9AA6F84-360B-4EB1-9283-D5A4970441B8}" type="presParOf" srcId="{C972DB8A-7F53-400C-8E93-B211224BD1D7}" destId="{E99B75F3-12A5-4CC6-B181-313A6BFFB97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853573-A3AC-4097-A55C-9670DFA3796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CF5CF57E-1F36-461F-85DB-4D27F681498C}">
      <dgm:prSet/>
      <dgm:spPr/>
      <dgm:t>
        <a:bodyPr/>
        <a:lstStyle/>
        <a:p>
          <a:r>
            <a:rPr lang="es-ES"/>
            <a:t>Golpear, patear o empujar</a:t>
          </a:r>
          <a:endParaRPr lang="en-US"/>
        </a:p>
      </dgm:t>
    </dgm:pt>
    <dgm:pt modelId="{17FDC40A-1879-4218-A45B-941CD3A84D12}" type="parTrans" cxnId="{960A9C00-1C34-4EFB-8B67-2D5AB0AC9C4A}">
      <dgm:prSet/>
      <dgm:spPr/>
      <dgm:t>
        <a:bodyPr/>
        <a:lstStyle/>
        <a:p>
          <a:endParaRPr lang="en-US"/>
        </a:p>
      </dgm:t>
    </dgm:pt>
    <dgm:pt modelId="{E194D183-8607-4DE8-8A10-C58EB14C8188}" type="sibTrans" cxnId="{960A9C00-1C34-4EFB-8B67-2D5AB0AC9C4A}">
      <dgm:prSet/>
      <dgm:spPr/>
      <dgm:t>
        <a:bodyPr/>
        <a:lstStyle/>
        <a:p>
          <a:endParaRPr lang="en-US"/>
        </a:p>
      </dgm:t>
    </dgm:pt>
    <dgm:pt modelId="{2B26AC8C-4E84-4BD4-BC7F-3A6827C4FFB5}">
      <dgm:prSet/>
      <dgm:spPr/>
      <dgm:t>
        <a:bodyPr/>
        <a:lstStyle/>
        <a:p>
          <a:r>
            <a:rPr lang="es-ES"/>
            <a:t>Tomar propiedad ajena</a:t>
          </a:r>
          <a:endParaRPr lang="en-US"/>
        </a:p>
      </dgm:t>
    </dgm:pt>
    <dgm:pt modelId="{051428E9-5EBF-4562-BD8A-9A42B3807B83}" type="parTrans" cxnId="{B4143D0E-2BEE-471C-BBFD-4EFADE96161F}">
      <dgm:prSet/>
      <dgm:spPr/>
      <dgm:t>
        <a:bodyPr/>
        <a:lstStyle/>
        <a:p>
          <a:endParaRPr lang="en-US"/>
        </a:p>
      </dgm:t>
    </dgm:pt>
    <dgm:pt modelId="{3F97C46A-2F74-42F9-BA8F-E391690A5D65}" type="sibTrans" cxnId="{B4143D0E-2BEE-471C-BBFD-4EFADE96161F}">
      <dgm:prSet/>
      <dgm:spPr/>
      <dgm:t>
        <a:bodyPr/>
        <a:lstStyle/>
        <a:p>
          <a:endParaRPr lang="en-US"/>
        </a:p>
      </dgm:t>
    </dgm:pt>
    <dgm:pt modelId="{0C78FAEC-A3AF-4DEB-B0BD-765FEA0B4146}">
      <dgm:prSet/>
      <dgm:spPr/>
      <dgm:t>
        <a:bodyPr/>
        <a:lstStyle/>
        <a:p>
          <a:r>
            <a:rPr lang="es-ES"/>
            <a:t>Dañar propiedad </a:t>
          </a:r>
          <a:endParaRPr lang="en-US"/>
        </a:p>
      </dgm:t>
    </dgm:pt>
    <dgm:pt modelId="{9E7F2DE0-2FAF-40DE-8200-CCF378380E44}" type="parTrans" cxnId="{489E918F-29AF-43B9-9FDF-A38A1A92969F}">
      <dgm:prSet/>
      <dgm:spPr/>
      <dgm:t>
        <a:bodyPr/>
        <a:lstStyle/>
        <a:p>
          <a:endParaRPr lang="en-US"/>
        </a:p>
      </dgm:t>
    </dgm:pt>
    <dgm:pt modelId="{75E3A3A9-E5C6-4D28-96BF-4448CA46BB34}" type="sibTrans" cxnId="{489E918F-29AF-43B9-9FDF-A38A1A92969F}">
      <dgm:prSet/>
      <dgm:spPr/>
      <dgm:t>
        <a:bodyPr/>
        <a:lstStyle/>
        <a:p>
          <a:endParaRPr lang="en-US"/>
        </a:p>
      </dgm:t>
    </dgm:pt>
    <dgm:pt modelId="{6F3DA35D-5B90-4C7B-82AF-BEE49CE41352}">
      <dgm:prSet/>
      <dgm:spPr/>
      <dgm:t>
        <a:bodyPr/>
        <a:lstStyle/>
        <a:p>
          <a:r>
            <a:rPr lang="es-ES"/>
            <a:t>Contacto forzado o no deseado</a:t>
          </a:r>
          <a:endParaRPr lang="en-US"/>
        </a:p>
      </dgm:t>
    </dgm:pt>
    <dgm:pt modelId="{464F2C18-DB7D-4C5C-BA5B-2FF8AABF6445}" type="parTrans" cxnId="{B9A5189F-5554-4143-9DE5-10518E66DEAB}">
      <dgm:prSet/>
      <dgm:spPr/>
      <dgm:t>
        <a:bodyPr/>
        <a:lstStyle/>
        <a:p>
          <a:endParaRPr lang="en-US"/>
        </a:p>
      </dgm:t>
    </dgm:pt>
    <dgm:pt modelId="{3ABA1894-8F45-41EA-B326-C65B55EB9367}" type="sibTrans" cxnId="{B9A5189F-5554-4143-9DE5-10518E66DEAB}">
      <dgm:prSet/>
      <dgm:spPr/>
      <dgm:t>
        <a:bodyPr/>
        <a:lstStyle/>
        <a:p>
          <a:endParaRPr lang="en-US"/>
        </a:p>
      </dgm:t>
    </dgm:pt>
    <dgm:pt modelId="{9BE956BB-5C0A-4A0B-9290-C822AA3C129E}">
      <dgm:prSet/>
      <dgm:spPr/>
      <dgm:t>
        <a:bodyPr/>
        <a:lstStyle/>
        <a:p>
          <a:r>
            <a:rPr lang="es-ES"/>
            <a:t>Percepción de intento de dañar</a:t>
          </a:r>
          <a:endParaRPr lang="en-US"/>
        </a:p>
      </dgm:t>
    </dgm:pt>
    <dgm:pt modelId="{8D053183-2212-405E-B8E5-FA3FDD15DFB2}" type="parTrans" cxnId="{8931DD26-F0FB-43FC-9EA1-CA8E43FC86F3}">
      <dgm:prSet/>
      <dgm:spPr/>
      <dgm:t>
        <a:bodyPr/>
        <a:lstStyle/>
        <a:p>
          <a:endParaRPr lang="en-US"/>
        </a:p>
      </dgm:t>
    </dgm:pt>
    <dgm:pt modelId="{F99415BA-F0F1-4B84-ABE0-791053914154}" type="sibTrans" cxnId="{8931DD26-F0FB-43FC-9EA1-CA8E43FC86F3}">
      <dgm:prSet/>
      <dgm:spPr/>
      <dgm:t>
        <a:bodyPr/>
        <a:lstStyle/>
        <a:p>
          <a:endParaRPr lang="en-US"/>
        </a:p>
      </dgm:t>
    </dgm:pt>
    <dgm:pt modelId="{9CA2670F-6143-404A-B378-294E4B49E8D1}" type="pres">
      <dgm:prSet presAssocID="{24853573-A3AC-4097-A55C-9670DFA37964}" presName="outerComposite" presStyleCnt="0">
        <dgm:presLayoutVars>
          <dgm:chMax val="5"/>
          <dgm:dir/>
          <dgm:resizeHandles val="exact"/>
        </dgm:presLayoutVars>
      </dgm:prSet>
      <dgm:spPr/>
    </dgm:pt>
    <dgm:pt modelId="{13A97ADF-1CB6-4F08-BC52-FF3B87473F2A}" type="pres">
      <dgm:prSet presAssocID="{24853573-A3AC-4097-A55C-9670DFA37964}" presName="dummyMaxCanvas" presStyleCnt="0">
        <dgm:presLayoutVars/>
      </dgm:prSet>
      <dgm:spPr/>
    </dgm:pt>
    <dgm:pt modelId="{AEAFC606-6E15-4CC7-8D10-9393F3A5E592}" type="pres">
      <dgm:prSet presAssocID="{24853573-A3AC-4097-A55C-9670DFA37964}" presName="FiveNodes_1" presStyleLbl="node1" presStyleIdx="0" presStyleCnt="5">
        <dgm:presLayoutVars>
          <dgm:bulletEnabled val="1"/>
        </dgm:presLayoutVars>
      </dgm:prSet>
      <dgm:spPr/>
    </dgm:pt>
    <dgm:pt modelId="{29EEA5BA-0712-4106-AC45-B83AE19BBC84}" type="pres">
      <dgm:prSet presAssocID="{24853573-A3AC-4097-A55C-9670DFA37964}" presName="FiveNodes_2" presStyleLbl="node1" presStyleIdx="1" presStyleCnt="5">
        <dgm:presLayoutVars>
          <dgm:bulletEnabled val="1"/>
        </dgm:presLayoutVars>
      </dgm:prSet>
      <dgm:spPr/>
    </dgm:pt>
    <dgm:pt modelId="{A42C6BCF-8939-4B22-8378-B79A7B1CC0EF}" type="pres">
      <dgm:prSet presAssocID="{24853573-A3AC-4097-A55C-9670DFA37964}" presName="FiveNodes_3" presStyleLbl="node1" presStyleIdx="2" presStyleCnt="5">
        <dgm:presLayoutVars>
          <dgm:bulletEnabled val="1"/>
        </dgm:presLayoutVars>
      </dgm:prSet>
      <dgm:spPr/>
    </dgm:pt>
    <dgm:pt modelId="{86B4B777-D11E-4441-B007-CEFC8CC6C9B7}" type="pres">
      <dgm:prSet presAssocID="{24853573-A3AC-4097-A55C-9670DFA37964}" presName="FiveNodes_4" presStyleLbl="node1" presStyleIdx="3" presStyleCnt="5">
        <dgm:presLayoutVars>
          <dgm:bulletEnabled val="1"/>
        </dgm:presLayoutVars>
      </dgm:prSet>
      <dgm:spPr/>
    </dgm:pt>
    <dgm:pt modelId="{A117E338-412B-414A-87A9-F9BB8197AC00}" type="pres">
      <dgm:prSet presAssocID="{24853573-A3AC-4097-A55C-9670DFA37964}" presName="FiveNodes_5" presStyleLbl="node1" presStyleIdx="4" presStyleCnt="5">
        <dgm:presLayoutVars>
          <dgm:bulletEnabled val="1"/>
        </dgm:presLayoutVars>
      </dgm:prSet>
      <dgm:spPr/>
    </dgm:pt>
    <dgm:pt modelId="{B674ED3E-B58A-4691-A339-5B0EA44BB847}" type="pres">
      <dgm:prSet presAssocID="{24853573-A3AC-4097-A55C-9670DFA37964}" presName="FiveConn_1-2" presStyleLbl="fgAccFollowNode1" presStyleIdx="0" presStyleCnt="4">
        <dgm:presLayoutVars>
          <dgm:bulletEnabled val="1"/>
        </dgm:presLayoutVars>
      </dgm:prSet>
      <dgm:spPr/>
    </dgm:pt>
    <dgm:pt modelId="{BF7B2989-2673-4D1E-91F2-FD35A4B102A3}" type="pres">
      <dgm:prSet presAssocID="{24853573-A3AC-4097-A55C-9670DFA37964}" presName="FiveConn_2-3" presStyleLbl="fgAccFollowNode1" presStyleIdx="1" presStyleCnt="4">
        <dgm:presLayoutVars>
          <dgm:bulletEnabled val="1"/>
        </dgm:presLayoutVars>
      </dgm:prSet>
      <dgm:spPr/>
    </dgm:pt>
    <dgm:pt modelId="{3ABF3B3A-6078-4DFD-929E-61B484787ED5}" type="pres">
      <dgm:prSet presAssocID="{24853573-A3AC-4097-A55C-9670DFA37964}" presName="FiveConn_3-4" presStyleLbl="fgAccFollowNode1" presStyleIdx="2" presStyleCnt="4">
        <dgm:presLayoutVars>
          <dgm:bulletEnabled val="1"/>
        </dgm:presLayoutVars>
      </dgm:prSet>
      <dgm:spPr/>
    </dgm:pt>
    <dgm:pt modelId="{5839944D-75E0-44F1-95A6-E8B805BBC543}" type="pres">
      <dgm:prSet presAssocID="{24853573-A3AC-4097-A55C-9670DFA37964}" presName="FiveConn_4-5" presStyleLbl="fgAccFollowNode1" presStyleIdx="3" presStyleCnt="4">
        <dgm:presLayoutVars>
          <dgm:bulletEnabled val="1"/>
        </dgm:presLayoutVars>
      </dgm:prSet>
      <dgm:spPr/>
    </dgm:pt>
    <dgm:pt modelId="{C83BE5B4-92E2-43BC-A6E5-2BB505B3A47C}" type="pres">
      <dgm:prSet presAssocID="{24853573-A3AC-4097-A55C-9670DFA37964}" presName="FiveNodes_1_text" presStyleLbl="node1" presStyleIdx="4" presStyleCnt="5">
        <dgm:presLayoutVars>
          <dgm:bulletEnabled val="1"/>
        </dgm:presLayoutVars>
      </dgm:prSet>
      <dgm:spPr/>
    </dgm:pt>
    <dgm:pt modelId="{565E3C50-6816-4984-B188-900E8774CA9F}" type="pres">
      <dgm:prSet presAssocID="{24853573-A3AC-4097-A55C-9670DFA37964}" presName="FiveNodes_2_text" presStyleLbl="node1" presStyleIdx="4" presStyleCnt="5">
        <dgm:presLayoutVars>
          <dgm:bulletEnabled val="1"/>
        </dgm:presLayoutVars>
      </dgm:prSet>
      <dgm:spPr/>
    </dgm:pt>
    <dgm:pt modelId="{F3250FAF-D465-45A7-A64C-2A2EA89C2AA0}" type="pres">
      <dgm:prSet presAssocID="{24853573-A3AC-4097-A55C-9670DFA37964}" presName="FiveNodes_3_text" presStyleLbl="node1" presStyleIdx="4" presStyleCnt="5">
        <dgm:presLayoutVars>
          <dgm:bulletEnabled val="1"/>
        </dgm:presLayoutVars>
      </dgm:prSet>
      <dgm:spPr/>
    </dgm:pt>
    <dgm:pt modelId="{09787BDC-4D02-49DA-9566-C924AB6EF554}" type="pres">
      <dgm:prSet presAssocID="{24853573-A3AC-4097-A55C-9670DFA37964}" presName="FiveNodes_4_text" presStyleLbl="node1" presStyleIdx="4" presStyleCnt="5">
        <dgm:presLayoutVars>
          <dgm:bulletEnabled val="1"/>
        </dgm:presLayoutVars>
      </dgm:prSet>
      <dgm:spPr/>
    </dgm:pt>
    <dgm:pt modelId="{333F07E9-2396-4D11-BD6C-06761FE3E227}" type="pres">
      <dgm:prSet presAssocID="{24853573-A3AC-4097-A55C-9670DFA37964}" presName="FiveNodes_5_text" presStyleLbl="node1" presStyleIdx="4" presStyleCnt="5">
        <dgm:presLayoutVars>
          <dgm:bulletEnabled val="1"/>
        </dgm:presLayoutVars>
      </dgm:prSet>
      <dgm:spPr/>
    </dgm:pt>
  </dgm:ptLst>
  <dgm:cxnLst>
    <dgm:cxn modelId="{960A9C00-1C34-4EFB-8B67-2D5AB0AC9C4A}" srcId="{24853573-A3AC-4097-A55C-9670DFA37964}" destId="{CF5CF57E-1F36-461F-85DB-4D27F681498C}" srcOrd="0" destOrd="0" parTransId="{17FDC40A-1879-4218-A45B-941CD3A84D12}" sibTransId="{E194D183-8607-4DE8-8A10-C58EB14C8188}"/>
    <dgm:cxn modelId="{94CBE909-C700-4676-978B-35E2D047E203}" type="presOf" srcId="{6F3DA35D-5B90-4C7B-82AF-BEE49CE41352}" destId="{86B4B777-D11E-4441-B007-CEFC8CC6C9B7}" srcOrd="0" destOrd="0" presId="urn:microsoft.com/office/officeart/2005/8/layout/vProcess5"/>
    <dgm:cxn modelId="{B4143D0E-2BEE-471C-BBFD-4EFADE96161F}" srcId="{24853573-A3AC-4097-A55C-9670DFA37964}" destId="{2B26AC8C-4E84-4BD4-BC7F-3A6827C4FFB5}" srcOrd="1" destOrd="0" parTransId="{051428E9-5EBF-4562-BD8A-9A42B3807B83}" sibTransId="{3F97C46A-2F74-42F9-BA8F-E391690A5D65}"/>
    <dgm:cxn modelId="{8931DD26-F0FB-43FC-9EA1-CA8E43FC86F3}" srcId="{24853573-A3AC-4097-A55C-9670DFA37964}" destId="{9BE956BB-5C0A-4A0B-9290-C822AA3C129E}" srcOrd="4" destOrd="0" parTransId="{8D053183-2212-405E-B8E5-FA3FDD15DFB2}" sibTransId="{F99415BA-F0F1-4B84-ABE0-791053914154}"/>
    <dgm:cxn modelId="{03485C7B-27AF-489F-8AB8-0E9CBBEFCB72}" type="presOf" srcId="{0C78FAEC-A3AF-4DEB-B0BD-765FEA0B4146}" destId="{F3250FAF-D465-45A7-A64C-2A2EA89C2AA0}" srcOrd="1" destOrd="0" presId="urn:microsoft.com/office/officeart/2005/8/layout/vProcess5"/>
    <dgm:cxn modelId="{AF54E181-6BD3-4174-B7E8-D4A8B162A051}" type="presOf" srcId="{3F97C46A-2F74-42F9-BA8F-E391690A5D65}" destId="{BF7B2989-2673-4D1E-91F2-FD35A4B102A3}" srcOrd="0" destOrd="0" presId="urn:microsoft.com/office/officeart/2005/8/layout/vProcess5"/>
    <dgm:cxn modelId="{489E918F-29AF-43B9-9FDF-A38A1A92969F}" srcId="{24853573-A3AC-4097-A55C-9670DFA37964}" destId="{0C78FAEC-A3AF-4DEB-B0BD-765FEA0B4146}" srcOrd="2" destOrd="0" parTransId="{9E7F2DE0-2FAF-40DE-8200-CCF378380E44}" sibTransId="{75E3A3A9-E5C6-4D28-96BF-4448CA46BB34}"/>
    <dgm:cxn modelId="{2E583C91-A65E-4C94-A056-A961F375A86A}" type="presOf" srcId="{9BE956BB-5C0A-4A0B-9290-C822AA3C129E}" destId="{A117E338-412B-414A-87A9-F9BB8197AC00}" srcOrd="0" destOrd="0" presId="urn:microsoft.com/office/officeart/2005/8/layout/vProcess5"/>
    <dgm:cxn modelId="{B9A5189F-5554-4143-9DE5-10518E66DEAB}" srcId="{24853573-A3AC-4097-A55C-9670DFA37964}" destId="{6F3DA35D-5B90-4C7B-82AF-BEE49CE41352}" srcOrd="3" destOrd="0" parTransId="{464F2C18-DB7D-4C5C-BA5B-2FF8AABF6445}" sibTransId="{3ABA1894-8F45-41EA-B326-C65B55EB9367}"/>
    <dgm:cxn modelId="{42DC76A0-90BC-431B-892B-7EB6CE00FFDD}" type="presOf" srcId="{24853573-A3AC-4097-A55C-9670DFA37964}" destId="{9CA2670F-6143-404A-B378-294E4B49E8D1}" srcOrd="0" destOrd="0" presId="urn:microsoft.com/office/officeart/2005/8/layout/vProcess5"/>
    <dgm:cxn modelId="{89FB2FAE-BF27-4972-A06E-2F930EEE3DB1}" type="presOf" srcId="{6F3DA35D-5B90-4C7B-82AF-BEE49CE41352}" destId="{09787BDC-4D02-49DA-9566-C924AB6EF554}" srcOrd="1" destOrd="0" presId="urn:microsoft.com/office/officeart/2005/8/layout/vProcess5"/>
    <dgm:cxn modelId="{BAD133B5-9FE2-4435-BD2B-65333A1D165E}" type="presOf" srcId="{2B26AC8C-4E84-4BD4-BC7F-3A6827C4FFB5}" destId="{565E3C50-6816-4984-B188-900E8774CA9F}" srcOrd="1" destOrd="0" presId="urn:microsoft.com/office/officeart/2005/8/layout/vProcess5"/>
    <dgm:cxn modelId="{5B6E66B5-50D1-4C4E-A0CF-39B32B411A54}" type="presOf" srcId="{3ABA1894-8F45-41EA-B326-C65B55EB9367}" destId="{5839944D-75E0-44F1-95A6-E8B805BBC543}" srcOrd="0" destOrd="0" presId="urn:microsoft.com/office/officeart/2005/8/layout/vProcess5"/>
    <dgm:cxn modelId="{8B892BD1-2045-4669-9D65-2D3718E05F32}" type="presOf" srcId="{0C78FAEC-A3AF-4DEB-B0BD-765FEA0B4146}" destId="{A42C6BCF-8939-4B22-8378-B79A7B1CC0EF}" srcOrd="0" destOrd="0" presId="urn:microsoft.com/office/officeart/2005/8/layout/vProcess5"/>
    <dgm:cxn modelId="{259067D8-7E02-4A3B-A181-E12D2FB309AA}" type="presOf" srcId="{CF5CF57E-1F36-461F-85DB-4D27F681498C}" destId="{AEAFC606-6E15-4CC7-8D10-9393F3A5E592}" srcOrd="0" destOrd="0" presId="urn:microsoft.com/office/officeart/2005/8/layout/vProcess5"/>
    <dgm:cxn modelId="{73E82CDB-A57E-419F-914E-0821BC5460FA}" type="presOf" srcId="{CF5CF57E-1F36-461F-85DB-4D27F681498C}" destId="{C83BE5B4-92E2-43BC-A6E5-2BB505B3A47C}" srcOrd="1" destOrd="0" presId="urn:microsoft.com/office/officeart/2005/8/layout/vProcess5"/>
    <dgm:cxn modelId="{84B615DC-CF22-4F09-ADD0-5A9EDACFC955}" type="presOf" srcId="{2B26AC8C-4E84-4BD4-BC7F-3A6827C4FFB5}" destId="{29EEA5BA-0712-4106-AC45-B83AE19BBC84}" srcOrd="0" destOrd="0" presId="urn:microsoft.com/office/officeart/2005/8/layout/vProcess5"/>
    <dgm:cxn modelId="{FA54E0EA-9EDD-438B-ACAB-B456DD65DC65}" type="presOf" srcId="{9BE956BB-5C0A-4A0B-9290-C822AA3C129E}" destId="{333F07E9-2396-4D11-BD6C-06761FE3E227}" srcOrd="1" destOrd="0" presId="urn:microsoft.com/office/officeart/2005/8/layout/vProcess5"/>
    <dgm:cxn modelId="{34C76BF3-77C1-4951-BAA9-15A03C0EDAC3}" type="presOf" srcId="{E194D183-8607-4DE8-8A10-C58EB14C8188}" destId="{B674ED3E-B58A-4691-A339-5B0EA44BB847}" srcOrd="0" destOrd="0" presId="urn:microsoft.com/office/officeart/2005/8/layout/vProcess5"/>
    <dgm:cxn modelId="{7BD3FCF5-F692-40D9-9AF8-FB291585741D}" type="presOf" srcId="{75E3A3A9-E5C6-4D28-96BF-4448CA46BB34}" destId="{3ABF3B3A-6078-4DFD-929E-61B484787ED5}" srcOrd="0" destOrd="0" presId="urn:microsoft.com/office/officeart/2005/8/layout/vProcess5"/>
    <dgm:cxn modelId="{77FFE48A-63AF-4766-84E3-CA2E392F3526}" type="presParOf" srcId="{9CA2670F-6143-404A-B378-294E4B49E8D1}" destId="{13A97ADF-1CB6-4F08-BC52-FF3B87473F2A}" srcOrd="0" destOrd="0" presId="urn:microsoft.com/office/officeart/2005/8/layout/vProcess5"/>
    <dgm:cxn modelId="{AE6412CA-21FD-41A9-8C25-0E1365A1A771}" type="presParOf" srcId="{9CA2670F-6143-404A-B378-294E4B49E8D1}" destId="{AEAFC606-6E15-4CC7-8D10-9393F3A5E592}" srcOrd="1" destOrd="0" presId="urn:microsoft.com/office/officeart/2005/8/layout/vProcess5"/>
    <dgm:cxn modelId="{122073D5-6D30-46E0-97A5-87405221CA29}" type="presParOf" srcId="{9CA2670F-6143-404A-B378-294E4B49E8D1}" destId="{29EEA5BA-0712-4106-AC45-B83AE19BBC84}" srcOrd="2" destOrd="0" presId="urn:microsoft.com/office/officeart/2005/8/layout/vProcess5"/>
    <dgm:cxn modelId="{6E5C17A3-6945-4A10-8066-59BAE09C0C8E}" type="presParOf" srcId="{9CA2670F-6143-404A-B378-294E4B49E8D1}" destId="{A42C6BCF-8939-4B22-8378-B79A7B1CC0EF}" srcOrd="3" destOrd="0" presId="urn:microsoft.com/office/officeart/2005/8/layout/vProcess5"/>
    <dgm:cxn modelId="{3A17F056-F66B-4217-97F8-5E1C39DEE684}" type="presParOf" srcId="{9CA2670F-6143-404A-B378-294E4B49E8D1}" destId="{86B4B777-D11E-4441-B007-CEFC8CC6C9B7}" srcOrd="4" destOrd="0" presId="urn:microsoft.com/office/officeart/2005/8/layout/vProcess5"/>
    <dgm:cxn modelId="{B37AD93D-C74A-45E1-B9FA-792DE81EB92F}" type="presParOf" srcId="{9CA2670F-6143-404A-B378-294E4B49E8D1}" destId="{A117E338-412B-414A-87A9-F9BB8197AC00}" srcOrd="5" destOrd="0" presId="urn:microsoft.com/office/officeart/2005/8/layout/vProcess5"/>
    <dgm:cxn modelId="{165FD32D-ABF6-4D78-9D9A-AE036576192B}" type="presParOf" srcId="{9CA2670F-6143-404A-B378-294E4B49E8D1}" destId="{B674ED3E-B58A-4691-A339-5B0EA44BB847}" srcOrd="6" destOrd="0" presId="urn:microsoft.com/office/officeart/2005/8/layout/vProcess5"/>
    <dgm:cxn modelId="{F94D15B6-7421-44EF-8B6D-E23C9B4E4DF6}" type="presParOf" srcId="{9CA2670F-6143-404A-B378-294E4B49E8D1}" destId="{BF7B2989-2673-4D1E-91F2-FD35A4B102A3}" srcOrd="7" destOrd="0" presId="urn:microsoft.com/office/officeart/2005/8/layout/vProcess5"/>
    <dgm:cxn modelId="{E97B8CD9-F781-4807-9116-9D697C4E0D9A}" type="presParOf" srcId="{9CA2670F-6143-404A-B378-294E4B49E8D1}" destId="{3ABF3B3A-6078-4DFD-929E-61B484787ED5}" srcOrd="8" destOrd="0" presId="urn:microsoft.com/office/officeart/2005/8/layout/vProcess5"/>
    <dgm:cxn modelId="{1DC54F4B-BB16-4DB2-8644-1D9E2B73F633}" type="presParOf" srcId="{9CA2670F-6143-404A-B378-294E4B49E8D1}" destId="{5839944D-75E0-44F1-95A6-E8B805BBC543}" srcOrd="9" destOrd="0" presId="urn:microsoft.com/office/officeart/2005/8/layout/vProcess5"/>
    <dgm:cxn modelId="{4C27CD71-AADA-4509-80BA-4E9F3DAE1901}" type="presParOf" srcId="{9CA2670F-6143-404A-B378-294E4B49E8D1}" destId="{C83BE5B4-92E2-43BC-A6E5-2BB505B3A47C}" srcOrd="10" destOrd="0" presId="urn:microsoft.com/office/officeart/2005/8/layout/vProcess5"/>
    <dgm:cxn modelId="{3C69CB08-94EB-4203-8AEC-E2E38E9B5322}" type="presParOf" srcId="{9CA2670F-6143-404A-B378-294E4B49E8D1}" destId="{565E3C50-6816-4984-B188-900E8774CA9F}" srcOrd="11" destOrd="0" presId="urn:microsoft.com/office/officeart/2005/8/layout/vProcess5"/>
    <dgm:cxn modelId="{CC6EBCA0-1945-4AE7-85BF-91E809B1682F}" type="presParOf" srcId="{9CA2670F-6143-404A-B378-294E4B49E8D1}" destId="{F3250FAF-D465-45A7-A64C-2A2EA89C2AA0}" srcOrd="12" destOrd="0" presId="urn:microsoft.com/office/officeart/2005/8/layout/vProcess5"/>
    <dgm:cxn modelId="{ED6441F2-01E3-4FFA-B65B-87B9D6D17CC7}" type="presParOf" srcId="{9CA2670F-6143-404A-B378-294E4B49E8D1}" destId="{09787BDC-4D02-49DA-9566-C924AB6EF554}" srcOrd="13" destOrd="0" presId="urn:microsoft.com/office/officeart/2005/8/layout/vProcess5"/>
    <dgm:cxn modelId="{26026118-1C45-45F7-A6B5-9B93DD0FF1F5}" type="presParOf" srcId="{9CA2670F-6143-404A-B378-294E4B49E8D1}" destId="{333F07E9-2396-4D11-BD6C-06761FE3E22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A2208B-E6AF-4CBA-99E6-8503CE8AF79B}"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9AA643F2-D4BF-4829-A633-32F6F1392D96}">
      <dgm:prSet/>
      <dgm:spPr/>
      <dgm:t>
        <a:bodyPr/>
        <a:lstStyle/>
        <a:p>
          <a:r>
            <a:rPr lang="es-ES"/>
            <a:t>Aislamiento o exclusión de grupos</a:t>
          </a:r>
          <a:endParaRPr lang="en-US"/>
        </a:p>
      </dgm:t>
    </dgm:pt>
    <dgm:pt modelId="{C83E3667-34CE-4412-91AC-5C59F0D78F68}" type="parTrans" cxnId="{280736A4-5AE7-4F9D-8542-3F34D3AC69C2}">
      <dgm:prSet/>
      <dgm:spPr/>
      <dgm:t>
        <a:bodyPr/>
        <a:lstStyle/>
        <a:p>
          <a:endParaRPr lang="en-US"/>
        </a:p>
      </dgm:t>
    </dgm:pt>
    <dgm:pt modelId="{090E26DF-030C-44F5-AA0E-08D0DAEE727B}" type="sibTrans" cxnId="{280736A4-5AE7-4F9D-8542-3F34D3AC69C2}">
      <dgm:prSet/>
      <dgm:spPr/>
      <dgm:t>
        <a:bodyPr/>
        <a:lstStyle/>
        <a:p>
          <a:endParaRPr lang="en-US"/>
        </a:p>
      </dgm:t>
    </dgm:pt>
    <dgm:pt modelId="{2F9BC53D-60A5-45B0-BDDE-BA421C4278D6}">
      <dgm:prSet/>
      <dgm:spPr/>
      <dgm:t>
        <a:bodyPr/>
        <a:lstStyle/>
        <a:p>
          <a:r>
            <a:rPr lang="es-ES" dirty="0"/>
            <a:t>Manipulación llevada a cabo para dañar 	la aceptación de los grupos</a:t>
          </a:r>
          <a:endParaRPr lang="en-US" dirty="0"/>
        </a:p>
      </dgm:t>
    </dgm:pt>
    <dgm:pt modelId="{FDB762F5-80D7-491F-8C7E-C790CB33329C}" type="parTrans" cxnId="{3A8167E5-61A2-4F44-A9EF-1CA7B924D362}">
      <dgm:prSet/>
      <dgm:spPr/>
      <dgm:t>
        <a:bodyPr/>
        <a:lstStyle/>
        <a:p>
          <a:endParaRPr lang="en-US"/>
        </a:p>
      </dgm:t>
    </dgm:pt>
    <dgm:pt modelId="{D6BB47A3-A956-4AD3-9927-55135CF2F6E8}" type="sibTrans" cxnId="{3A8167E5-61A2-4F44-A9EF-1CA7B924D362}">
      <dgm:prSet/>
      <dgm:spPr/>
      <dgm:t>
        <a:bodyPr/>
        <a:lstStyle/>
        <a:p>
          <a:endParaRPr lang="en-US"/>
        </a:p>
      </dgm:t>
    </dgm:pt>
    <dgm:pt modelId="{FFB8EC1B-585B-4A7E-AC06-709991B4245A}">
      <dgm:prSet/>
      <dgm:spPr/>
      <dgm:t>
        <a:bodyPr/>
        <a:lstStyle/>
        <a:p>
          <a:r>
            <a:rPr lang="es-ES"/>
            <a:t>Daño a la reputación</a:t>
          </a:r>
          <a:endParaRPr lang="en-US"/>
        </a:p>
      </dgm:t>
    </dgm:pt>
    <dgm:pt modelId="{63122588-6C46-4A8C-AFFF-7DF9F69743F4}" type="parTrans" cxnId="{1B3190B2-9FF2-4D08-8983-659734E5B461}">
      <dgm:prSet/>
      <dgm:spPr/>
      <dgm:t>
        <a:bodyPr/>
        <a:lstStyle/>
        <a:p>
          <a:endParaRPr lang="en-US"/>
        </a:p>
      </dgm:t>
    </dgm:pt>
    <dgm:pt modelId="{EF30AE44-FABF-48FE-9842-70BA50712173}" type="sibTrans" cxnId="{1B3190B2-9FF2-4D08-8983-659734E5B461}">
      <dgm:prSet/>
      <dgm:spPr/>
      <dgm:t>
        <a:bodyPr/>
        <a:lstStyle/>
        <a:p>
          <a:endParaRPr lang="en-US"/>
        </a:p>
      </dgm:t>
    </dgm:pt>
    <dgm:pt modelId="{524AC783-EBA4-4F2F-9914-6211C9E6C715}">
      <dgm:prSet/>
      <dgm:spPr/>
      <dgm:t>
        <a:bodyPr/>
        <a:lstStyle/>
        <a:p>
          <a:r>
            <a:rPr lang="es-ES"/>
            <a:t>Humillación pública</a:t>
          </a:r>
          <a:endParaRPr lang="en-US"/>
        </a:p>
      </dgm:t>
    </dgm:pt>
    <dgm:pt modelId="{0FFA501C-CE33-4317-8DBB-37B451A23561}" type="parTrans" cxnId="{8F5ED49A-ED79-46E2-8033-CABD0AD0B6FC}">
      <dgm:prSet/>
      <dgm:spPr/>
      <dgm:t>
        <a:bodyPr/>
        <a:lstStyle/>
        <a:p>
          <a:endParaRPr lang="en-US"/>
        </a:p>
      </dgm:t>
    </dgm:pt>
    <dgm:pt modelId="{CDD3C826-ACDB-4A74-B4E6-749526473DD8}" type="sibTrans" cxnId="{8F5ED49A-ED79-46E2-8033-CABD0AD0B6FC}">
      <dgm:prSet/>
      <dgm:spPr/>
      <dgm:t>
        <a:bodyPr/>
        <a:lstStyle/>
        <a:p>
          <a:endParaRPr lang="en-US"/>
        </a:p>
      </dgm:t>
    </dgm:pt>
    <dgm:pt modelId="{B19FFFE9-5D62-4DE0-A49C-FF46D1D1D2D0}">
      <dgm:prSet/>
      <dgm:spPr/>
      <dgm:t>
        <a:bodyPr/>
        <a:lstStyle/>
        <a:p>
          <a:r>
            <a:rPr lang="es-ES"/>
            <a:t>Crear una sensación de incomodidad en la víctima</a:t>
          </a:r>
          <a:endParaRPr lang="en-US"/>
        </a:p>
      </dgm:t>
    </dgm:pt>
    <dgm:pt modelId="{D409B3AE-2F1A-40DF-9276-E1B18649D9E7}" type="parTrans" cxnId="{2BA6C255-8CD6-43C8-9306-ADF71595BEF3}">
      <dgm:prSet/>
      <dgm:spPr/>
      <dgm:t>
        <a:bodyPr/>
        <a:lstStyle/>
        <a:p>
          <a:endParaRPr lang="en-US"/>
        </a:p>
      </dgm:t>
    </dgm:pt>
    <dgm:pt modelId="{BC0FE49D-74AF-4932-891B-1EF00EEA6545}" type="sibTrans" cxnId="{2BA6C255-8CD6-43C8-9306-ADF71595BEF3}">
      <dgm:prSet/>
      <dgm:spPr/>
      <dgm:t>
        <a:bodyPr/>
        <a:lstStyle/>
        <a:p>
          <a:endParaRPr lang="en-US"/>
        </a:p>
      </dgm:t>
    </dgm:pt>
    <dgm:pt modelId="{25F62EE8-8EF3-4EF6-9DC1-CCF10E520E1D}">
      <dgm:prSet/>
      <dgm:spPr/>
      <dgm:t>
        <a:bodyPr/>
        <a:lstStyle/>
        <a:p>
          <a:r>
            <a:rPr lang="es-ES"/>
            <a:t>Insultando vía Internet</a:t>
          </a:r>
          <a:endParaRPr lang="en-US"/>
        </a:p>
      </dgm:t>
    </dgm:pt>
    <dgm:pt modelId="{6D3E930F-BC50-457C-887A-5994DB39224C}" type="parTrans" cxnId="{A6E8DD63-066A-4C75-924A-5C221E9CBA9A}">
      <dgm:prSet/>
      <dgm:spPr/>
      <dgm:t>
        <a:bodyPr/>
        <a:lstStyle/>
        <a:p>
          <a:endParaRPr lang="en-US"/>
        </a:p>
      </dgm:t>
    </dgm:pt>
    <dgm:pt modelId="{2C93A3FF-9E09-4480-B54C-CA670AB909B4}" type="sibTrans" cxnId="{A6E8DD63-066A-4C75-924A-5C221E9CBA9A}">
      <dgm:prSet/>
      <dgm:spPr/>
      <dgm:t>
        <a:bodyPr/>
        <a:lstStyle/>
        <a:p>
          <a:endParaRPr lang="en-US"/>
        </a:p>
      </dgm:t>
    </dgm:pt>
    <dgm:pt modelId="{248588D2-A00C-4A30-BDDA-5403BE5F8A38}" type="pres">
      <dgm:prSet presAssocID="{5AA2208B-E6AF-4CBA-99E6-8503CE8AF79B}" presName="diagram" presStyleCnt="0">
        <dgm:presLayoutVars>
          <dgm:dir/>
          <dgm:resizeHandles val="exact"/>
        </dgm:presLayoutVars>
      </dgm:prSet>
      <dgm:spPr/>
    </dgm:pt>
    <dgm:pt modelId="{5ACE9D90-4BF5-419C-8F9B-C04B47A0552E}" type="pres">
      <dgm:prSet presAssocID="{9AA643F2-D4BF-4829-A633-32F6F1392D96}" presName="node" presStyleLbl="node1" presStyleIdx="0" presStyleCnt="6">
        <dgm:presLayoutVars>
          <dgm:bulletEnabled val="1"/>
        </dgm:presLayoutVars>
      </dgm:prSet>
      <dgm:spPr/>
    </dgm:pt>
    <dgm:pt modelId="{0B26482B-5122-43A8-8CD6-00854FB3F98E}" type="pres">
      <dgm:prSet presAssocID="{090E26DF-030C-44F5-AA0E-08D0DAEE727B}" presName="sibTrans" presStyleCnt="0"/>
      <dgm:spPr/>
    </dgm:pt>
    <dgm:pt modelId="{1E22AB62-6038-4A72-8E92-D67F1ACB35BC}" type="pres">
      <dgm:prSet presAssocID="{2F9BC53D-60A5-45B0-BDDE-BA421C4278D6}" presName="node" presStyleLbl="node1" presStyleIdx="1" presStyleCnt="6">
        <dgm:presLayoutVars>
          <dgm:bulletEnabled val="1"/>
        </dgm:presLayoutVars>
      </dgm:prSet>
      <dgm:spPr/>
    </dgm:pt>
    <dgm:pt modelId="{8E94AF5F-C0D5-47E5-8D47-70F3CDD6CB5E}" type="pres">
      <dgm:prSet presAssocID="{D6BB47A3-A956-4AD3-9927-55135CF2F6E8}" presName="sibTrans" presStyleCnt="0"/>
      <dgm:spPr/>
    </dgm:pt>
    <dgm:pt modelId="{2810C0E1-02A7-4964-9E9A-2A26CC3CD482}" type="pres">
      <dgm:prSet presAssocID="{FFB8EC1B-585B-4A7E-AC06-709991B4245A}" presName="node" presStyleLbl="node1" presStyleIdx="2" presStyleCnt="6">
        <dgm:presLayoutVars>
          <dgm:bulletEnabled val="1"/>
        </dgm:presLayoutVars>
      </dgm:prSet>
      <dgm:spPr/>
    </dgm:pt>
    <dgm:pt modelId="{D45CB2FB-8372-4201-9307-D55DAC0435B2}" type="pres">
      <dgm:prSet presAssocID="{EF30AE44-FABF-48FE-9842-70BA50712173}" presName="sibTrans" presStyleCnt="0"/>
      <dgm:spPr/>
    </dgm:pt>
    <dgm:pt modelId="{5D15489E-0D94-43AC-B5F0-8F8F52A5C685}" type="pres">
      <dgm:prSet presAssocID="{524AC783-EBA4-4F2F-9914-6211C9E6C715}" presName="node" presStyleLbl="node1" presStyleIdx="3" presStyleCnt="6">
        <dgm:presLayoutVars>
          <dgm:bulletEnabled val="1"/>
        </dgm:presLayoutVars>
      </dgm:prSet>
      <dgm:spPr/>
    </dgm:pt>
    <dgm:pt modelId="{9FF71041-1A27-453E-9843-26F1A8B24C3A}" type="pres">
      <dgm:prSet presAssocID="{CDD3C826-ACDB-4A74-B4E6-749526473DD8}" presName="sibTrans" presStyleCnt="0"/>
      <dgm:spPr/>
    </dgm:pt>
    <dgm:pt modelId="{16933593-DB20-4690-9A4A-7E206F59FE2B}" type="pres">
      <dgm:prSet presAssocID="{B19FFFE9-5D62-4DE0-A49C-FF46D1D1D2D0}" presName="node" presStyleLbl="node1" presStyleIdx="4" presStyleCnt="6">
        <dgm:presLayoutVars>
          <dgm:bulletEnabled val="1"/>
        </dgm:presLayoutVars>
      </dgm:prSet>
      <dgm:spPr/>
    </dgm:pt>
    <dgm:pt modelId="{132C0704-58BF-40B7-8791-F293786B675D}" type="pres">
      <dgm:prSet presAssocID="{BC0FE49D-74AF-4932-891B-1EF00EEA6545}" presName="sibTrans" presStyleCnt="0"/>
      <dgm:spPr/>
    </dgm:pt>
    <dgm:pt modelId="{3BCA561F-A31C-4AF5-B67D-76655022D02D}" type="pres">
      <dgm:prSet presAssocID="{25F62EE8-8EF3-4EF6-9DC1-CCF10E520E1D}" presName="node" presStyleLbl="node1" presStyleIdx="5" presStyleCnt="6">
        <dgm:presLayoutVars>
          <dgm:bulletEnabled val="1"/>
        </dgm:presLayoutVars>
      </dgm:prSet>
      <dgm:spPr/>
    </dgm:pt>
  </dgm:ptLst>
  <dgm:cxnLst>
    <dgm:cxn modelId="{7F2C0B41-44E8-41D3-BAF0-2BA23B554CB6}" type="presOf" srcId="{B19FFFE9-5D62-4DE0-A49C-FF46D1D1D2D0}" destId="{16933593-DB20-4690-9A4A-7E206F59FE2B}" srcOrd="0" destOrd="0" presId="urn:microsoft.com/office/officeart/2005/8/layout/default"/>
    <dgm:cxn modelId="{AD589443-0134-4F71-ACDA-E2623AFEF9EB}" type="presOf" srcId="{2F9BC53D-60A5-45B0-BDDE-BA421C4278D6}" destId="{1E22AB62-6038-4A72-8E92-D67F1ACB35BC}" srcOrd="0" destOrd="0" presId="urn:microsoft.com/office/officeart/2005/8/layout/default"/>
    <dgm:cxn modelId="{A6E8DD63-066A-4C75-924A-5C221E9CBA9A}" srcId="{5AA2208B-E6AF-4CBA-99E6-8503CE8AF79B}" destId="{25F62EE8-8EF3-4EF6-9DC1-CCF10E520E1D}" srcOrd="5" destOrd="0" parTransId="{6D3E930F-BC50-457C-887A-5994DB39224C}" sibTransId="{2C93A3FF-9E09-4480-B54C-CA670AB909B4}"/>
    <dgm:cxn modelId="{2BA6C255-8CD6-43C8-9306-ADF71595BEF3}" srcId="{5AA2208B-E6AF-4CBA-99E6-8503CE8AF79B}" destId="{B19FFFE9-5D62-4DE0-A49C-FF46D1D1D2D0}" srcOrd="4" destOrd="0" parTransId="{D409B3AE-2F1A-40DF-9276-E1B18649D9E7}" sibTransId="{BC0FE49D-74AF-4932-891B-1EF00EEA6545}"/>
    <dgm:cxn modelId="{5310907A-305A-4918-A7A2-0B723059C2B8}" type="presOf" srcId="{FFB8EC1B-585B-4A7E-AC06-709991B4245A}" destId="{2810C0E1-02A7-4964-9E9A-2A26CC3CD482}" srcOrd="0" destOrd="0" presId="urn:microsoft.com/office/officeart/2005/8/layout/default"/>
    <dgm:cxn modelId="{8F5ED49A-ED79-46E2-8033-CABD0AD0B6FC}" srcId="{5AA2208B-E6AF-4CBA-99E6-8503CE8AF79B}" destId="{524AC783-EBA4-4F2F-9914-6211C9E6C715}" srcOrd="3" destOrd="0" parTransId="{0FFA501C-CE33-4317-8DBB-37B451A23561}" sibTransId="{CDD3C826-ACDB-4A74-B4E6-749526473DD8}"/>
    <dgm:cxn modelId="{DA9F229B-47D8-4F7F-9E47-36D0FEA4801D}" type="presOf" srcId="{9AA643F2-D4BF-4829-A633-32F6F1392D96}" destId="{5ACE9D90-4BF5-419C-8F9B-C04B47A0552E}" srcOrd="0" destOrd="0" presId="urn:microsoft.com/office/officeart/2005/8/layout/default"/>
    <dgm:cxn modelId="{280736A4-5AE7-4F9D-8542-3F34D3AC69C2}" srcId="{5AA2208B-E6AF-4CBA-99E6-8503CE8AF79B}" destId="{9AA643F2-D4BF-4829-A633-32F6F1392D96}" srcOrd="0" destOrd="0" parTransId="{C83E3667-34CE-4412-91AC-5C59F0D78F68}" sibTransId="{090E26DF-030C-44F5-AA0E-08D0DAEE727B}"/>
    <dgm:cxn modelId="{1B3190B2-9FF2-4D08-8983-659734E5B461}" srcId="{5AA2208B-E6AF-4CBA-99E6-8503CE8AF79B}" destId="{FFB8EC1B-585B-4A7E-AC06-709991B4245A}" srcOrd="2" destOrd="0" parTransId="{63122588-6C46-4A8C-AFFF-7DF9F69743F4}" sibTransId="{EF30AE44-FABF-48FE-9842-70BA50712173}"/>
    <dgm:cxn modelId="{352CA8B2-9784-455C-BFE0-871B2744D04E}" type="presOf" srcId="{25F62EE8-8EF3-4EF6-9DC1-CCF10E520E1D}" destId="{3BCA561F-A31C-4AF5-B67D-76655022D02D}" srcOrd="0" destOrd="0" presId="urn:microsoft.com/office/officeart/2005/8/layout/default"/>
    <dgm:cxn modelId="{DA4173B4-F0B3-4B06-98DD-8F3D8A908809}" type="presOf" srcId="{524AC783-EBA4-4F2F-9914-6211C9E6C715}" destId="{5D15489E-0D94-43AC-B5F0-8F8F52A5C685}" srcOrd="0" destOrd="0" presId="urn:microsoft.com/office/officeart/2005/8/layout/default"/>
    <dgm:cxn modelId="{3A8167E5-61A2-4F44-A9EF-1CA7B924D362}" srcId="{5AA2208B-E6AF-4CBA-99E6-8503CE8AF79B}" destId="{2F9BC53D-60A5-45B0-BDDE-BA421C4278D6}" srcOrd="1" destOrd="0" parTransId="{FDB762F5-80D7-491F-8C7E-C790CB33329C}" sibTransId="{D6BB47A3-A956-4AD3-9927-55135CF2F6E8}"/>
    <dgm:cxn modelId="{FCDD5AFB-F94E-4BD6-B6DA-67A7A4682623}" type="presOf" srcId="{5AA2208B-E6AF-4CBA-99E6-8503CE8AF79B}" destId="{248588D2-A00C-4A30-BDDA-5403BE5F8A38}" srcOrd="0" destOrd="0" presId="urn:microsoft.com/office/officeart/2005/8/layout/default"/>
    <dgm:cxn modelId="{85ABC560-6021-4AE4-955A-3911DA44381D}" type="presParOf" srcId="{248588D2-A00C-4A30-BDDA-5403BE5F8A38}" destId="{5ACE9D90-4BF5-419C-8F9B-C04B47A0552E}" srcOrd="0" destOrd="0" presId="urn:microsoft.com/office/officeart/2005/8/layout/default"/>
    <dgm:cxn modelId="{BD7DA88D-9B35-41DD-B2C6-5DED08561AD1}" type="presParOf" srcId="{248588D2-A00C-4A30-BDDA-5403BE5F8A38}" destId="{0B26482B-5122-43A8-8CD6-00854FB3F98E}" srcOrd="1" destOrd="0" presId="urn:microsoft.com/office/officeart/2005/8/layout/default"/>
    <dgm:cxn modelId="{6394C338-DACA-4C9B-B9CB-194F1152BE18}" type="presParOf" srcId="{248588D2-A00C-4A30-BDDA-5403BE5F8A38}" destId="{1E22AB62-6038-4A72-8E92-D67F1ACB35BC}" srcOrd="2" destOrd="0" presId="urn:microsoft.com/office/officeart/2005/8/layout/default"/>
    <dgm:cxn modelId="{5B568F83-137D-42BA-B8A3-EA05ACB9CF58}" type="presParOf" srcId="{248588D2-A00C-4A30-BDDA-5403BE5F8A38}" destId="{8E94AF5F-C0D5-47E5-8D47-70F3CDD6CB5E}" srcOrd="3" destOrd="0" presId="urn:microsoft.com/office/officeart/2005/8/layout/default"/>
    <dgm:cxn modelId="{0153BC00-0BD6-4C1A-AB87-845437EF6DEC}" type="presParOf" srcId="{248588D2-A00C-4A30-BDDA-5403BE5F8A38}" destId="{2810C0E1-02A7-4964-9E9A-2A26CC3CD482}" srcOrd="4" destOrd="0" presId="urn:microsoft.com/office/officeart/2005/8/layout/default"/>
    <dgm:cxn modelId="{5635EB79-6AAF-4D50-85D6-0434464A7C21}" type="presParOf" srcId="{248588D2-A00C-4A30-BDDA-5403BE5F8A38}" destId="{D45CB2FB-8372-4201-9307-D55DAC0435B2}" srcOrd="5" destOrd="0" presId="urn:microsoft.com/office/officeart/2005/8/layout/default"/>
    <dgm:cxn modelId="{FD7E441D-60F5-4DE5-9D83-7BA25C10E909}" type="presParOf" srcId="{248588D2-A00C-4A30-BDDA-5403BE5F8A38}" destId="{5D15489E-0D94-43AC-B5F0-8F8F52A5C685}" srcOrd="6" destOrd="0" presId="urn:microsoft.com/office/officeart/2005/8/layout/default"/>
    <dgm:cxn modelId="{F801BC56-BE6C-4399-A458-483A993E635D}" type="presParOf" srcId="{248588D2-A00C-4A30-BDDA-5403BE5F8A38}" destId="{9FF71041-1A27-453E-9843-26F1A8B24C3A}" srcOrd="7" destOrd="0" presId="urn:microsoft.com/office/officeart/2005/8/layout/default"/>
    <dgm:cxn modelId="{4BB6C654-4286-48C3-B3D8-C651D76466D7}" type="presParOf" srcId="{248588D2-A00C-4A30-BDDA-5403BE5F8A38}" destId="{16933593-DB20-4690-9A4A-7E206F59FE2B}" srcOrd="8" destOrd="0" presId="urn:microsoft.com/office/officeart/2005/8/layout/default"/>
    <dgm:cxn modelId="{08DB2D5E-E272-4D13-99A0-45A8F4298F06}" type="presParOf" srcId="{248588D2-A00C-4A30-BDDA-5403BE5F8A38}" destId="{132C0704-58BF-40B7-8791-F293786B675D}" srcOrd="9" destOrd="0" presId="urn:microsoft.com/office/officeart/2005/8/layout/default"/>
    <dgm:cxn modelId="{1F2DAC76-64F8-407B-AC5E-1C70FDB658F9}" type="presParOf" srcId="{248588D2-A00C-4A30-BDDA-5403BE5F8A38}" destId="{3BCA561F-A31C-4AF5-B67D-76655022D02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6C46F7-6B11-4CB5-ABA4-EFE7BA133286}"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D7792EF5-F32F-4C65-AC6D-C116D138931D}">
      <dgm:prSet custT="1"/>
      <dgm:spPr/>
      <dgm:t>
        <a:bodyPr/>
        <a:lstStyle/>
        <a:p>
          <a:r>
            <a:rPr lang="es-419" sz="1500" noProof="0" dirty="0"/>
            <a:t>Primero, debe presentar una queja con el distrito escolar.</a:t>
          </a:r>
        </a:p>
      </dgm:t>
    </dgm:pt>
    <dgm:pt modelId="{B8AF7EA8-B99A-43B7-8C83-7409C3FA4467}" type="parTrans" cxnId="{6C3DA21F-D3BA-4E77-ADDA-97B0EF282964}">
      <dgm:prSet/>
      <dgm:spPr/>
      <dgm:t>
        <a:bodyPr/>
        <a:lstStyle/>
        <a:p>
          <a:endParaRPr lang="en-US"/>
        </a:p>
      </dgm:t>
    </dgm:pt>
    <dgm:pt modelId="{D5C1AEA4-1015-4CD6-9E5B-6A4C2C404933}" type="sibTrans" cxnId="{6C3DA21F-D3BA-4E77-ADDA-97B0EF282964}">
      <dgm:prSet/>
      <dgm:spPr/>
      <dgm:t>
        <a:bodyPr/>
        <a:lstStyle/>
        <a:p>
          <a:endParaRPr lang="en-US"/>
        </a:p>
      </dgm:t>
    </dgm:pt>
    <dgm:pt modelId="{7BEAFDFB-B171-4B2E-91C3-8A3B877AA1CB}">
      <dgm:prSet custT="1"/>
      <dgm:spPr/>
      <dgm:t>
        <a:bodyPr/>
        <a:lstStyle/>
        <a:p>
          <a:r>
            <a:rPr lang="es-419" sz="1500" noProof="0" dirty="0"/>
            <a:t>La queja debe ser por escrito.</a:t>
          </a:r>
        </a:p>
      </dgm:t>
    </dgm:pt>
    <dgm:pt modelId="{7AA31AF3-0864-425C-BC59-D9E46BDB83B5}" type="parTrans" cxnId="{AA59805B-3068-4410-9E49-FBF1D1355E41}">
      <dgm:prSet/>
      <dgm:spPr/>
      <dgm:t>
        <a:bodyPr/>
        <a:lstStyle/>
        <a:p>
          <a:endParaRPr lang="en-US"/>
        </a:p>
      </dgm:t>
    </dgm:pt>
    <dgm:pt modelId="{108ACC02-D1D9-42D5-AB3E-A6F42AA05706}" type="sibTrans" cxnId="{AA59805B-3068-4410-9E49-FBF1D1355E41}">
      <dgm:prSet/>
      <dgm:spPr/>
      <dgm:t>
        <a:bodyPr/>
        <a:lstStyle/>
        <a:p>
          <a:endParaRPr lang="en-US"/>
        </a:p>
      </dgm:t>
    </dgm:pt>
    <dgm:pt modelId="{DA2F07A2-4143-4015-BEC4-542F64F01038}">
      <dgm:prSet custT="1"/>
      <dgm:spPr/>
      <dgm:t>
        <a:bodyPr/>
        <a:lstStyle/>
        <a:p>
          <a:r>
            <a:rPr lang="es-419" sz="1500" noProof="0" dirty="0"/>
            <a:t>Obtenga una copia del procedimiento de denuncia de su distrito.</a:t>
          </a:r>
        </a:p>
      </dgm:t>
    </dgm:pt>
    <dgm:pt modelId="{750AC876-99E0-47F3-B699-9A5E4123A6B1}" type="parTrans" cxnId="{21035CC2-8A50-477F-9686-03C137F359F6}">
      <dgm:prSet/>
      <dgm:spPr/>
      <dgm:t>
        <a:bodyPr/>
        <a:lstStyle/>
        <a:p>
          <a:endParaRPr lang="en-US"/>
        </a:p>
      </dgm:t>
    </dgm:pt>
    <dgm:pt modelId="{1280418E-B656-4A93-ADB0-C1D6214EDEA0}" type="sibTrans" cxnId="{21035CC2-8A50-477F-9686-03C137F359F6}">
      <dgm:prSet/>
      <dgm:spPr/>
      <dgm:t>
        <a:bodyPr/>
        <a:lstStyle/>
        <a:p>
          <a:endParaRPr lang="en-US"/>
        </a:p>
      </dgm:t>
    </dgm:pt>
    <dgm:pt modelId="{0E2F9EDE-1BB3-43FC-AC8C-9004DB659842}">
      <dgm:prSet custT="1"/>
      <dgm:spPr/>
      <dgm:t>
        <a:bodyPr/>
        <a:lstStyle/>
        <a:p>
          <a:r>
            <a:rPr lang="es-419" sz="1500" noProof="0" dirty="0"/>
            <a:t>TIP:  Envíe una copia de la denuncia a la Oficina de Derechos Civiles</a:t>
          </a:r>
          <a:r>
            <a:rPr lang="en-US" sz="1500" dirty="0"/>
            <a:t>.</a:t>
          </a:r>
        </a:p>
      </dgm:t>
    </dgm:pt>
    <dgm:pt modelId="{EB742260-81D8-4D94-9231-543374E845DD}" type="parTrans" cxnId="{232F3613-C13F-4596-BA4B-5F3398907AD3}">
      <dgm:prSet/>
      <dgm:spPr/>
      <dgm:t>
        <a:bodyPr/>
        <a:lstStyle/>
        <a:p>
          <a:endParaRPr lang="en-US"/>
        </a:p>
      </dgm:t>
    </dgm:pt>
    <dgm:pt modelId="{BFDCE8A7-20A2-4771-A50E-DDE16C12EF5E}" type="sibTrans" cxnId="{232F3613-C13F-4596-BA4B-5F3398907AD3}">
      <dgm:prSet/>
      <dgm:spPr/>
      <dgm:t>
        <a:bodyPr/>
        <a:lstStyle/>
        <a:p>
          <a:endParaRPr lang="en-US"/>
        </a:p>
      </dgm:t>
    </dgm:pt>
    <dgm:pt modelId="{41F6ACE4-E1A9-495B-8D2F-DB52FA68FB13}">
      <dgm:prSet custT="1"/>
      <dgm:spPr/>
      <dgm:t>
        <a:bodyPr/>
        <a:lstStyle/>
        <a:p>
          <a:r>
            <a:rPr lang="es-419" sz="1500" noProof="0" dirty="0"/>
            <a:t>La carta debe incluir</a:t>
          </a:r>
          <a:r>
            <a:rPr lang="en-US" sz="1500" dirty="0"/>
            <a:t>:</a:t>
          </a:r>
        </a:p>
      </dgm:t>
    </dgm:pt>
    <dgm:pt modelId="{322D1CD4-DC34-4492-88CD-3AFF3AF4ED94}" type="parTrans" cxnId="{68ED49E5-8024-434F-ABD6-6DA669E26ECD}">
      <dgm:prSet/>
      <dgm:spPr/>
      <dgm:t>
        <a:bodyPr/>
        <a:lstStyle/>
        <a:p>
          <a:endParaRPr lang="en-US"/>
        </a:p>
      </dgm:t>
    </dgm:pt>
    <dgm:pt modelId="{704E5051-F40F-4924-A968-87EC05E591D2}" type="sibTrans" cxnId="{68ED49E5-8024-434F-ABD6-6DA669E26ECD}">
      <dgm:prSet/>
      <dgm:spPr/>
      <dgm:t>
        <a:bodyPr/>
        <a:lstStyle/>
        <a:p>
          <a:endParaRPr lang="en-US"/>
        </a:p>
      </dgm:t>
    </dgm:pt>
    <dgm:pt modelId="{00EB759B-57FA-4EA3-BD14-02117F7641FD}">
      <dgm:prSet custT="1"/>
      <dgm:spPr/>
      <dgm:t>
        <a:bodyPr/>
        <a:lstStyle/>
        <a:p>
          <a:r>
            <a:rPr lang="es-419" sz="1500" noProof="0" dirty="0"/>
            <a:t>La discapacidad del niño</a:t>
          </a:r>
        </a:p>
      </dgm:t>
    </dgm:pt>
    <dgm:pt modelId="{897119BD-ABBA-4505-9FB2-27854BC8E953}" type="parTrans" cxnId="{93E730B6-3CF5-4472-977A-A13B22D4DD14}">
      <dgm:prSet/>
      <dgm:spPr/>
      <dgm:t>
        <a:bodyPr/>
        <a:lstStyle/>
        <a:p>
          <a:endParaRPr lang="en-US"/>
        </a:p>
      </dgm:t>
    </dgm:pt>
    <dgm:pt modelId="{00C3703C-412E-4AE6-A4DD-2507AFF21080}" type="sibTrans" cxnId="{93E730B6-3CF5-4472-977A-A13B22D4DD14}">
      <dgm:prSet/>
      <dgm:spPr/>
      <dgm:t>
        <a:bodyPr/>
        <a:lstStyle/>
        <a:p>
          <a:endParaRPr lang="en-US"/>
        </a:p>
      </dgm:t>
    </dgm:pt>
    <dgm:pt modelId="{93FF0227-4FAC-4284-9A28-60FFC52CE0E7}">
      <dgm:prSet custT="1"/>
      <dgm:spPr/>
      <dgm:t>
        <a:bodyPr/>
        <a:lstStyle/>
        <a:p>
          <a:r>
            <a:rPr lang="es-419" sz="1500" noProof="0" dirty="0"/>
            <a:t>Información y documentación sobre la discriminación</a:t>
          </a:r>
          <a:r>
            <a:rPr lang="en-US" sz="1500" dirty="0"/>
            <a:t>.</a:t>
          </a:r>
        </a:p>
      </dgm:t>
    </dgm:pt>
    <dgm:pt modelId="{D5EA91AC-CF8E-46A7-B3A2-6BA828799540}" type="parTrans" cxnId="{D7648CBB-16FC-4DC4-85EC-732F07889FCC}">
      <dgm:prSet/>
      <dgm:spPr/>
      <dgm:t>
        <a:bodyPr/>
        <a:lstStyle/>
        <a:p>
          <a:endParaRPr lang="en-US"/>
        </a:p>
      </dgm:t>
    </dgm:pt>
    <dgm:pt modelId="{4641A0D5-58CA-4DAA-B43F-2509ED82094A}" type="sibTrans" cxnId="{D7648CBB-16FC-4DC4-85EC-732F07889FCC}">
      <dgm:prSet/>
      <dgm:spPr/>
      <dgm:t>
        <a:bodyPr/>
        <a:lstStyle/>
        <a:p>
          <a:endParaRPr lang="en-US"/>
        </a:p>
      </dgm:t>
    </dgm:pt>
    <dgm:pt modelId="{E2F2E9EF-CEB5-4A59-B09D-E956CB17E296}">
      <dgm:prSet custT="1"/>
      <dgm:spPr/>
      <dgm:t>
        <a:bodyPr/>
        <a:lstStyle/>
        <a:p>
          <a:r>
            <a:rPr lang="es-419" sz="1500" noProof="0" dirty="0"/>
            <a:t>Explicar lo que le gustaría ver ocurrir como consecuencia de la denuncia.</a:t>
          </a:r>
        </a:p>
      </dgm:t>
    </dgm:pt>
    <dgm:pt modelId="{12E8AF25-759C-472B-B9E2-86FEF51ED73F}" type="parTrans" cxnId="{28D460C0-D4C6-4F81-8AA5-F9EBFC2F24F9}">
      <dgm:prSet/>
      <dgm:spPr/>
      <dgm:t>
        <a:bodyPr/>
        <a:lstStyle/>
        <a:p>
          <a:endParaRPr lang="en-US"/>
        </a:p>
      </dgm:t>
    </dgm:pt>
    <dgm:pt modelId="{A34D3329-CB5B-469D-BC5F-E6E9F6BD45AB}" type="sibTrans" cxnId="{28D460C0-D4C6-4F81-8AA5-F9EBFC2F24F9}">
      <dgm:prSet/>
      <dgm:spPr/>
      <dgm:t>
        <a:bodyPr/>
        <a:lstStyle/>
        <a:p>
          <a:endParaRPr lang="en-US"/>
        </a:p>
      </dgm:t>
    </dgm:pt>
    <dgm:pt modelId="{6D533E1C-8AA1-476D-AED9-F1FC093EA1C6}">
      <dgm:prSet custT="1"/>
      <dgm:spPr/>
      <dgm:t>
        <a:bodyPr/>
        <a:lstStyle/>
        <a:p>
          <a:r>
            <a:rPr lang="es-419" sz="1500" noProof="0" dirty="0"/>
            <a:t>TIP:  La persona que presenta la queja tiene la responsabilidad de probar que hubo un incumplimiento</a:t>
          </a:r>
          <a:r>
            <a:rPr lang="en-US" sz="1500" dirty="0"/>
            <a:t>.</a:t>
          </a:r>
        </a:p>
      </dgm:t>
    </dgm:pt>
    <dgm:pt modelId="{11B6EA0B-9A97-49E4-B82E-1C71820060FF}" type="parTrans" cxnId="{13AC72BD-C759-4121-98EE-794A63E806A1}">
      <dgm:prSet/>
      <dgm:spPr/>
      <dgm:t>
        <a:bodyPr/>
        <a:lstStyle/>
        <a:p>
          <a:endParaRPr lang="en-US"/>
        </a:p>
      </dgm:t>
    </dgm:pt>
    <dgm:pt modelId="{9C884DB9-41CE-4377-977A-CFA626162AFE}" type="sibTrans" cxnId="{13AC72BD-C759-4121-98EE-794A63E806A1}">
      <dgm:prSet/>
      <dgm:spPr/>
      <dgm:t>
        <a:bodyPr/>
        <a:lstStyle/>
        <a:p>
          <a:endParaRPr lang="en-US"/>
        </a:p>
      </dgm:t>
    </dgm:pt>
    <dgm:pt modelId="{3B831665-BE85-4C3F-A6AE-7903A64E05DF}" type="pres">
      <dgm:prSet presAssocID="{6F6C46F7-6B11-4CB5-ABA4-EFE7BA133286}" presName="linear" presStyleCnt="0">
        <dgm:presLayoutVars>
          <dgm:animLvl val="lvl"/>
          <dgm:resizeHandles val="exact"/>
        </dgm:presLayoutVars>
      </dgm:prSet>
      <dgm:spPr/>
    </dgm:pt>
    <dgm:pt modelId="{51D12B5A-482B-43FD-BA6B-B90009EF5E02}" type="pres">
      <dgm:prSet presAssocID="{D7792EF5-F32F-4C65-AC6D-C116D138931D}" presName="parentText" presStyleLbl="node1" presStyleIdx="0" presStyleCnt="8">
        <dgm:presLayoutVars>
          <dgm:chMax val="0"/>
          <dgm:bulletEnabled val="1"/>
        </dgm:presLayoutVars>
      </dgm:prSet>
      <dgm:spPr/>
    </dgm:pt>
    <dgm:pt modelId="{703D475C-0C08-4DB1-B106-EB6C8E3C564A}" type="pres">
      <dgm:prSet presAssocID="{D5C1AEA4-1015-4CD6-9E5B-6A4C2C404933}" presName="spacer" presStyleCnt="0"/>
      <dgm:spPr/>
    </dgm:pt>
    <dgm:pt modelId="{3472A3C8-9AA8-4D59-A67D-5C74CEC56F0C}" type="pres">
      <dgm:prSet presAssocID="{7BEAFDFB-B171-4B2E-91C3-8A3B877AA1CB}" presName="parentText" presStyleLbl="node1" presStyleIdx="1" presStyleCnt="8">
        <dgm:presLayoutVars>
          <dgm:chMax val="0"/>
          <dgm:bulletEnabled val="1"/>
        </dgm:presLayoutVars>
      </dgm:prSet>
      <dgm:spPr/>
    </dgm:pt>
    <dgm:pt modelId="{69AE8D6D-20E6-413A-9F95-889DD6047EC1}" type="pres">
      <dgm:prSet presAssocID="{108ACC02-D1D9-42D5-AB3E-A6F42AA05706}" presName="spacer" presStyleCnt="0"/>
      <dgm:spPr/>
    </dgm:pt>
    <dgm:pt modelId="{4B77116B-3A59-4B26-A83B-3D30D6619686}" type="pres">
      <dgm:prSet presAssocID="{DA2F07A2-4143-4015-BEC4-542F64F01038}" presName="parentText" presStyleLbl="node1" presStyleIdx="2" presStyleCnt="8">
        <dgm:presLayoutVars>
          <dgm:chMax val="0"/>
          <dgm:bulletEnabled val="1"/>
        </dgm:presLayoutVars>
      </dgm:prSet>
      <dgm:spPr/>
    </dgm:pt>
    <dgm:pt modelId="{99F5F7CF-ED49-47DA-A370-6A401156EEEC}" type="pres">
      <dgm:prSet presAssocID="{1280418E-B656-4A93-ADB0-C1D6214EDEA0}" presName="spacer" presStyleCnt="0"/>
      <dgm:spPr/>
    </dgm:pt>
    <dgm:pt modelId="{9C3C206F-A2C2-433D-A8A6-051F36356D56}" type="pres">
      <dgm:prSet presAssocID="{0E2F9EDE-1BB3-43FC-AC8C-9004DB659842}" presName="parentText" presStyleLbl="node1" presStyleIdx="3" presStyleCnt="8">
        <dgm:presLayoutVars>
          <dgm:chMax val="0"/>
          <dgm:bulletEnabled val="1"/>
        </dgm:presLayoutVars>
      </dgm:prSet>
      <dgm:spPr/>
    </dgm:pt>
    <dgm:pt modelId="{94F6DEAE-DA85-48F6-9C4C-EB7C231F937F}" type="pres">
      <dgm:prSet presAssocID="{BFDCE8A7-20A2-4771-A50E-DDE16C12EF5E}" presName="spacer" presStyleCnt="0"/>
      <dgm:spPr/>
    </dgm:pt>
    <dgm:pt modelId="{F4D41C4E-F03E-4B3B-AE9E-7EB9D62BE79A}" type="pres">
      <dgm:prSet presAssocID="{41F6ACE4-E1A9-495B-8D2F-DB52FA68FB13}" presName="parentText" presStyleLbl="node1" presStyleIdx="4" presStyleCnt="8">
        <dgm:presLayoutVars>
          <dgm:chMax val="0"/>
          <dgm:bulletEnabled val="1"/>
        </dgm:presLayoutVars>
      </dgm:prSet>
      <dgm:spPr/>
    </dgm:pt>
    <dgm:pt modelId="{B2FD79EE-D3DA-4BED-BD01-21909A24129D}" type="pres">
      <dgm:prSet presAssocID="{704E5051-F40F-4924-A968-87EC05E591D2}" presName="spacer" presStyleCnt="0"/>
      <dgm:spPr/>
    </dgm:pt>
    <dgm:pt modelId="{E544E54F-AD1D-42F3-AC59-D15B62EF3D6E}" type="pres">
      <dgm:prSet presAssocID="{00EB759B-57FA-4EA3-BD14-02117F7641FD}" presName="parentText" presStyleLbl="node1" presStyleIdx="5" presStyleCnt="8">
        <dgm:presLayoutVars>
          <dgm:chMax val="0"/>
          <dgm:bulletEnabled val="1"/>
        </dgm:presLayoutVars>
      </dgm:prSet>
      <dgm:spPr/>
    </dgm:pt>
    <dgm:pt modelId="{14F2B06A-F032-411A-BEA2-21121F1D9A68}" type="pres">
      <dgm:prSet presAssocID="{00C3703C-412E-4AE6-A4DD-2507AFF21080}" presName="spacer" presStyleCnt="0"/>
      <dgm:spPr/>
    </dgm:pt>
    <dgm:pt modelId="{85BD1F1C-949A-4709-B215-F95E90BC43C0}" type="pres">
      <dgm:prSet presAssocID="{93FF0227-4FAC-4284-9A28-60FFC52CE0E7}" presName="parentText" presStyleLbl="node1" presStyleIdx="6" presStyleCnt="8">
        <dgm:presLayoutVars>
          <dgm:chMax val="0"/>
          <dgm:bulletEnabled val="1"/>
        </dgm:presLayoutVars>
      </dgm:prSet>
      <dgm:spPr/>
    </dgm:pt>
    <dgm:pt modelId="{60251A3F-0FD3-4F35-96B3-4EB4FCCAC8D7}" type="pres">
      <dgm:prSet presAssocID="{4641A0D5-58CA-4DAA-B43F-2509ED82094A}" presName="spacer" presStyleCnt="0"/>
      <dgm:spPr/>
    </dgm:pt>
    <dgm:pt modelId="{DF70241B-285B-4E95-A56D-89B7DC665198}" type="pres">
      <dgm:prSet presAssocID="{E2F2E9EF-CEB5-4A59-B09D-E956CB17E296}" presName="parentText" presStyleLbl="node1" presStyleIdx="7" presStyleCnt="8">
        <dgm:presLayoutVars>
          <dgm:chMax val="0"/>
          <dgm:bulletEnabled val="1"/>
        </dgm:presLayoutVars>
      </dgm:prSet>
      <dgm:spPr/>
    </dgm:pt>
    <dgm:pt modelId="{C9D81734-7AFA-4730-8E11-B40D5AD2CEF6}" type="pres">
      <dgm:prSet presAssocID="{E2F2E9EF-CEB5-4A59-B09D-E956CB17E296}" presName="childText" presStyleLbl="revTx" presStyleIdx="0" presStyleCnt="1">
        <dgm:presLayoutVars>
          <dgm:bulletEnabled val="1"/>
        </dgm:presLayoutVars>
      </dgm:prSet>
      <dgm:spPr/>
    </dgm:pt>
  </dgm:ptLst>
  <dgm:cxnLst>
    <dgm:cxn modelId="{232F3613-C13F-4596-BA4B-5F3398907AD3}" srcId="{6F6C46F7-6B11-4CB5-ABA4-EFE7BA133286}" destId="{0E2F9EDE-1BB3-43FC-AC8C-9004DB659842}" srcOrd="3" destOrd="0" parTransId="{EB742260-81D8-4D94-9231-543374E845DD}" sibTransId="{BFDCE8A7-20A2-4771-A50E-DDE16C12EF5E}"/>
    <dgm:cxn modelId="{6C3DA21F-D3BA-4E77-ADDA-97B0EF282964}" srcId="{6F6C46F7-6B11-4CB5-ABA4-EFE7BA133286}" destId="{D7792EF5-F32F-4C65-AC6D-C116D138931D}" srcOrd="0" destOrd="0" parTransId="{B8AF7EA8-B99A-43B7-8C83-7409C3FA4467}" sibTransId="{D5C1AEA4-1015-4CD6-9E5B-6A4C2C404933}"/>
    <dgm:cxn modelId="{AAE91B2E-1D3B-4B6E-89ED-2F66B6CBEA0F}" type="presOf" srcId="{D7792EF5-F32F-4C65-AC6D-C116D138931D}" destId="{51D12B5A-482B-43FD-BA6B-B90009EF5E02}" srcOrd="0" destOrd="0" presId="urn:microsoft.com/office/officeart/2005/8/layout/vList2"/>
    <dgm:cxn modelId="{C088D03B-08F2-49EB-9018-1E68DBF32D49}" type="presOf" srcId="{7BEAFDFB-B171-4B2E-91C3-8A3B877AA1CB}" destId="{3472A3C8-9AA8-4D59-A67D-5C74CEC56F0C}" srcOrd="0" destOrd="0" presId="urn:microsoft.com/office/officeart/2005/8/layout/vList2"/>
    <dgm:cxn modelId="{AA59805B-3068-4410-9E49-FBF1D1355E41}" srcId="{6F6C46F7-6B11-4CB5-ABA4-EFE7BA133286}" destId="{7BEAFDFB-B171-4B2E-91C3-8A3B877AA1CB}" srcOrd="1" destOrd="0" parTransId="{7AA31AF3-0864-425C-BC59-D9E46BDB83B5}" sibTransId="{108ACC02-D1D9-42D5-AB3E-A6F42AA05706}"/>
    <dgm:cxn modelId="{DA336A67-5D58-4B12-B3F9-166752F82D49}" type="presOf" srcId="{6F6C46F7-6B11-4CB5-ABA4-EFE7BA133286}" destId="{3B831665-BE85-4C3F-A6AE-7903A64E05DF}" srcOrd="0" destOrd="0" presId="urn:microsoft.com/office/officeart/2005/8/layout/vList2"/>
    <dgm:cxn modelId="{D0975C6C-9229-4C38-9B2E-3A090220CECF}" type="presOf" srcId="{41F6ACE4-E1A9-495B-8D2F-DB52FA68FB13}" destId="{F4D41C4E-F03E-4B3B-AE9E-7EB9D62BE79A}" srcOrd="0" destOrd="0" presId="urn:microsoft.com/office/officeart/2005/8/layout/vList2"/>
    <dgm:cxn modelId="{9CCF4C8E-6067-4C9C-A18D-C127B5220B82}" type="presOf" srcId="{DA2F07A2-4143-4015-BEC4-542F64F01038}" destId="{4B77116B-3A59-4B26-A83B-3D30D6619686}" srcOrd="0" destOrd="0" presId="urn:microsoft.com/office/officeart/2005/8/layout/vList2"/>
    <dgm:cxn modelId="{CB96A193-4506-4288-81DF-3A2948367640}" type="presOf" srcId="{E2F2E9EF-CEB5-4A59-B09D-E956CB17E296}" destId="{DF70241B-285B-4E95-A56D-89B7DC665198}" srcOrd="0" destOrd="0" presId="urn:microsoft.com/office/officeart/2005/8/layout/vList2"/>
    <dgm:cxn modelId="{07AD1A9B-5332-4107-810E-0F34762F9033}" type="presOf" srcId="{0E2F9EDE-1BB3-43FC-AC8C-9004DB659842}" destId="{9C3C206F-A2C2-433D-A8A6-051F36356D56}" srcOrd="0" destOrd="0" presId="urn:microsoft.com/office/officeart/2005/8/layout/vList2"/>
    <dgm:cxn modelId="{93E730B6-3CF5-4472-977A-A13B22D4DD14}" srcId="{6F6C46F7-6B11-4CB5-ABA4-EFE7BA133286}" destId="{00EB759B-57FA-4EA3-BD14-02117F7641FD}" srcOrd="5" destOrd="0" parTransId="{897119BD-ABBA-4505-9FB2-27854BC8E953}" sibTransId="{00C3703C-412E-4AE6-A4DD-2507AFF21080}"/>
    <dgm:cxn modelId="{C0DD13BA-F408-42C4-BD58-13DB317F5D65}" type="presOf" srcId="{93FF0227-4FAC-4284-9A28-60FFC52CE0E7}" destId="{85BD1F1C-949A-4709-B215-F95E90BC43C0}" srcOrd="0" destOrd="0" presId="urn:microsoft.com/office/officeart/2005/8/layout/vList2"/>
    <dgm:cxn modelId="{D7648CBB-16FC-4DC4-85EC-732F07889FCC}" srcId="{6F6C46F7-6B11-4CB5-ABA4-EFE7BA133286}" destId="{93FF0227-4FAC-4284-9A28-60FFC52CE0E7}" srcOrd="6" destOrd="0" parTransId="{D5EA91AC-CF8E-46A7-B3A2-6BA828799540}" sibTransId="{4641A0D5-58CA-4DAA-B43F-2509ED82094A}"/>
    <dgm:cxn modelId="{13AC72BD-C759-4121-98EE-794A63E806A1}" srcId="{E2F2E9EF-CEB5-4A59-B09D-E956CB17E296}" destId="{6D533E1C-8AA1-476D-AED9-F1FC093EA1C6}" srcOrd="0" destOrd="0" parTransId="{11B6EA0B-9A97-49E4-B82E-1C71820060FF}" sibTransId="{9C884DB9-41CE-4377-977A-CFA626162AFE}"/>
    <dgm:cxn modelId="{28D460C0-D4C6-4F81-8AA5-F9EBFC2F24F9}" srcId="{6F6C46F7-6B11-4CB5-ABA4-EFE7BA133286}" destId="{E2F2E9EF-CEB5-4A59-B09D-E956CB17E296}" srcOrd="7" destOrd="0" parTransId="{12E8AF25-759C-472B-B9E2-86FEF51ED73F}" sibTransId="{A34D3329-CB5B-469D-BC5F-E6E9F6BD45AB}"/>
    <dgm:cxn modelId="{6CAA87C0-8986-4205-A8D2-84273CBD9893}" type="presOf" srcId="{00EB759B-57FA-4EA3-BD14-02117F7641FD}" destId="{E544E54F-AD1D-42F3-AC59-D15B62EF3D6E}" srcOrd="0" destOrd="0" presId="urn:microsoft.com/office/officeart/2005/8/layout/vList2"/>
    <dgm:cxn modelId="{21035CC2-8A50-477F-9686-03C137F359F6}" srcId="{6F6C46F7-6B11-4CB5-ABA4-EFE7BA133286}" destId="{DA2F07A2-4143-4015-BEC4-542F64F01038}" srcOrd="2" destOrd="0" parTransId="{750AC876-99E0-47F3-B699-9A5E4123A6B1}" sibTransId="{1280418E-B656-4A93-ADB0-C1D6214EDEA0}"/>
    <dgm:cxn modelId="{68ED49E5-8024-434F-ABD6-6DA669E26ECD}" srcId="{6F6C46F7-6B11-4CB5-ABA4-EFE7BA133286}" destId="{41F6ACE4-E1A9-495B-8D2F-DB52FA68FB13}" srcOrd="4" destOrd="0" parTransId="{322D1CD4-DC34-4492-88CD-3AFF3AF4ED94}" sibTransId="{704E5051-F40F-4924-A968-87EC05E591D2}"/>
    <dgm:cxn modelId="{8E847CE6-8961-43E6-93E7-FFF047664F7B}" type="presOf" srcId="{6D533E1C-8AA1-476D-AED9-F1FC093EA1C6}" destId="{C9D81734-7AFA-4730-8E11-B40D5AD2CEF6}" srcOrd="0" destOrd="0" presId="urn:microsoft.com/office/officeart/2005/8/layout/vList2"/>
    <dgm:cxn modelId="{F847DEA4-5D9B-4E44-A286-AA99149E1E25}" type="presParOf" srcId="{3B831665-BE85-4C3F-A6AE-7903A64E05DF}" destId="{51D12B5A-482B-43FD-BA6B-B90009EF5E02}" srcOrd="0" destOrd="0" presId="urn:microsoft.com/office/officeart/2005/8/layout/vList2"/>
    <dgm:cxn modelId="{C1D151B1-3EA0-4FB1-94D7-BC7A40E3D841}" type="presParOf" srcId="{3B831665-BE85-4C3F-A6AE-7903A64E05DF}" destId="{703D475C-0C08-4DB1-B106-EB6C8E3C564A}" srcOrd="1" destOrd="0" presId="urn:microsoft.com/office/officeart/2005/8/layout/vList2"/>
    <dgm:cxn modelId="{B37D4FF6-16EC-4E90-8BE6-08B00CFB93BB}" type="presParOf" srcId="{3B831665-BE85-4C3F-A6AE-7903A64E05DF}" destId="{3472A3C8-9AA8-4D59-A67D-5C74CEC56F0C}" srcOrd="2" destOrd="0" presId="urn:microsoft.com/office/officeart/2005/8/layout/vList2"/>
    <dgm:cxn modelId="{BBE05C2E-6168-4A48-95AD-1BB9E99AFCD2}" type="presParOf" srcId="{3B831665-BE85-4C3F-A6AE-7903A64E05DF}" destId="{69AE8D6D-20E6-413A-9F95-889DD6047EC1}" srcOrd="3" destOrd="0" presId="urn:microsoft.com/office/officeart/2005/8/layout/vList2"/>
    <dgm:cxn modelId="{B75594B1-EE96-48D0-81EE-6DF32BF72CF9}" type="presParOf" srcId="{3B831665-BE85-4C3F-A6AE-7903A64E05DF}" destId="{4B77116B-3A59-4B26-A83B-3D30D6619686}" srcOrd="4" destOrd="0" presId="urn:microsoft.com/office/officeart/2005/8/layout/vList2"/>
    <dgm:cxn modelId="{89A1AE50-77B6-4C87-B807-759FFFAD8E33}" type="presParOf" srcId="{3B831665-BE85-4C3F-A6AE-7903A64E05DF}" destId="{99F5F7CF-ED49-47DA-A370-6A401156EEEC}" srcOrd="5" destOrd="0" presId="urn:microsoft.com/office/officeart/2005/8/layout/vList2"/>
    <dgm:cxn modelId="{C1BFC890-5393-4F4A-AED6-7F7A5F12DBE0}" type="presParOf" srcId="{3B831665-BE85-4C3F-A6AE-7903A64E05DF}" destId="{9C3C206F-A2C2-433D-A8A6-051F36356D56}" srcOrd="6" destOrd="0" presId="urn:microsoft.com/office/officeart/2005/8/layout/vList2"/>
    <dgm:cxn modelId="{34ED32CE-1B7D-488C-95F0-1292094132D3}" type="presParOf" srcId="{3B831665-BE85-4C3F-A6AE-7903A64E05DF}" destId="{94F6DEAE-DA85-48F6-9C4C-EB7C231F937F}" srcOrd="7" destOrd="0" presId="urn:microsoft.com/office/officeart/2005/8/layout/vList2"/>
    <dgm:cxn modelId="{E4FE0968-121C-41BD-AC32-0F748662004D}" type="presParOf" srcId="{3B831665-BE85-4C3F-A6AE-7903A64E05DF}" destId="{F4D41C4E-F03E-4B3B-AE9E-7EB9D62BE79A}" srcOrd="8" destOrd="0" presId="urn:microsoft.com/office/officeart/2005/8/layout/vList2"/>
    <dgm:cxn modelId="{2849911D-24D2-4160-9CC2-8BE309882B6B}" type="presParOf" srcId="{3B831665-BE85-4C3F-A6AE-7903A64E05DF}" destId="{B2FD79EE-D3DA-4BED-BD01-21909A24129D}" srcOrd="9" destOrd="0" presId="urn:microsoft.com/office/officeart/2005/8/layout/vList2"/>
    <dgm:cxn modelId="{6B203BBB-1E41-4EEF-826D-74CD4547421F}" type="presParOf" srcId="{3B831665-BE85-4C3F-A6AE-7903A64E05DF}" destId="{E544E54F-AD1D-42F3-AC59-D15B62EF3D6E}" srcOrd="10" destOrd="0" presId="urn:microsoft.com/office/officeart/2005/8/layout/vList2"/>
    <dgm:cxn modelId="{35FB1350-956D-4AE0-8431-E0AB6289CEDB}" type="presParOf" srcId="{3B831665-BE85-4C3F-A6AE-7903A64E05DF}" destId="{14F2B06A-F032-411A-BEA2-21121F1D9A68}" srcOrd="11" destOrd="0" presId="urn:microsoft.com/office/officeart/2005/8/layout/vList2"/>
    <dgm:cxn modelId="{DE78EBC1-3FCA-48E8-98EB-E54AB7D25B93}" type="presParOf" srcId="{3B831665-BE85-4C3F-A6AE-7903A64E05DF}" destId="{85BD1F1C-949A-4709-B215-F95E90BC43C0}" srcOrd="12" destOrd="0" presId="urn:microsoft.com/office/officeart/2005/8/layout/vList2"/>
    <dgm:cxn modelId="{97E5014A-94AF-411A-9274-2C4A8F7915A2}" type="presParOf" srcId="{3B831665-BE85-4C3F-A6AE-7903A64E05DF}" destId="{60251A3F-0FD3-4F35-96B3-4EB4FCCAC8D7}" srcOrd="13" destOrd="0" presId="urn:microsoft.com/office/officeart/2005/8/layout/vList2"/>
    <dgm:cxn modelId="{A7362EE8-744D-4B6A-BA25-2C22FD5762AD}" type="presParOf" srcId="{3B831665-BE85-4C3F-A6AE-7903A64E05DF}" destId="{DF70241B-285B-4E95-A56D-89B7DC665198}" srcOrd="14" destOrd="0" presId="urn:microsoft.com/office/officeart/2005/8/layout/vList2"/>
    <dgm:cxn modelId="{E3C90B81-FE67-477F-9B89-B44C6B1CA99D}" type="presParOf" srcId="{3B831665-BE85-4C3F-A6AE-7903A64E05DF}" destId="{C9D81734-7AFA-4730-8E11-B40D5AD2CEF6}" srcOrd="1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E4936F-A0EB-472C-A168-2E5929CE657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E476846-3869-43C0-9AC7-6A0DAB385E19}">
      <dgm:prSet/>
      <dgm:spPr/>
      <dgm:t>
        <a:bodyPr/>
        <a:lstStyle/>
        <a:p>
          <a:pPr>
            <a:lnSpc>
              <a:spcPct val="100000"/>
            </a:lnSpc>
          </a:pPr>
          <a:r>
            <a:rPr lang="es-CR" b="1"/>
            <a:t>Registración </a:t>
          </a:r>
          <a:r>
            <a:rPr lang="es-CR" b="1">
              <a:hlinkClick xmlns:r="http://schemas.openxmlformats.org/officeDocument/2006/relationships" r:id="rId1"/>
            </a:rPr>
            <a:t>www.wifacets.org</a:t>
          </a:r>
          <a:endParaRPr lang="en-US"/>
        </a:p>
      </dgm:t>
    </dgm:pt>
    <dgm:pt modelId="{83AC606C-4F40-487D-BFBE-6E76BC79BE76}" type="parTrans" cxnId="{70DF43DD-C0B1-470F-8341-A464FE4CEA60}">
      <dgm:prSet/>
      <dgm:spPr/>
      <dgm:t>
        <a:bodyPr/>
        <a:lstStyle/>
        <a:p>
          <a:endParaRPr lang="en-US"/>
        </a:p>
      </dgm:t>
    </dgm:pt>
    <dgm:pt modelId="{CA767044-1E18-459A-977D-4132419FEFDB}" type="sibTrans" cxnId="{70DF43DD-C0B1-470F-8341-A464FE4CEA60}">
      <dgm:prSet/>
      <dgm:spPr/>
      <dgm:t>
        <a:bodyPr/>
        <a:lstStyle/>
        <a:p>
          <a:endParaRPr lang="en-US"/>
        </a:p>
      </dgm:t>
    </dgm:pt>
    <dgm:pt modelId="{F204718A-84C9-4E2B-8865-89CEBFF32B22}">
      <dgm:prSet/>
      <dgm:spPr/>
      <dgm:t>
        <a:bodyPr/>
        <a:lstStyle/>
        <a:p>
          <a:pPr>
            <a:lnSpc>
              <a:spcPct val="100000"/>
            </a:lnSpc>
          </a:pPr>
          <a:r>
            <a:rPr lang="es-CR"/>
            <a:t>Por favor complete la evaluación.</a:t>
          </a:r>
          <a:endParaRPr lang="en-US"/>
        </a:p>
      </dgm:t>
    </dgm:pt>
    <dgm:pt modelId="{69085FCC-D685-4722-BF60-F801C7F6FBC8}" type="parTrans" cxnId="{DC1A8123-7680-4B24-93D0-AB33CE45317F}">
      <dgm:prSet/>
      <dgm:spPr/>
      <dgm:t>
        <a:bodyPr/>
        <a:lstStyle/>
        <a:p>
          <a:endParaRPr lang="en-US"/>
        </a:p>
      </dgm:t>
    </dgm:pt>
    <dgm:pt modelId="{894C2775-4561-4E44-9571-16AFB3D743FA}" type="sibTrans" cxnId="{DC1A8123-7680-4B24-93D0-AB33CE45317F}">
      <dgm:prSet/>
      <dgm:spPr/>
      <dgm:t>
        <a:bodyPr/>
        <a:lstStyle/>
        <a:p>
          <a:endParaRPr lang="en-US"/>
        </a:p>
      </dgm:t>
    </dgm:pt>
    <dgm:pt modelId="{1AC9FCE9-D9B3-4BF8-8EDC-3964E900E72B}">
      <dgm:prSet/>
      <dgm:spPr/>
      <dgm:t>
        <a:bodyPr/>
        <a:lstStyle/>
        <a:p>
          <a:pPr>
            <a:lnSpc>
              <a:spcPct val="100000"/>
            </a:lnSpc>
          </a:pPr>
          <a:r>
            <a:rPr lang="es-CR"/>
            <a:t>¿Preguntas? WI FACETS 877-374-0511</a:t>
          </a:r>
          <a:endParaRPr lang="en-US"/>
        </a:p>
      </dgm:t>
    </dgm:pt>
    <dgm:pt modelId="{37A7D982-37F2-408F-80EB-D52FF093BB29}" type="parTrans" cxnId="{C560098A-31F3-4AE2-837B-AB56452E692D}">
      <dgm:prSet/>
      <dgm:spPr/>
      <dgm:t>
        <a:bodyPr/>
        <a:lstStyle/>
        <a:p>
          <a:endParaRPr lang="en-US"/>
        </a:p>
      </dgm:t>
    </dgm:pt>
    <dgm:pt modelId="{16ACC284-9445-4F92-911E-502157DA9697}" type="sibTrans" cxnId="{C560098A-31F3-4AE2-837B-AB56452E692D}">
      <dgm:prSet/>
      <dgm:spPr/>
      <dgm:t>
        <a:bodyPr/>
        <a:lstStyle/>
        <a:p>
          <a:endParaRPr lang="en-US"/>
        </a:p>
      </dgm:t>
    </dgm:pt>
    <dgm:pt modelId="{83A9FE18-6652-4615-82A6-3507A9973F86}">
      <dgm:prSet/>
      <dgm:spPr/>
      <dgm:t>
        <a:bodyPr/>
        <a:lstStyle/>
        <a:p>
          <a:pPr>
            <a:lnSpc>
              <a:spcPct val="100000"/>
            </a:lnSpc>
          </a:pPr>
          <a:r>
            <a:rPr lang="en-US" b="1"/>
            <a:t>Gracias!</a:t>
          </a:r>
          <a:endParaRPr lang="en-US"/>
        </a:p>
      </dgm:t>
    </dgm:pt>
    <dgm:pt modelId="{E4D37E15-1049-429D-AFCC-8D9D00A91787}" type="parTrans" cxnId="{95B82745-F0C6-41BF-A820-45EC16D56D8C}">
      <dgm:prSet/>
      <dgm:spPr/>
      <dgm:t>
        <a:bodyPr/>
        <a:lstStyle/>
        <a:p>
          <a:endParaRPr lang="en-US"/>
        </a:p>
      </dgm:t>
    </dgm:pt>
    <dgm:pt modelId="{AFEECEA4-549E-4A32-8EA1-155C93B12D65}" type="sibTrans" cxnId="{95B82745-F0C6-41BF-A820-45EC16D56D8C}">
      <dgm:prSet/>
      <dgm:spPr/>
      <dgm:t>
        <a:bodyPr/>
        <a:lstStyle/>
        <a:p>
          <a:endParaRPr lang="en-US"/>
        </a:p>
      </dgm:t>
    </dgm:pt>
    <dgm:pt modelId="{B06F4D53-B5AB-46F9-9BEE-D204CDFFEF59}" type="pres">
      <dgm:prSet presAssocID="{17E4936F-A0EB-472C-A168-2E5929CE6571}" presName="root" presStyleCnt="0">
        <dgm:presLayoutVars>
          <dgm:dir/>
          <dgm:resizeHandles val="exact"/>
        </dgm:presLayoutVars>
      </dgm:prSet>
      <dgm:spPr/>
    </dgm:pt>
    <dgm:pt modelId="{B3B9006B-2A31-4B72-BDC1-AF930AE9C395}" type="pres">
      <dgm:prSet presAssocID="{5E476846-3869-43C0-9AC7-6A0DAB385E19}" presName="compNode" presStyleCnt="0"/>
      <dgm:spPr/>
    </dgm:pt>
    <dgm:pt modelId="{9B29BBFD-FD68-41AE-B4E5-5BBC7DF0E25E}" type="pres">
      <dgm:prSet presAssocID="{5E476846-3869-43C0-9AC7-6A0DAB385E19}" presName="bgRect" presStyleLbl="bgShp" presStyleIdx="0" presStyleCnt="4"/>
      <dgm:spPr/>
    </dgm:pt>
    <dgm:pt modelId="{E75E3BA3-F5E2-4480-878E-E535CF76E310}" type="pres">
      <dgm:prSet presAssocID="{5E476846-3869-43C0-9AC7-6A0DAB385E19}"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arker"/>
        </a:ext>
      </dgm:extLst>
    </dgm:pt>
    <dgm:pt modelId="{0846ED7E-8668-419C-837A-8CEDC7996C39}" type="pres">
      <dgm:prSet presAssocID="{5E476846-3869-43C0-9AC7-6A0DAB385E19}" presName="spaceRect" presStyleCnt="0"/>
      <dgm:spPr/>
    </dgm:pt>
    <dgm:pt modelId="{55FE2ECE-C259-4DC2-BB9F-85F387E33C44}" type="pres">
      <dgm:prSet presAssocID="{5E476846-3869-43C0-9AC7-6A0DAB385E19}" presName="parTx" presStyleLbl="revTx" presStyleIdx="0" presStyleCnt="4">
        <dgm:presLayoutVars>
          <dgm:chMax val="0"/>
          <dgm:chPref val="0"/>
        </dgm:presLayoutVars>
      </dgm:prSet>
      <dgm:spPr/>
    </dgm:pt>
    <dgm:pt modelId="{0992BB9A-FADE-4F32-8FF8-DB6D912D651C}" type="pres">
      <dgm:prSet presAssocID="{CA767044-1E18-459A-977D-4132419FEFDB}" presName="sibTrans" presStyleCnt="0"/>
      <dgm:spPr/>
    </dgm:pt>
    <dgm:pt modelId="{30839772-10A8-4F2F-83AE-A842ADF105BD}" type="pres">
      <dgm:prSet presAssocID="{F204718A-84C9-4E2B-8865-89CEBFF32B22}" presName="compNode" presStyleCnt="0"/>
      <dgm:spPr/>
    </dgm:pt>
    <dgm:pt modelId="{4C7EABA9-FE5C-4B5B-921A-2E79E82AA81A}" type="pres">
      <dgm:prSet presAssocID="{F204718A-84C9-4E2B-8865-89CEBFF32B22}" presName="bgRect" presStyleLbl="bgShp" presStyleIdx="1" presStyleCnt="4"/>
      <dgm:spPr/>
    </dgm:pt>
    <dgm:pt modelId="{28CC19A1-6389-484D-8057-1D41CC436996}" type="pres">
      <dgm:prSet presAssocID="{F204718A-84C9-4E2B-8865-89CEBFF32B22}"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Winking Face with No Fill"/>
        </a:ext>
      </dgm:extLst>
    </dgm:pt>
    <dgm:pt modelId="{263FE312-F174-4CE9-8B79-012403913178}" type="pres">
      <dgm:prSet presAssocID="{F204718A-84C9-4E2B-8865-89CEBFF32B22}" presName="spaceRect" presStyleCnt="0"/>
      <dgm:spPr/>
    </dgm:pt>
    <dgm:pt modelId="{89D8F69D-44E4-47B6-9492-88C63176CF35}" type="pres">
      <dgm:prSet presAssocID="{F204718A-84C9-4E2B-8865-89CEBFF32B22}" presName="parTx" presStyleLbl="revTx" presStyleIdx="1" presStyleCnt="4">
        <dgm:presLayoutVars>
          <dgm:chMax val="0"/>
          <dgm:chPref val="0"/>
        </dgm:presLayoutVars>
      </dgm:prSet>
      <dgm:spPr/>
    </dgm:pt>
    <dgm:pt modelId="{3159DEBA-BC6F-47B9-8141-F8999B96BA3F}" type="pres">
      <dgm:prSet presAssocID="{894C2775-4561-4E44-9571-16AFB3D743FA}" presName="sibTrans" presStyleCnt="0"/>
      <dgm:spPr/>
    </dgm:pt>
    <dgm:pt modelId="{3702C71F-D1CC-4C67-8A65-AB4F16230DCE}" type="pres">
      <dgm:prSet presAssocID="{1AC9FCE9-D9B3-4BF8-8EDC-3964E900E72B}" presName="compNode" presStyleCnt="0"/>
      <dgm:spPr/>
    </dgm:pt>
    <dgm:pt modelId="{A642505A-BF0A-4C5F-8703-B46CBFB14E4F}" type="pres">
      <dgm:prSet presAssocID="{1AC9FCE9-D9B3-4BF8-8EDC-3964E900E72B}" presName="bgRect" presStyleLbl="bgShp" presStyleIdx="2" presStyleCnt="4"/>
      <dgm:spPr/>
    </dgm:pt>
    <dgm:pt modelId="{130B8619-85CA-4DCA-8A1B-89743B7D690B}" type="pres">
      <dgm:prSet presAssocID="{1AC9FCE9-D9B3-4BF8-8EDC-3964E900E72B}"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Thermometer"/>
        </a:ext>
      </dgm:extLst>
    </dgm:pt>
    <dgm:pt modelId="{1A671D5D-F6A0-4CB0-A7F6-3CE7AE683B00}" type="pres">
      <dgm:prSet presAssocID="{1AC9FCE9-D9B3-4BF8-8EDC-3964E900E72B}" presName="spaceRect" presStyleCnt="0"/>
      <dgm:spPr/>
    </dgm:pt>
    <dgm:pt modelId="{1EACD9F1-393A-4CCE-9EFE-B4E5F00E63B9}" type="pres">
      <dgm:prSet presAssocID="{1AC9FCE9-D9B3-4BF8-8EDC-3964E900E72B}" presName="parTx" presStyleLbl="revTx" presStyleIdx="2" presStyleCnt="4">
        <dgm:presLayoutVars>
          <dgm:chMax val="0"/>
          <dgm:chPref val="0"/>
        </dgm:presLayoutVars>
      </dgm:prSet>
      <dgm:spPr/>
    </dgm:pt>
    <dgm:pt modelId="{DBFA4A68-4D38-42ED-8E8B-F3BC9BEAC82C}" type="pres">
      <dgm:prSet presAssocID="{16ACC284-9445-4F92-911E-502157DA9697}" presName="sibTrans" presStyleCnt="0"/>
      <dgm:spPr/>
    </dgm:pt>
    <dgm:pt modelId="{BFCED7C5-90A6-498F-A95C-04BC57BBEF3E}" type="pres">
      <dgm:prSet presAssocID="{83A9FE18-6652-4615-82A6-3507A9973F86}" presName="compNode" presStyleCnt="0"/>
      <dgm:spPr/>
    </dgm:pt>
    <dgm:pt modelId="{793F90D5-487E-4A1F-A499-F9BF957F9DB4}" type="pres">
      <dgm:prSet presAssocID="{83A9FE18-6652-4615-82A6-3507A9973F86}" presName="bgRect" presStyleLbl="bgShp" presStyleIdx="3" presStyleCnt="4"/>
      <dgm:spPr/>
    </dgm:pt>
    <dgm:pt modelId="{6E2BDA2A-0115-4BD2-821C-A67463BC56D4}" type="pres">
      <dgm:prSet presAssocID="{83A9FE18-6652-4615-82A6-3507A9973F86}"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Balloons"/>
        </a:ext>
      </dgm:extLst>
    </dgm:pt>
    <dgm:pt modelId="{530D43B2-E5A4-4D63-BE07-AA34DE2C8F6B}" type="pres">
      <dgm:prSet presAssocID="{83A9FE18-6652-4615-82A6-3507A9973F86}" presName="spaceRect" presStyleCnt="0"/>
      <dgm:spPr/>
    </dgm:pt>
    <dgm:pt modelId="{4D45484D-FA8C-4A61-BEB5-8A449AB33F50}" type="pres">
      <dgm:prSet presAssocID="{83A9FE18-6652-4615-82A6-3507A9973F86}" presName="parTx" presStyleLbl="revTx" presStyleIdx="3" presStyleCnt="4">
        <dgm:presLayoutVars>
          <dgm:chMax val="0"/>
          <dgm:chPref val="0"/>
        </dgm:presLayoutVars>
      </dgm:prSet>
      <dgm:spPr/>
    </dgm:pt>
  </dgm:ptLst>
  <dgm:cxnLst>
    <dgm:cxn modelId="{FE2EBA04-B689-430F-8C14-C1BECC47BF09}" type="presOf" srcId="{1AC9FCE9-D9B3-4BF8-8EDC-3964E900E72B}" destId="{1EACD9F1-393A-4CCE-9EFE-B4E5F00E63B9}" srcOrd="0" destOrd="0" presId="urn:microsoft.com/office/officeart/2018/2/layout/IconVerticalSolidList"/>
    <dgm:cxn modelId="{DC1A8123-7680-4B24-93D0-AB33CE45317F}" srcId="{17E4936F-A0EB-472C-A168-2E5929CE6571}" destId="{F204718A-84C9-4E2B-8865-89CEBFF32B22}" srcOrd="1" destOrd="0" parTransId="{69085FCC-D685-4722-BF60-F801C7F6FBC8}" sibTransId="{894C2775-4561-4E44-9571-16AFB3D743FA}"/>
    <dgm:cxn modelId="{95B82745-F0C6-41BF-A820-45EC16D56D8C}" srcId="{17E4936F-A0EB-472C-A168-2E5929CE6571}" destId="{83A9FE18-6652-4615-82A6-3507A9973F86}" srcOrd="3" destOrd="0" parTransId="{E4D37E15-1049-429D-AFCC-8D9D00A91787}" sibTransId="{AFEECEA4-549E-4A32-8EA1-155C93B12D65}"/>
    <dgm:cxn modelId="{38E0D876-A434-4F85-9513-3C3351BB4193}" type="presOf" srcId="{17E4936F-A0EB-472C-A168-2E5929CE6571}" destId="{B06F4D53-B5AB-46F9-9BEE-D204CDFFEF59}" srcOrd="0" destOrd="0" presId="urn:microsoft.com/office/officeart/2018/2/layout/IconVerticalSolidList"/>
    <dgm:cxn modelId="{C560098A-31F3-4AE2-837B-AB56452E692D}" srcId="{17E4936F-A0EB-472C-A168-2E5929CE6571}" destId="{1AC9FCE9-D9B3-4BF8-8EDC-3964E900E72B}" srcOrd="2" destOrd="0" parTransId="{37A7D982-37F2-408F-80EB-D52FF093BB29}" sibTransId="{16ACC284-9445-4F92-911E-502157DA9697}"/>
    <dgm:cxn modelId="{FADF7B9A-7FB3-46EC-BBC9-C065A3DCEE3D}" type="presOf" srcId="{F204718A-84C9-4E2B-8865-89CEBFF32B22}" destId="{89D8F69D-44E4-47B6-9492-88C63176CF35}" srcOrd="0" destOrd="0" presId="urn:microsoft.com/office/officeart/2018/2/layout/IconVerticalSolidList"/>
    <dgm:cxn modelId="{881854B0-2DE0-4A40-9017-846015506363}" type="presOf" srcId="{5E476846-3869-43C0-9AC7-6A0DAB385E19}" destId="{55FE2ECE-C259-4DC2-BB9F-85F387E33C44}" srcOrd="0" destOrd="0" presId="urn:microsoft.com/office/officeart/2018/2/layout/IconVerticalSolidList"/>
    <dgm:cxn modelId="{B583EDCD-8F51-4840-A7A7-36097B5B7701}" type="presOf" srcId="{83A9FE18-6652-4615-82A6-3507A9973F86}" destId="{4D45484D-FA8C-4A61-BEB5-8A449AB33F50}" srcOrd="0" destOrd="0" presId="urn:microsoft.com/office/officeart/2018/2/layout/IconVerticalSolidList"/>
    <dgm:cxn modelId="{70DF43DD-C0B1-470F-8341-A464FE4CEA60}" srcId="{17E4936F-A0EB-472C-A168-2E5929CE6571}" destId="{5E476846-3869-43C0-9AC7-6A0DAB385E19}" srcOrd="0" destOrd="0" parTransId="{83AC606C-4F40-487D-BFBE-6E76BC79BE76}" sibTransId="{CA767044-1E18-459A-977D-4132419FEFDB}"/>
    <dgm:cxn modelId="{7193A417-2C4F-496C-9955-EC888DD88D64}" type="presParOf" srcId="{B06F4D53-B5AB-46F9-9BEE-D204CDFFEF59}" destId="{B3B9006B-2A31-4B72-BDC1-AF930AE9C395}" srcOrd="0" destOrd="0" presId="urn:microsoft.com/office/officeart/2018/2/layout/IconVerticalSolidList"/>
    <dgm:cxn modelId="{1E3FDFBA-AB67-47C1-B0B9-0178290DA7AF}" type="presParOf" srcId="{B3B9006B-2A31-4B72-BDC1-AF930AE9C395}" destId="{9B29BBFD-FD68-41AE-B4E5-5BBC7DF0E25E}" srcOrd="0" destOrd="0" presId="urn:microsoft.com/office/officeart/2018/2/layout/IconVerticalSolidList"/>
    <dgm:cxn modelId="{A7170563-B5E1-4B1A-929F-9179A61F09C3}" type="presParOf" srcId="{B3B9006B-2A31-4B72-BDC1-AF930AE9C395}" destId="{E75E3BA3-F5E2-4480-878E-E535CF76E310}" srcOrd="1" destOrd="0" presId="urn:microsoft.com/office/officeart/2018/2/layout/IconVerticalSolidList"/>
    <dgm:cxn modelId="{7DD557BD-BBD4-4A62-BA23-A82C6E214334}" type="presParOf" srcId="{B3B9006B-2A31-4B72-BDC1-AF930AE9C395}" destId="{0846ED7E-8668-419C-837A-8CEDC7996C39}" srcOrd="2" destOrd="0" presId="urn:microsoft.com/office/officeart/2018/2/layout/IconVerticalSolidList"/>
    <dgm:cxn modelId="{48EEDDB8-3B16-42FF-81C0-7F3F9D59A357}" type="presParOf" srcId="{B3B9006B-2A31-4B72-BDC1-AF930AE9C395}" destId="{55FE2ECE-C259-4DC2-BB9F-85F387E33C44}" srcOrd="3" destOrd="0" presId="urn:microsoft.com/office/officeart/2018/2/layout/IconVerticalSolidList"/>
    <dgm:cxn modelId="{3BC32828-F327-4F7B-A64A-0B36685AEB8F}" type="presParOf" srcId="{B06F4D53-B5AB-46F9-9BEE-D204CDFFEF59}" destId="{0992BB9A-FADE-4F32-8FF8-DB6D912D651C}" srcOrd="1" destOrd="0" presId="urn:microsoft.com/office/officeart/2018/2/layout/IconVerticalSolidList"/>
    <dgm:cxn modelId="{8741CF2B-0DE6-4042-B7B5-76B4356B90FD}" type="presParOf" srcId="{B06F4D53-B5AB-46F9-9BEE-D204CDFFEF59}" destId="{30839772-10A8-4F2F-83AE-A842ADF105BD}" srcOrd="2" destOrd="0" presId="urn:microsoft.com/office/officeart/2018/2/layout/IconVerticalSolidList"/>
    <dgm:cxn modelId="{8400F142-753C-4BB0-8939-5ECCB9B1D1BC}" type="presParOf" srcId="{30839772-10A8-4F2F-83AE-A842ADF105BD}" destId="{4C7EABA9-FE5C-4B5B-921A-2E79E82AA81A}" srcOrd="0" destOrd="0" presId="urn:microsoft.com/office/officeart/2018/2/layout/IconVerticalSolidList"/>
    <dgm:cxn modelId="{99C37197-88C8-472A-AD8A-A554DD3CE0A1}" type="presParOf" srcId="{30839772-10A8-4F2F-83AE-A842ADF105BD}" destId="{28CC19A1-6389-484D-8057-1D41CC436996}" srcOrd="1" destOrd="0" presId="urn:microsoft.com/office/officeart/2018/2/layout/IconVerticalSolidList"/>
    <dgm:cxn modelId="{7ABB9F3D-CDFB-4C2B-9802-57C35FE3440C}" type="presParOf" srcId="{30839772-10A8-4F2F-83AE-A842ADF105BD}" destId="{263FE312-F174-4CE9-8B79-012403913178}" srcOrd="2" destOrd="0" presId="urn:microsoft.com/office/officeart/2018/2/layout/IconVerticalSolidList"/>
    <dgm:cxn modelId="{00F52594-8720-4423-8624-F13A1981EE4F}" type="presParOf" srcId="{30839772-10A8-4F2F-83AE-A842ADF105BD}" destId="{89D8F69D-44E4-47B6-9492-88C63176CF35}" srcOrd="3" destOrd="0" presId="urn:microsoft.com/office/officeart/2018/2/layout/IconVerticalSolidList"/>
    <dgm:cxn modelId="{F1114451-0A51-46EF-8A6E-41C8A2CB448C}" type="presParOf" srcId="{B06F4D53-B5AB-46F9-9BEE-D204CDFFEF59}" destId="{3159DEBA-BC6F-47B9-8141-F8999B96BA3F}" srcOrd="3" destOrd="0" presId="urn:microsoft.com/office/officeart/2018/2/layout/IconVerticalSolidList"/>
    <dgm:cxn modelId="{5B21E744-F1B3-4D63-ACFB-6632E840DC7C}" type="presParOf" srcId="{B06F4D53-B5AB-46F9-9BEE-D204CDFFEF59}" destId="{3702C71F-D1CC-4C67-8A65-AB4F16230DCE}" srcOrd="4" destOrd="0" presId="urn:microsoft.com/office/officeart/2018/2/layout/IconVerticalSolidList"/>
    <dgm:cxn modelId="{9CE01C61-31BC-4649-8151-70E81F8EDD69}" type="presParOf" srcId="{3702C71F-D1CC-4C67-8A65-AB4F16230DCE}" destId="{A642505A-BF0A-4C5F-8703-B46CBFB14E4F}" srcOrd="0" destOrd="0" presId="urn:microsoft.com/office/officeart/2018/2/layout/IconVerticalSolidList"/>
    <dgm:cxn modelId="{309E58B8-6E91-449A-BA52-5BAEC1A33964}" type="presParOf" srcId="{3702C71F-D1CC-4C67-8A65-AB4F16230DCE}" destId="{130B8619-85CA-4DCA-8A1B-89743B7D690B}" srcOrd="1" destOrd="0" presId="urn:microsoft.com/office/officeart/2018/2/layout/IconVerticalSolidList"/>
    <dgm:cxn modelId="{5F931DD5-9AF7-439A-B1BB-65A3F034AB50}" type="presParOf" srcId="{3702C71F-D1CC-4C67-8A65-AB4F16230DCE}" destId="{1A671D5D-F6A0-4CB0-A7F6-3CE7AE683B00}" srcOrd="2" destOrd="0" presId="urn:microsoft.com/office/officeart/2018/2/layout/IconVerticalSolidList"/>
    <dgm:cxn modelId="{EDC880A9-4D33-4466-968E-B4F1BC2F2F87}" type="presParOf" srcId="{3702C71F-D1CC-4C67-8A65-AB4F16230DCE}" destId="{1EACD9F1-393A-4CCE-9EFE-B4E5F00E63B9}" srcOrd="3" destOrd="0" presId="urn:microsoft.com/office/officeart/2018/2/layout/IconVerticalSolidList"/>
    <dgm:cxn modelId="{991C3A25-690F-4D31-B146-5A220DAE5562}" type="presParOf" srcId="{B06F4D53-B5AB-46F9-9BEE-D204CDFFEF59}" destId="{DBFA4A68-4D38-42ED-8E8B-F3BC9BEAC82C}" srcOrd="5" destOrd="0" presId="urn:microsoft.com/office/officeart/2018/2/layout/IconVerticalSolidList"/>
    <dgm:cxn modelId="{7DA04674-546E-4C99-8A55-067995272CD8}" type="presParOf" srcId="{B06F4D53-B5AB-46F9-9BEE-D204CDFFEF59}" destId="{BFCED7C5-90A6-498F-A95C-04BC57BBEF3E}" srcOrd="6" destOrd="0" presId="urn:microsoft.com/office/officeart/2018/2/layout/IconVerticalSolidList"/>
    <dgm:cxn modelId="{110E04A2-9AD9-4B9F-B6B1-0405BFB27394}" type="presParOf" srcId="{BFCED7C5-90A6-498F-A95C-04BC57BBEF3E}" destId="{793F90D5-487E-4A1F-A499-F9BF957F9DB4}" srcOrd="0" destOrd="0" presId="urn:microsoft.com/office/officeart/2018/2/layout/IconVerticalSolidList"/>
    <dgm:cxn modelId="{0C7C6781-3F38-440B-974B-37094B44B315}" type="presParOf" srcId="{BFCED7C5-90A6-498F-A95C-04BC57BBEF3E}" destId="{6E2BDA2A-0115-4BD2-821C-A67463BC56D4}" srcOrd="1" destOrd="0" presId="urn:microsoft.com/office/officeart/2018/2/layout/IconVerticalSolidList"/>
    <dgm:cxn modelId="{70D5DCF4-1D42-4CC3-848A-2912A9FE4EC5}" type="presParOf" srcId="{BFCED7C5-90A6-498F-A95C-04BC57BBEF3E}" destId="{530D43B2-E5A4-4D63-BE07-AA34DE2C8F6B}" srcOrd="2" destOrd="0" presId="urn:microsoft.com/office/officeart/2018/2/layout/IconVerticalSolidList"/>
    <dgm:cxn modelId="{70BACA6A-1085-440F-A5C4-CED066A740D0}" type="presParOf" srcId="{BFCED7C5-90A6-498F-A95C-04BC57BBEF3E}" destId="{4D45484D-FA8C-4A61-BEB5-8A449AB33F5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14BF0-8FB8-45CE-97A0-28BE41EE2BD8}">
      <dsp:nvSpPr>
        <dsp:cNvPr id="0" name=""/>
        <dsp:cNvSpPr/>
      </dsp:nvSpPr>
      <dsp:spPr>
        <a:xfrm>
          <a:off x="0" y="447675"/>
          <a:ext cx="1571624" cy="94297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“Así son los niños”</a:t>
          </a:r>
          <a:endParaRPr lang="en-US" sz="1500" kern="1200"/>
        </a:p>
      </dsp:txBody>
      <dsp:txXfrm>
        <a:off x="0" y="447675"/>
        <a:ext cx="1571624" cy="942975"/>
      </dsp:txXfrm>
    </dsp:sp>
    <dsp:sp modelId="{1D55A66D-E14C-4891-9ACB-B192E3DF3F3A}">
      <dsp:nvSpPr>
        <dsp:cNvPr id="0" name=""/>
        <dsp:cNvSpPr/>
      </dsp:nvSpPr>
      <dsp:spPr>
        <a:xfrm>
          <a:off x="1728787" y="447675"/>
          <a:ext cx="1571624" cy="94297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“Las niñas no son abusivas”</a:t>
          </a:r>
          <a:endParaRPr lang="en-US" sz="1500" kern="1200"/>
        </a:p>
      </dsp:txBody>
      <dsp:txXfrm>
        <a:off x="1728787" y="447675"/>
        <a:ext cx="1571624" cy="942975"/>
      </dsp:txXfrm>
    </dsp:sp>
    <dsp:sp modelId="{30F08812-8170-46CC-B0DC-FD35EA4B40B2}">
      <dsp:nvSpPr>
        <dsp:cNvPr id="0" name=""/>
        <dsp:cNvSpPr/>
      </dsp:nvSpPr>
      <dsp:spPr>
        <a:xfrm>
          <a:off x="3457574" y="447675"/>
          <a:ext cx="1571624" cy="94297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“Las palabras se resbalan”</a:t>
          </a:r>
          <a:endParaRPr lang="en-US" sz="1500" kern="1200"/>
        </a:p>
      </dsp:txBody>
      <dsp:txXfrm>
        <a:off x="3457574" y="447675"/>
        <a:ext cx="1571624" cy="942975"/>
      </dsp:txXfrm>
    </dsp:sp>
    <dsp:sp modelId="{0456FADD-4A42-4FF7-8EF6-88FCDF6CE90A}">
      <dsp:nvSpPr>
        <dsp:cNvPr id="0" name=""/>
        <dsp:cNvSpPr/>
      </dsp:nvSpPr>
      <dsp:spPr>
        <a:xfrm>
          <a:off x="0" y="1547812"/>
          <a:ext cx="1571624" cy="94297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“Es una parte natural de la infancia”</a:t>
          </a:r>
          <a:endParaRPr lang="en-US" sz="1500" kern="1200"/>
        </a:p>
      </dsp:txBody>
      <dsp:txXfrm>
        <a:off x="0" y="1547812"/>
        <a:ext cx="1571624" cy="942975"/>
      </dsp:txXfrm>
    </dsp:sp>
    <dsp:sp modelId="{AF9F5B5C-0992-4063-B347-8AE9C1E4D0B0}">
      <dsp:nvSpPr>
        <dsp:cNvPr id="0" name=""/>
        <dsp:cNvSpPr/>
      </dsp:nvSpPr>
      <dsp:spPr>
        <a:xfrm>
          <a:off x="1728787" y="1547812"/>
          <a:ext cx="1571624" cy="94297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“Algunas personas merecen la burla”</a:t>
          </a:r>
          <a:endParaRPr lang="en-US" sz="1500" kern="1200"/>
        </a:p>
      </dsp:txBody>
      <dsp:txXfrm>
        <a:off x="1728787" y="1547812"/>
        <a:ext cx="1571624" cy="942975"/>
      </dsp:txXfrm>
    </dsp:sp>
    <dsp:sp modelId="{A8A83254-1EF2-443C-A6D8-E6B3E118A300}">
      <dsp:nvSpPr>
        <dsp:cNvPr id="0" name=""/>
        <dsp:cNvSpPr/>
      </dsp:nvSpPr>
      <dsp:spPr>
        <a:xfrm>
          <a:off x="3457574" y="1547812"/>
          <a:ext cx="1571624" cy="94297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a:t>
          </a:r>
          <a:r>
            <a:rPr lang="es-ES" sz="1500" i="1" kern="1200" dirty="0"/>
            <a:t>Bullying</a:t>
          </a:r>
          <a:r>
            <a:rPr lang="es-ES" sz="1500" kern="1200" dirty="0"/>
            <a:t> hace a los niños más fuertes”</a:t>
          </a:r>
          <a:endParaRPr lang="en-US" sz="1500" kern="1200" dirty="0"/>
        </a:p>
      </dsp:txBody>
      <dsp:txXfrm>
        <a:off x="3457574" y="1547812"/>
        <a:ext cx="1571624" cy="942975"/>
      </dsp:txXfrm>
    </dsp:sp>
    <dsp:sp modelId="{E99B75F3-12A5-4CC6-B181-313A6BFFB97E}">
      <dsp:nvSpPr>
        <dsp:cNvPr id="0" name=""/>
        <dsp:cNvSpPr/>
      </dsp:nvSpPr>
      <dsp:spPr>
        <a:xfrm>
          <a:off x="1728787" y="2647950"/>
          <a:ext cx="1571624" cy="94297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“Sólo era una broma”</a:t>
          </a:r>
          <a:endParaRPr lang="en-US" sz="1500" kern="1200"/>
        </a:p>
      </dsp:txBody>
      <dsp:txXfrm>
        <a:off x="1728787" y="2647950"/>
        <a:ext cx="1571624" cy="942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FC606-6E15-4CC7-8D10-9393F3A5E592}">
      <dsp:nvSpPr>
        <dsp:cNvPr id="0" name=""/>
        <dsp:cNvSpPr/>
      </dsp:nvSpPr>
      <dsp:spPr>
        <a:xfrm>
          <a:off x="0" y="0"/>
          <a:ext cx="5554471" cy="736826"/>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Golpear, patear o empujar</a:t>
          </a:r>
          <a:endParaRPr lang="en-US" sz="2400" kern="1200"/>
        </a:p>
      </dsp:txBody>
      <dsp:txXfrm>
        <a:off x="21581" y="21581"/>
        <a:ext cx="4673169" cy="693664"/>
      </dsp:txXfrm>
    </dsp:sp>
    <dsp:sp modelId="{29EEA5BA-0712-4106-AC45-B83AE19BBC84}">
      <dsp:nvSpPr>
        <dsp:cNvPr id="0" name=""/>
        <dsp:cNvSpPr/>
      </dsp:nvSpPr>
      <dsp:spPr>
        <a:xfrm>
          <a:off x="414782" y="839163"/>
          <a:ext cx="5554471" cy="736826"/>
        </a:xfrm>
        <a:prstGeom prst="roundRect">
          <a:avLst>
            <a:gd name="adj" fmla="val 10000"/>
          </a:avLst>
        </a:prstGeom>
        <a:solidFill>
          <a:schemeClr val="accent2">
            <a:hueOff val="-741071"/>
            <a:satOff val="3550"/>
            <a:lumOff val="32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Tomar propiedad ajena</a:t>
          </a:r>
          <a:endParaRPr lang="en-US" sz="2400" kern="1200"/>
        </a:p>
      </dsp:txBody>
      <dsp:txXfrm>
        <a:off x="436363" y="860744"/>
        <a:ext cx="4617590" cy="693664"/>
      </dsp:txXfrm>
    </dsp:sp>
    <dsp:sp modelId="{A42C6BCF-8939-4B22-8378-B79A7B1CC0EF}">
      <dsp:nvSpPr>
        <dsp:cNvPr id="0" name=""/>
        <dsp:cNvSpPr/>
      </dsp:nvSpPr>
      <dsp:spPr>
        <a:xfrm>
          <a:off x="829564" y="1678327"/>
          <a:ext cx="5554471" cy="736826"/>
        </a:xfrm>
        <a:prstGeom prst="roundRect">
          <a:avLst>
            <a:gd name="adj" fmla="val 1000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Dañar propiedad </a:t>
          </a:r>
          <a:endParaRPr lang="en-US" sz="2400" kern="1200"/>
        </a:p>
      </dsp:txBody>
      <dsp:txXfrm>
        <a:off x="851145" y="1699908"/>
        <a:ext cx="4617590" cy="693664"/>
      </dsp:txXfrm>
    </dsp:sp>
    <dsp:sp modelId="{86B4B777-D11E-4441-B007-CEFC8CC6C9B7}">
      <dsp:nvSpPr>
        <dsp:cNvPr id="0" name=""/>
        <dsp:cNvSpPr/>
      </dsp:nvSpPr>
      <dsp:spPr>
        <a:xfrm>
          <a:off x="1244346" y="2517491"/>
          <a:ext cx="5554471" cy="736826"/>
        </a:xfrm>
        <a:prstGeom prst="roundRect">
          <a:avLst>
            <a:gd name="adj" fmla="val 10000"/>
          </a:avLst>
        </a:prstGeom>
        <a:solidFill>
          <a:schemeClr val="accent2">
            <a:hueOff val="-2223214"/>
            <a:satOff val="10650"/>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Contacto forzado o no deseado</a:t>
          </a:r>
          <a:endParaRPr lang="en-US" sz="2400" kern="1200"/>
        </a:p>
      </dsp:txBody>
      <dsp:txXfrm>
        <a:off x="1265927" y="2539072"/>
        <a:ext cx="4617590" cy="693664"/>
      </dsp:txXfrm>
    </dsp:sp>
    <dsp:sp modelId="{A117E338-412B-414A-87A9-F9BB8197AC00}">
      <dsp:nvSpPr>
        <dsp:cNvPr id="0" name=""/>
        <dsp:cNvSpPr/>
      </dsp:nvSpPr>
      <dsp:spPr>
        <a:xfrm>
          <a:off x="1659128" y="3356655"/>
          <a:ext cx="5554471" cy="736826"/>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a:t>Percepción de intento de dañar</a:t>
          </a:r>
          <a:endParaRPr lang="en-US" sz="2400" kern="1200"/>
        </a:p>
      </dsp:txBody>
      <dsp:txXfrm>
        <a:off x="1680709" y="3378236"/>
        <a:ext cx="4617590" cy="693664"/>
      </dsp:txXfrm>
    </dsp:sp>
    <dsp:sp modelId="{B674ED3E-B58A-4691-A339-5B0EA44BB847}">
      <dsp:nvSpPr>
        <dsp:cNvPr id="0" name=""/>
        <dsp:cNvSpPr/>
      </dsp:nvSpPr>
      <dsp:spPr>
        <a:xfrm>
          <a:off x="5075534" y="538292"/>
          <a:ext cx="478937" cy="478937"/>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183295" y="538292"/>
        <a:ext cx="263415" cy="360400"/>
      </dsp:txXfrm>
    </dsp:sp>
    <dsp:sp modelId="{BF7B2989-2673-4D1E-91F2-FD35A4B102A3}">
      <dsp:nvSpPr>
        <dsp:cNvPr id="0" name=""/>
        <dsp:cNvSpPr/>
      </dsp:nvSpPr>
      <dsp:spPr>
        <a:xfrm>
          <a:off x="5490316" y="1377456"/>
          <a:ext cx="478937" cy="478937"/>
        </a:xfrm>
        <a:prstGeom prst="downArrow">
          <a:avLst>
            <a:gd name="adj1" fmla="val 55000"/>
            <a:gd name="adj2" fmla="val 45000"/>
          </a:avLst>
        </a:prstGeom>
        <a:solidFill>
          <a:schemeClr val="accent2">
            <a:tint val="40000"/>
            <a:alpha val="90000"/>
            <a:hueOff val="-1363946"/>
            <a:satOff val="15036"/>
            <a:lumOff val="1432"/>
            <a:alphaOff val="0"/>
          </a:schemeClr>
        </a:solidFill>
        <a:ln w="19050" cap="rnd" cmpd="sng" algn="ctr">
          <a:solidFill>
            <a:schemeClr val="accent2">
              <a:tint val="40000"/>
              <a:alpha val="90000"/>
              <a:hueOff val="-1363946"/>
              <a:satOff val="15036"/>
              <a:lumOff val="1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598077" y="1377456"/>
        <a:ext cx="263415" cy="360400"/>
      </dsp:txXfrm>
    </dsp:sp>
    <dsp:sp modelId="{3ABF3B3A-6078-4DFD-929E-61B484787ED5}">
      <dsp:nvSpPr>
        <dsp:cNvPr id="0" name=""/>
        <dsp:cNvSpPr/>
      </dsp:nvSpPr>
      <dsp:spPr>
        <a:xfrm>
          <a:off x="5905098" y="2204340"/>
          <a:ext cx="478937" cy="478937"/>
        </a:xfrm>
        <a:prstGeom prst="downArrow">
          <a:avLst>
            <a:gd name="adj1" fmla="val 55000"/>
            <a:gd name="adj2" fmla="val 45000"/>
          </a:avLst>
        </a:prstGeom>
        <a:solidFill>
          <a:schemeClr val="accent2">
            <a:tint val="40000"/>
            <a:alpha val="90000"/>
            <a:hueOff val="-2727893"/>
            <a:satOff val="30071"/>
            <a:lumOff val="2864"/>
            <a:alphaOff val="0"/>
          </a:schemeClr>
        </a:solidFill>
        <a:ln w="19050" cap="rnd" cmpd="sng" algn="ctr">
          <a:solidFill>
            <a:schemeClr val="accent2">
              <a:tint val="40000"/>
              <a:alpha val="90000"/>
              <a:hueOff val="-2727893"/>
              <a:satOff val="30071"/>
              <a:lumOff val="2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012859" y="2204340"/>
        <a:ext cx="263415" cy="360400"/>
      </dsp:txXfrm>
    </dsp:sp>
    <dsp:sp modelId="{5839944D-75E0-44F1-95A6-E8B805BBC543}">
      <dsp:nvSpPr>
        <dsp:cNvPr id="0" name=""/>
        <dsp:cNvSpPr/>
      </dsp:nvSpPr>
      <dsp:spPr>
        <a:xfrm>
          <a:off x="6319880" y="3051690"/>
          <a:ext cx="478937" cy="478937"/>
        </a:xfrm>
        <a:prstGeom prst="downArrow">
          <a:avLst>
            <a:gd name="adj1" fmla="val 55000"/>
            <a:gd name="adj2" fmla="val 45000"/>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427641" y="3051690"/>
        <a:ext cx="263415" cy="360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E9D90-4BF5-419C-8F9B-C04B47A0552E}">
      <dsp:nvSpPr>
        <dsp:cNvPr id="0" name=""/>
        <dsp:cNvSpPr/>
      </dsp:nvSpPr>
      <dsp:spPr>
        <a:xfrm>
          <a:off x="0" y="581478"/>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Aislamiento o exclusión de grupos</a:t>
          </a:r>
          <a:endParaRPr lang="en-US" sz="1800" kern="1200"/>
        </a:p>
      </dsp:txBody>
      <dsp:txXfrm>
        <a:off x="0" y="581478"/>
        <a:ext cx="2254250" cy="1352550"/>
      </dsp:txXfrm>
    </dsp:sp>
    <dsp:sp modelId="{1E22AB62-6038-4A72-8E92-D67F1ACB35BC}">
      <dsp:nvSpPr>
        <dsp:cNvPr id="0" name=""/>
        <dsp:cNvSpPr/>
      </dsp:nvSpPr>
      <dsp:spPr>
        <a:xfrm>
          <a:off x="2479675" y="581478"/>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Manipulación llevada a cabo para dañar 	la aceptación de los grupos</a:t>
          </a:r>
          <a:endParaRPr lang="en-US" sz="1800" kern="1200" dirty="0"/>
        </a:p>
      </dsp:txBody>
      <dsp:txXfrm>
        <a:off x="2479675" y="581478"/>
        <a:ext cx="2254250" cy="1352550"/>
      </dsp:txXfrm>
    </dsp:sp>
    <dsp:sp modelId="{2810C0E1-02A7-4964-9E9A-2A26CC3CD482}">
      <dsp:nvSpPr>
        <dsp:cNvPr id="0" name=""/>
        <dsp:cNvSpPr/>
      </dsp:nvSpPr>
      <dsp:spPr>
        <a:xfrm>
          <a:off x="4959349" y="581478"/>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Daño a la reputación</a:t>
          </a:r>
          <a:endParaRPr lang="en-US" sz="1800" kern="1200"/>
        </a:p>
      </dsp:txBody>
      <dsp:txXfrm>
        <a:off x="4959349" y="581478"/>
        <a:ext cx="2254250" cy="1352550"/>
      </dsp:txXfrm>
    </dsp:sp>
    <dsp:sp modelId="{5D15489E-0D94-43AC-B5F0-8F8F52A5C685}">
      <dsp:nvSpPr>
        <dsp:cNvPr id="0" name=""/>
        <dsp:cNvSpPr/>
      </dsp:nvSpPr>
      <dsp:spPr>
        <a:xfrm>
          <a:off x="0" y="2159453"/>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Humillación pública</a:t>
          </a:r>
          <a:endParaRPr lang="en-US" sz="1800" kern="1200"/>
        </a:p>
      </dsp:txBody>
      <dsp:txXfrm>
        <a:off x="0" y="2159453"/>
        <a:ext cx="2254250" cy="1352550"/>
      </dsp:txXfrm>
    </dsp:sp>
    <dsp:sp modelId="{16933593-DB20-4690-9A4A-7E206F59FE2B}">
      <dsp:nvSpPr>
        <dsp:cNvPr id="0" name=""/>
        <dsp:cNvSpPr/>
      </dsp:nvSpPr>
      <dsp:spPr>
        <a:xfrm>
          <a:off x="2479674" y="2159453"/>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Crear una sensación de incomodidad en la víctima</a:t>
          </a:r>
          <a:endParaRPr lang="en-US" sz="1800" kern="1200"/>
        </a:p>
      </dsp:txBody>
      <dsp:txXfrm>
        <a:off x="2479674" y="2159453"/>
        <a:ext cx="2254250" cy="1352550"/>
      </dsp:txXfrm>
    </dsp:sp>
    <dsp:sp modelId="{3BCA561F-A31C-4AF5-B67D-76655022D02D}">
      <dsp:nvSpPr>
        <dsp:cNvPr id="0" name=""/>
        <dsp:cNvSpPr/>
      </dsp:nvSpPr>
      <dsp:spPr>
        <a:xfrm>
          <a:off x="4959349" y="2159453"/>
          <a:ext cx="2254250" cy="135255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Insultando vía Internet</a:t>
          </a:r>
          <a:endParaRPr lang="en-US" sz="1800" kern="1200"/>
        </a:p>
      </dsp:txBody>
      <dsp:txXfrm>
        <a:off x="4959349" y="2159453"/>
        <a:ext cx="2254250" cy="1352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12B5A-482B-43FD-BA6B-B90009EF5E02}">
      <dsp:nvSpPr>
        <dsp:cNvPr id="0" name=""/>
        <dsp:cNvSpPr/>
      </dsp:nvSpPr>
      <dsp:spPr>
        <a:xfrm>
          <a:off x="0" y="1326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Primero, debe presentar una queja con el distrito escolar.</a:t>
          </a:r>
        </a:p>
      </dsp:txBody>
      <dsp:txXfrm>
        <a:off x="27872" y="41132"/>
        <a:ext cx="4516256" cy="515216"/>
      </dsp:txXfrm>
    </dsp:sp>
    <dsp:sp modelId="{3472A3C8-9AA8-4D59-A67D-5C74CEC56F0C}">
      <dsp:nvSpPr>
        <dsp:cNvPr id="0" name=""/>
        <dsp:cNvSpPr/>
      </dsp:nvSpPr>
      <dsp:spPr>
        <a:xfrm>
          <a:off x="0" y="63030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La queja debe ser por escrito.</a:t>
          </a:r>
        </a:p>
      </dsp:txBody>
      <dsp:txXfrm>
        <a:off x="27872" y="658172"/>
        <a:ext cx="4516256" cy="515216"/>
      </dsp:txXfrm>
    </dsp:sp>
    <dsp:sp modelId="{4B77116B-3A59-4B26-A83B-3D30D6619686}">
      <dsp:nvSpPr>
        <dsp:cNvPr id="0" name=""/>
        <dsp:cNvSpPr/>
      </dsp:nvSpPr>
      <dsp:spPr>
        <a:xfrm>
          <a:off x="0" y="124734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Obtenga una copia del procedimiento de denuncia de su distrito.</a:t>
          </a:r>
        </a:p>
      </dsp:txBody>
      <dsp:txXfrm>
        <a:off x="27872" y="1275212"/>
        <a:ext cx="4516256" cy="515216"/>
      </dsp:txXfrm>
    </dsp:sp>
    <dsp:sp modelId="{9C3C206F-A2C2-433D-A8A6-051F36356D56}">
      <dsp:nvSpPr>
        <dsp:cNvPr id="0" name=""/>
        <dsp:cNvSpPr/>
      </dsp:nvSpPr>
      <dsp:spPr>
        <a:xfrm>
          <a:off x="0" y="186438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TIP:  Envíe una copia de la denuncia a la Oficina de Derechos Civiles</a:t>
          </a:r>
          <a:r>
            <a:rPr lang="en-US" sz="1500" kern="1200" dirty="0"/>
            <a:t>.</a:t>
          </a:r>
        </a:p>
      </dsp:txBody>
      <dsp:txXfrm>
        <a:off x="27872" y="1892252"/>
        <a:ext cx="4516256" cy="515216"/>
      </dsp:txXfrm>
    </dsp:sp>
    <dsp:sp modelId="{F4D41C4E-F03E-4B3B-AE9E-7EB9D62BE79A}">
      <dsp:nvSpPr>
        <dsp:cNvPr id="0" name=""/>
        <dsp:cNvSpPr/>
      </dsp:nvSpPr>
      <dsp:spPr>
        <a:xfrm>
          <a:off x="0" y="248142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La carta debe incluir</a:t>
          </a:r>
          <a:r>
            <a:rPr lang="en-US" sz="1500" kern="1200" dirty="0"/>
            <a:t>:</a:t>
          </a:r>
        </a:p>
      </dsp:txBody>
      <dsp:txXfrm>
        <a:off x="27872" y="2509292"/>
        <a:ext cx="4516256" cy="515216"/>
      </dsp:txXfrm>
    </dsp:sp>
    <dsp:sp modelId="{E544E54F-AD1D-42F3-AC59-D15B62EF3D6E}">
      <dsp:nvSpPr>
        <dsp:cNvPr id="0" name=""/>
        <dsp:cNvSpPr/>
      </dsp:nvSpPr>
      <dsp:spPr>
        <a:xfrm>
          <a:off x="0" y="309846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La discapacidad del niño</a:t>
          </a:r>
        </a:p>
      </dsp:txBody>
      <dsp:txXfrm>
        <a:off x="27872" y="3126332"/>
        <a:ext cx="4516256" cy="515216"/>
      </dsp:txXfrm>
    </dsp:sp>
    <dsp:sp modelId="{85BD1F1C-949A-4709-B215-F95E90BC43C0}">
      <dsp:nvSpPr>
        <dsp:cNvPr id="0" name=""/>
        <dsp:cNvSpPr/>
      </dsp:nvSpPr>
      <dsp:spPr>
        <a:xfrm>
          <a:off x="0" y="371550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Información y documentación sobre la discriminación</a:t>
          </a:r>
          <a:r>
            <a:rPr lang="en-US" sz="1500" kern="1200" dirty="0"/>
            <a:t>.</a:t>
          </a:r>
        </a:p>
      </dsp:txBody>
      <dsp:txXfrm>
        <a:off x="27872" y="3743372"/>
        <a:ext cx="4516256" cy="515216"/>
      </dsp:txXfrm>
    </dsp:sp>
    <dsp:sp modelId="{DF70241B-285B-4E95-A56D-89B7DC665198}">
      <dsp:nvSpPr>
        <dsp:cNvPr id="0" name=""/>
        <dsp:cNvSpPr/>
      </dsp:nvSpPr>
      <dsp:spPr>
        <a:xfrm>
          <a:off x="0" y="4332540"/>
          <a:ext cx="4572000" cy="570960"/>
        </a:xfrm>
        <a:prstGeom prst="roundRect">
          <a:avLst/>
        </a:prstGeom>
        <a:gradFill rotWithShape="0">
          <a:gsLst>
            <a:gs pos="0">
              <a:schemeClr val="dk2">
                <a:hueOff val="0"/>
                <a:satOff val="0"/>
                <a:lumOff val="0"/>
                <a:alphaOff val="0"/>
                <a:tint val="96000"/>
                <a:lumMod val="100000"/>
              </a:schemeClr>
            </a:gs>
            <a:gs pos="78000">
              <a:schemeClr val="dk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419" sz="1500" kern="1200" noProof="0" dirty="0"/>
            <a:t>Explicar lo que le gustaría ver ocurrir como consecuencia de la denuncia.</a:t>
          </a:r>
        </a:p>
      </dsp:txBody>
      <dsp:txXfrm>
        <a:off x="27872" y="4360412"/>
        <a:ext cx="4516256" cy="515216"/>
      </dsp:txXfrm>
    </dsp:sp>
    <dsp:sp modelId="{C9D81734-7AFA-4730-8E11-B40D5AD2CEF6}">
      <dsp:nvSpPr>
        <dsp:cNvPr id="0" name=""/>
        <dsp:cNvSpPr/>
      </dsp:nvSpPr>
      <dsp:spPr>
        <a:xfrm>
          <a:off x="0" y="4903500"/>
          <a:ext cx="4572000"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61"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s-419" sz="1500" kern="1200" noProof="0" dirty="0"/>
            <a:t>TIP:  La persona que presenta la queja tiene la responsabilidad de probar que hubo un incumplimiento</a:t>
          </a:r>
          <a:r>
            <a:rPr lang="en-US" sz="1500" kern="1200" dirty="0"/>
            <a:t>.</a:t>
          </a:r>
        </a:p>
      </dsp:txBody>
      <dsp:txXfrm>
        <a:off x="0" y="4903500"/>
        <a:ext cx="4572000" cy="645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9BBFD-FD68-41AE-B4E5-5BBC7DF0E25E}">
      <dsp:nvSpPr>
        <dsp:cNvPr id="0" name=""/>
        <dsp:cNvSpPr/>
      </dsp:nvSpPr>
      <dsp:spPr>
        <a:xfrm>
          <a:off x="0" y="1610"/>
          <a:ext cx="6347714" cy="8163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5E3BA3-F5E2-4480-878E-E535CF76E310}">
      <dsp:nvSpPr>
        <dsp:cNvPr id="0" name=""/>
        <dsp:cNvSpPr/>
      </dsp:nvSpPr>
      <dsp:spPr>
        <a:xfrm>
          <a:off x="246938" y="185284"/>
          <a:ext cx="448979" cy="448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FE2ECE-C259-4DC2-BB9F-85F387E33C44}">
      <dsp:nvSpPr>
        <dsp:cNvPr id="0" name=""/>
        <dsp:cNvSpPr/>
      </dsp:nvSpPr>
      <dsp:spPr>
        <a:xfrm>
          <a:off x="942857" y="1610"/>
          <a:ext cx="5404856" cy="816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95" tIns="86395" rIns="86395" bIns="86395" numCol="1" spcCol="1270" anchor="ctr" anchorCtr="0">
          <a:noAutofit/>
        </a:bodyPr>
        <a:lstStyle/>
        <a:p>
          <a:pPr marL="0" lvl="0" indent="0" algn="l" defTabSz="977900">
            <a:lnSpc>
              <a:spcPct val="100000"/>
            </a:lnSpc>
            <a:spcBef>
              <a:spcPct val="0"/>
            </a:spcBef>
            <a:spcAft>
              <a:spcPct val="35000"/>
            </a:spcAft>
            <a:buNone/>
          </a:pPr>
          <a:r>
            <a:rPr lang="es-CR" sz="2200" b="1" kern="1200"/>
            <a:t>Registración </a:t>
          </a:r>
          <a:r>
            <a:rPr lang="es-CR" sz="2200" b="1" kern="1200">
              <a:hlinkClick xmlns:r="http://schemas.openxmlformats.org/officeDocument/2006/relationships" r:id="rId3"/>
            </a:rPr>
            <a:t>www.wifacets.org</a:t>
          </a:r>
          <a:endParaRPr lang="en-US" sz="2200" kern="1200"/>
        </a:p>
      </dsp:txBody>
      <dsp:txXfrm>
        <a:off x="942857" y="1610"/>
        <a:ext cx="5404856" cy="816326"/>
      </dsp:txXfrm>
    </dsp:sp>
    <dsp:sp modelId="{4C7EABA9-FE5C-4B5B-921A-2E79E82AA81A}">
      <dsp:nvSpPr>
        <dsp:cNvPr id="0" name=""/>
        <dsp:cNvSpPr/>
      </dsp:nvSpPr>
      <dsp:spPr>
        <a:xfrm>
          <a:off x="0" y="1022019"/>
          <a:ext cx="6347714" cy="8163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C19A1-6389-484D-8057-1D41CC436996}">
      <dsp:nvSpPr>
        <dsp:cNvPr id="0" name=""/>
        <dsp:cNvSpPr/>
      </dsp:nvSpPr>
      <dsp:spPr>
        <a:xfrm>
          <a:off x="246938" y="1205692"/>
          <a:ext cx="448979" cy="448979"/>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D8F69D-44E4-47B6-9492-88C63176CF35}">
      <dsp:nvSpPr>
        <dsp:cNvPr id="0" name=""/>
        <dsp:cNvSpPr/>
      </dsp:nvSpPr>
      <dsp:spPr>
        <a:xfrm>
          <a:off x="942857" y="1022019"/>
          <a:ext cx="5404856" cy="816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95" tIns="86395" rIns="86395" bIns="86395" numCol="1" spcCol="1270" anchor="ctr" anchorCtr="0">
          <a:noAutofit/>
        </a:bodyPr>
        <a:lstStyle/>
        <a:p>
          <a:pPr marL="0" lvl="0" indent="0" algn="l" defTabSz="977900">
            <a:lnSpc>
              <a:spcPct val="100000"/>
            </a:lnSpc>
            <a:spcBef>
              <a:spcPct val="0"/>
            </a:spcBef>
            <a:spcAft>
              <a:spcPct val="35000"/>
            </a:spcAft>
            <a:buNone/>
          </a:pPr>
          <a:r>
            <a:rPr lang="es-CR" sz="2200" kern="1200"/>
            <a:t>Por favor complete la evaluación.</a:t>
          </a:r>
          <a:endParaRPr lang="en-US" sz="2200" kern="1200"/>
        </a:p>
      </dsp:txBody>
      <dsp:txXfrm>
        <a:off x="942857" y="1022019"/>
        <a:ext cx="5404856" cy="816326"/>
      </dsp:txXfrm>
    </dsp:sp>
    <dsp:sp modelId="{A642505A-BF0A-4C5F-8703-B46CBFB14E4F}">
      <dsp:nvSpPr>
        <dsp:cNvPr id="0" name=""/>
        <dsp:cNvSpPr/>
      </dsp:nvSpPr>
      <dsp:spPr>
        <a:xfrm>
          <a:off x="0" y="2042427"/>
          <a:ext cx="6347714" cy="8163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B8619-85CA-4DCA-8A1B-89743B7D690B}">
      <dsp:nvSpPr>
        <dsp:cNvPr id="0" name=""/>
        <dsp:cNvSpPr/>
      </dsp:nvSpPr>
      <dsp:spPr>
        <a:xfrm>
          <a:off x="246938" y="2226100"/>
          <a:ext cx="448979" cy="448979"/>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ACD9F1-393A-4CCE-9EFE-B4E5F00E63B9}">
      <dsp:nvSpPr>
        <dsp:cNvPr id="0" name=""/>
        <dsp:cNvSpPr/>
      </dsp:nvSpPr>
      <dsp:spPr>
        <a:xfrm>
          <a:off x="942857" y="2042427"/>
          <a:ext cx="5404856" cy="816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95" tIns="86395" rIns="86395" bIns="86395" numCol="1" spcCol="1270" anchor="ctr" anchorCtr="0">
          <a:noAutofit/>
        </a:bodyPr>
        <a:lstStyle/>
        <a:p>
          <a:pPr marL="0" lvl="0" indent="0" algn="l" defTabSz="977900">
            <a:lnSpc>
              <a:spcPct val="100000"/>
            </a:lnSpc>
            <a:spcBef>
              <a:spcPct val="0"/>
            </a:spcBef>
            <a:spcAft>
              <a:spcPct val="35000"/>
            </a:spcAft>
            <a:buNone/>
          </a:pPr>
          <a:r>
            <a:rPr lang="es-CR" sz="2200" kern="1200"/>
            <a:t>¿Preguntas? WI FACETS 877-374-0511</a:t>
          </a:r>
          <a:endParaRPr lang="en-US" sz="2200" kern="1200"/>
        </a:p>
      </dsp:txBody>
      <dsp:txXfrm>
        <a:off x="942857" y="2042427"/>
        <a:ext cx="5404856" cy="816326"/>
      </dsp:txXfrm>
    </dsp:sp>
    <dsp:sp modelId="{793F90D5-487E-4A1F-A499-F9BF957F9DB4}">
      <dsp:nvSpPr>
        <dsp:cNvPr id="0" name=""/>
        <dsp:cNvSpPr/>
      </dsp:nvSpPr>
      <dsp:spPr>
        <a:xfrm>
          <a:off x="0" y="3062835"/>
          <a:ext cx="6347714" cy="8163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BDA2A-0115-4BD2-821C-A67463BC56D4}">
      <dsp:nvSpPr>
        <dsp:cNvPr id="0" name=""/>
        <dsp:cNvSpPr/>
      </dsp:nvSpPr>
      <dsp:spPr>
        <a:xfrm>
          <a:off x="246938" y="3246509"/>
          <a:ext cx="448979" cy="448979"/>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5484D-FA8C-4A61-BEB5-8A449AB33F50}">
      <dsp:nvSpPr>
        <dsp:cNvPr id="0" name=""/>
        <dsp:cNvSpPr/>
      </dsp:nvSpPr>
      <dsp:spPr>
        <a:xfrm>
          <a:off x="942857" y="3062835"/>
          <a:ext cx="5404856" cy="816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95" tIns="86395" rIns="86395" bIns="86395" numCol="1" spcCol="1270" anchor="ctr" anchorCtr="0">
          <a:noAutofit/>
        </a:bodyPr>
        <a:lstStyle/>
        <a:p>
          <a:pPr marL="0" lvl="0" indent="0" algn="l" defTabSz="977900">
            <a:lnSpc>
              <a:spcPct val="100000"/>
            </a:lnSpc>
            <a:spcBef>
              <a:spcPct val="0"/>
            </a:spcBef>
            <a:spcAft>
              <a:spcPct val="35000"/>
            </a:spcAft>
            <a:buNone/>
          </a:pPr>
          <a:r>
            <a:rPr lang="en-US" sz="2200" b="1" kern="1200"/>
            <a:t>Gracias!</a:t>
          </a:r>
          <a:endParaRPr lang="en-US" sz="2200" kern="1200"/>
        </a:p>
      </dsp:txBody>
      <dsp:txXfrm>
        <a:off x="942857" y="3062835"/>
        <a:ext cx="5404856" cy="8163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A096CFB3-8515-8156-1BBF-62F8AB2CDE8B}"/>
              </a:ext>
            </a:extLst>
          </p:cNvPr>
          <p:cNvSpPr>
            <a:spLocks noGrp="1" noChangeArrowheads="1"/>
          </p:cNvSpPr>
          <p:nvPr>
            <p:ph type="hdr" sz="quarter"/>
          </p:nvPr>
        </p:nvSpPr>
        <p:spPr bwMode="auto">
          <a:xfrm>
            <a:off x="0" y="0"/>
            <a:ext cx="2971800" cy="463550"/>
          </a:xfrm>
          <a:prstGeom prst="rect">
            <a:avLst/>
          </a:prstGeom>
          <a:noFill/>
          <a:ln>
            <a:noFill/>
          </a:ln>
          <a:effectLst/>
        </p:spPr>
        <p:txBody>
          <a:bodyPr vert="horz" wrap="square" lIns="91745" tIns="45872" rIns="91745" bIns="45872" numCol="1" anchor="t" anchorCtr="0" compatLnSpc="1">
            <a:prstTxWarp prst="textNoShape">
              <a:avLst/>
            </a:prstTxWarp>
          </a:bodyPr>
          <a:lstStyle>
            <a:lvl1pPr defTabSz="917575" eaLnBrk="1" hangingPunct="1">
              <a:defRPr sz="1200"/>
            </a:lvl1pPr>
          </a:lstStyle>
          <a:p>
            <a:pPr>
              <a:defRPr/>
            </a:pPr>
            <a:endParaRPr lang="en-US" altLang="en-US"/>
          </a:p>
        </p:txBody>
      </p:sp>
      <p:sp>
        <p:nvSpPr>
          <p:cNvPr id="114691" name="Rectangle 3">
            <a:extLst>
              <a:ext uri="{FF2B5EF4-FFF2-40B4-BE49-F238E27FC236}">
                <a16:creationId xmlns:a16="http://schemas.microsoft.com/office/drawing/2014/main" id="{B28A841B-A514-8086-073D-54D0CDFC48F2}"/>
              </a:ext>
            </a:extLst>
          </p:cNvPr>
          <p:cNvSpPr>
            <a:spLocks noGrp="1" noChangeArrowheads="1"/>
          </p:cNvSpPr>
          <p:nvPr>
            <p:ph type="dt" sz="quarter" idx="1"/>
          </p:nvPr>
        </p:nvSpPr>
        <p:spPr bwMode="auto">
          <a:xfrm>
            <a:off x="3886200" y="0"/>
            <a:ext cx="2971800" cy="463550"/>
          </a:xfrm>
          <a:prstGeom prst="rect">
            <a:avLst/>
          </a:prstGeom>
          <a:noFill/>
          <a:ln>
            <a:noFill/>
          </a:ln>
          <a:effectLst/>
        </p:spPr>
        <p:txBody>
          <a:bodyPr vert="horz" wrap="square" lIns="91745" tIns="45872" rIns="91745" bIns="45872" numCol="1" anchor="t" anchorCtr="0" compatLnSpc="1">
            <a:prstTxWarp prst="textNoShape">
              <a:avLst/>
            </a:prstTxWarp>
          </a:bodyPr>
          <a:lstStyle>
            <a:lvl1pPr algn="r" defTabSz="917575" eaLnBrk="1" hangingPunct="1">
              <a:defRPr sz="1200" smtClean="0"/>
            </a:lvl1pPr>
          </a:lstStyle>
          <a:p>
            <a:pPr>
              <a:defRPr/>
            </a:pPr>
            <a:fld id="{013EB60D-5216-426F-BC64-0A648C95AD4B}" type="datetime1">
              <a:rPr lang="en-US" altLang="en-US"/>
              <a:pPr>
                <a:defRPr/>
              </a:pPr>
              <a:t>9/11/2025</a:t>
            </a:fld>
            <a:endParaRPr lang="en-US" altLang="en-US"/>
          </a:p>
        </p:txBody>
      </p:sp>
      <p:sp>
        <p:nvSpPr>
          <p:cNvPr id="114692" name="Rectangle 4">
            <a:extLst>
              <a:ext uri="{FF2B5EF4-FFF2-40B4-BE49-F238E27FC236}">
                <a16:creationId xmlns:a16="http://schemas.microsoft.com/office/drawing/2014/main" id="{20CCF177-2DC6-63BA-A689-B7A21EC5F839}"/>
              </a:ext>
            </a:extLst>
          </p:cNvPr>
          <p:cNvSpPr>
            <a:spLocks noGrp="1" noChangeArrowheads="1"/>
          </p:cNvSpPr>
          <p:nvPr>
            <p:ph type="ftr" sz="quarter" idx="2"/>
          </p:nvPr>
        </p:nvSpPr>
        <p:spPr bwMode="auto">
          <a:xfrm>
            <a:off x="0" y="8832850"/>
            <a:ext cx="2971800" cy="463550"/>
          </a:xfrm>
          <a:prstGeom prst="rect">
            <a:avLst/>
          </a:prstGeom>
          <a:noFill/>
          <a:ln>
            <a:noFill/>
          </a:ln>
          <a:effectLst/>
        </p:spPr>
        <p:txBody>
          <a:bodyPr vert="horz" wrap="square" lIns="91745" tIns="45872" rIns="91745" bIns="45872" numCol="1" anchor="b" anchorCtr="0" compatLnSpc="1">
            <a:prstTxWarp prst="textNoShape">
              <a:avLst/>
            </a:prstTxWarp>
          </a:bodyPr>
          <a:lstStyle>
            <a:lvl1pPr defTabSz="917575" eaLnBrk="1" hangingPunct="1">
              <a:defRPr sz="1200"/>
            </a:lvl1pPr>
          </a:lstStyle>
          <a:p>
            <a:pPr>
              <a:defRPr/>
            </a:pPr>
            <a:r>
              <a:rPr lang="en-US" altLang="en-US"/>
              <a:t>Bullying Intervention Strategies</a:t>
            </a:r>
          </a:p>
        </p:txBody>
      </p:sp>
      <p:sp>
        <p:nvSpPr>
          <p:cNvPr id="114693" name="Rectangle 5">
            <a:extLst>
              <a:ext uri="{FF2B5EF4-FFF2-40B4-BE49-F238E27FC236}">
                <a16:creationId xmlns:a16="http://schemas.microsoft.com/office/drawing/2014/main" id="{8AB150F1-A4B0-EEC0-FF9F-0FBB0770C350}"/>
              </a:ext>
            </a:extLst>
          </p:cNvPr>
          <p:cNvSpPr>
            <a:spLocks noGrp="1" noChangeArrowheads="1"/>
          </p:cNvSpPr>
          <p:nvPr>
            <p:ph type="sldNum" sz="quarter" idx="3"/>
          </p:nvPr>
        </p:nvSpPr>
        <p:spPr bwMode="auto">
          <a:xfrm>
            <a:off x="3886200" y="8832850"/>
            <a:ext cx="2971800" cy="463550"/>
          </a:xfrm>
          <a:prstGeom prst="rect">
            <a:avLst/>
          </a:prstGeom>
          <a:noFill/>
          <a:ln>
            <a:noFill/>
          </a:ln>
          <a:effectLst/>
        </p:spPr>
        <p:txBody>
          <a:bodyPr vert="horz" wrap="square" lIns="91745" tIns="45872" rIns="91745" bIns="45872" numCol="1" anchor="b" anchorCtr="0" compatLnSpc="1">
            <a:prstTxWarp prst="textNoShape">
              <a:avLst/>
            </a:prstTxWarp>
          </a:bodyPr>
          <a:lstStyle>
            <a:lvl1pPr algn="r" defTabSz="917575" eaLnBrk="1" hangingPunct="1">
              <a:defRPr sz="1200" smtClean="0"/>
            </a:lvl1pPr>
          </a:lstStyle>
          <a:p>
            <a:pPr>
              <a:defRPr/>
            </a:pPr>
            <a:fld id="{B7344CD8-96AF-47EE-ADA3-31B5B8B984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9F72FB1B-6EA3-07F5-3926-3633B36FBE0B}"/>
              </a:ext>
            </a:extLst>
          </p:cNvPr>
          <p:cNvSpPr>
            <a:spLocks noGrp="1" noRot="1" noChangeAspect="1" noChangeArrowheads="1" noTextEdit="1"/>
          </p:cNvSpPr>
          <p:nvPr>
            <p:ph type="sldImg" idx="2"/>
          </p:nvPr>
        </p:nvSpPr>
        <p:spPr bwMode="auto">
          <a:xfrm>
            <a:off x="4322763" y="6792913"/>
            <a:ext cx="2055812" cy="15414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7829" name="Rectangle 5">
            <a:extLst>
              <a:ext uri="{FF2B5EF4-FFF2-40B4-BE49-F238E27FC236}">
                <a16:creationId xmlns:a16="http://schemas.microsoft.com/office/drawing/2014/main" id="{F3F13FE3-A4E1-64E8-789C-47160DC291D6}"/>
              </a:ext>
            </a:extLst>
          </p:cNvPr>
          <p:cNvSpPr>
            <a:spLocks noGrp="1" noChangeArrowheads="1"/>
          </p:cNvSpPr>
          <p:nvPr>
            <p:ph type="body" sz="quarter" idx="3"/>
          </p:nvPr>
        </p:nvSpPr>
        <p:spPr bwMode="auto">
          <a:xfrm>
            <a:off x="374650" y="457200"/>
            <a:ext cx="6059488" cy="7877175"/>
          </a:xfrm>
          <a:prstGeom prst="rect">
            <a:avLst/>
          </a:prstGeom>
          <a:noFill/>
          <a:ln>
            <a:noFill/>
          </a:ln>
          <a:effectLst/>
        </p:spPr>
        <p:txBody>
          <a:bodyPr vert="horz" wrap="square" lIns="91745" tIns="45872" rIns="91745" bIns="45872" numCol="1" anchor="t" anchorCtr="0" compatLnSpc="1">
            <a:prstTxWarp prst="textNoShape">
              <a:avLst/>
            </a:prstTxWarp>
          </a:bodyPr>
          <a:lstStyle/>
          <a:p>
            <a:pPr lvl="0"/>
            <a:endParaRPr lang="es-ES_tradnl" altLang="en-US" noProof="0"/>
          </a:p>
        </p:txBody>
      </p:sp>
      <p:sp>
        <p:nvSpPr>
          <p:cNvPr id="2052" name="Rectangle 8">
            <a:extLst>
              <a:ext uri="{FF2B5EF4-FFF2-40B4-BE49-F238E27FC236}">
                <a16:creationId xmlns:a16="http://schemas.microsoft.com/office/drawing/2014/main" id="{F7C6294E-E2C9-0B52-49B4-BB2ACD84CB73}"/>
              </a:ext>
            </a:extLst>
          </p:cNvPr>
          <p:cNvSpPr>
            <a:spLocks noChangeArrowheads="1"/>
          </p:cNvSpPr>
          <p:nvPr/>
        </p:nvSpPr>
        <p:spPr bwMode="auto">
          <a:xfrm>
            <a:off x="223838" y="306388"/>
            <a:ext cx="6361112" cy="82407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053" name="Line 10">
            <a:extLst>
              <a:ext uri="{FF2B5EF4-FFF2-40B4-BE49-F238E27FC236}">
                <a16:creationId xmlns:a16="http://schemas.microsoft.com/office/drawing/2014/main" id="{D1C46223-30C7-56B0-5864-BFE08AD01863}"/>
              </a:ext>
            </a:extLst>
          </p:cNvPr>
          <p:cNvSpPr>
            <a:spLocks noChangeShapeType="1"/>
          </p:cNvSpPr>
          <p:nvPr/>
        </p:nvSpPr>
        <p:spPr bwMode="auto">
          <a:xfrm>
            <a:off x="223838" y="8928100"/>
            <a:ext cx="63611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35" name="Rectangle 11">
            <a:extLst>
              <a:ext uri="{FF2B5EF4-FFF2-40B4-BE49-F238E27FC236}">
                <a16:creationId xmlns:a16="http://schemas.microsoft.com/office/drawing/2014/main" id="{DD4F9C3B-7FD4-8DF8-3213-897F354CFC6D}"/>
              </a:ext>
            </a:extLst>
          </p:cNvPr>
          <p:cNvSpPr>
            <a:spLocks noChangeArrowheads="1"/>
          </p:cNvSpPr>
          <p:nvPr/>
        </p:nvSpPr>
        <p:spPr bwMode="auto">
          <a:xfrm>
            <a:off x="149225" y="8928100"/>
            <a:ext cx="1795463" cy="242888"/>
          </a:xfrm>
          <a:prstGeom prst="rect">
            <a:avLst/>
          </a:prstGeom>
          <a:noFill/>
          <a:ln>
            <a:noFill/>
          </a:ln>
          <a:effectLst/>
        </p:spPr>
        <p:txBody>
          <a:bodyPr lIns="90255" tIns="45128" rIns="90255" bIns="45128">
            <a:spAutoFit/>
          </a:bodyPr>
          <a:lstStyle>
            <a:lvl1pPr defTabSz="903288">
              <a:defRPr sz="2400">
                <a:solidFill>
                  <a:schemeClr val="tx1"/>
                </a:solidFill>
                <a:latin typeface="Times New Roman" panose="02020603050405020304" pitchFamily="18" charset="0"/>
              </a:defRPr>
            </a:lvl1pPr>
            <a:lvl2pPr marL="450850" defTabSz="903288">
              <a:defRPr sz="2400">
                <a:solidFill>
                  <a:schemeClr val="tx1"/>
                </a:solidFill>
                <a:latin typeface="Times New Roman" panose="02020603050405020304" pitchFamily="18" charset="0"/>
              </a:defRPr>
            </a:lvl2pPr>
            <a:lvl3pPr marL="903288" defTabSz="903288">
              <a:defRPr sz="2400">
                <a:solidFill>
                  <a:schemeClr val="tx1"/>
                </a:solidFill>
                <a:latin typeface="Times New Roman" panose="02020603050405020304" pitchFamily="18" charset="0"/>
              </a:defRPr>
            </a:lvl3pPr>
            <a:lvl4pPr marL="1354138" defTabSz="903288">
              <a:defRPr sz="2400">
                <a:solidFill>
                  <a:schemeClr val="tx1"/>
                </a:solidFill>
                <a:latin typeface="Times New Roman" panose="02020603050405020304" pitchFamily="18" charset="0"/>
              </a:defRPr>
            </a:lvl4pPr>
            <a:lvl5pPr marL="1804988" defTabSz="903288">
              <a:defRPr sz="2400">
                <a:solidFill>
                  <a:schemeClr val="tx1"/>
                </a:solidFill>
                <a:latin typeface="Times New Roman" panose="02020603050405020304" pitchFamily="18" charset="0"/>
              </a:defRPr>
            </a:lvl5pPr>
            <a:lvl6pPr marL="2262188" defTabSz="903288" fontAlgn="base">
              <a:spcBef>
                <a:spcPct val="0"/>
              </a:spcBef>
              <a:spcAft>
                <a:spcPct val="0"/>
              </a:spcAft>
              <a:defRPr sz="2400">
                <a:solidFill>
                  <a:schemeClr val="tx1"/>
                </a:solidFill>
                <a:latin typeface="Times New Roman" panose="02020603050405020304" pitchFamily="18" charset="0"/>
              </a:defRPr>
            </a:lvl6pPr>
            <a:lvl7pPr marL="2719388" defTabSz="903288" fontAlgn="base">
              <a:spcBef>
                <a:spcPct val="0"/>
              </a:spcBef>
              <a:spcAft>
                <a:spcPct val="0"/>
              </a:spcAft>
              <a:defRPr sz="2400">
                <a:solidFill>
                  <a:schemeClr val="tx1"/>
                </a:solidFill>
                <a:latin typeface="Times New Roman" panose="02020603050405020304" pitchFamily="18" charset="0"/>
              </a:defRPr>
            </a:lvl7pPr>
            <a:lvl8pPr marL="3176588" defTabSz="903288" fontAlgn="base">
              <a:spcBef>
                <a:spcPct val="0"/>
              </a:spcBef>
              <a:spcAft>
                <a:spcPct val="0"/>
              </a:spcAft>
              <a:defRPr sz="2400">
                <a:solidFill>
                  <a:schemeClr val="tx1"/>
                </a:solidFill>
                <a:latin typeface="Times New Roman" panose="02020603050405020304" pitchFamily="18" charset="0"/>
              </a:defRPr>
            </a:lvl8pPr>
            <a:lvl9pPr marL="3633788" defTabSz="903288"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000">
                <a:latin typeface="Arial" panose="020B0604020202020204" pitchFamily="34" charset="0"/>
              </a:rPr>
              <a:t>©2004 • PACER Center</a:t>
            </a:r>
          </a:p>
        </p:txBody>
      </p:sp>
      <p:sp>
        <p:nvSpPr>
          <p:cNvPr id="77837" name="Text Box 13">
            <a:extLst>
              <a:ext uri="{FF2B5EF4-FFF2-40B4-BE49-F238E27FC236}">
                <a16:creationId xmlns:a16="http://schemas.microsoft.com/office/drawing/2014/main" id="{C6337A8E-7986-6B3D-78D3-ABC597BBAFEE}"/>
              </a:ext>
            </a:extLst>
          </p:cNvPr>
          <p:cNvSpPr txBox="1">
            <a:spLocks noChangeArrowheads="1"/>
          </p:cNvSpPr>
          <p:nvPr/>
        </p:nvSpPr>
        <p:spPr bwMode="auto">
          <a:xfrm>
            <a:off x="152400" y="8507413"/>
            <a:ext cx="5551488" cy="636587"/>
          </a:xfrm>
          <a:prstGeom prst="rect">
            <a:avLst/>
          </a:prstGeom>
          <a:noFill/>
          <a:ln>
            <a:noFill/>
          </a:ln>
          <a:effectLst/>
        </p:spPr>
        <p:txBody>
          <a:bodyPr lIns="90255" tIns="45128" rIns="90255" bIns="45128">
            <a:spAutoFit/>
          </a:bodyPr>
          <a:lstStyle>
            <a:lvl1pPr defTabSz="903288">
              <a:defRPr sz="2400">
                <a:solidFill>
                  <a:schemeClr val="tx1"/>
                </a:solidFill>
                <a:latin typeface="Times New Roman" panose="02020603050405020304" pitchFamily="18" charset="0"/>
              </a:defRPr>
            </a:lvl1pPr>
            <a:lvl2pPr marL="450850" defTabSz="903288">
              <a:defRPr sz="2400">
                <a:solidFill>
                  <a:schemeClr val="tx1"/>
                </a:solidFill>
                <a:latin typeface="Times New Roman" panose="02020603050405020304" pitchFamily="18" charset="0"/>
              </a:defRPr>
            </a:lvl2pPr>
            <a:lvl3pPr marL="903288" defTabSz="903288">
              <a:defRPr sz="2400">
                <a:solidFill>
                  <a:schemeClr val="tx1"/>
                </a:solidFill>
                <a:latin typeface="Times New Roman" panose="02020603050405020304" pitchFamily="18" charset="0"/>
              </a:defRPr>
            </a:lvl3pPr>
            <a:lvl4pPr marL="1354138" defTabSz="903288">
              <a:defRPr sz="2400">
                <a:solidFill>
                  <a:schemeClr val="tx1"/>
                </a:solidFill>
                <a:latin typeface="Times New Roman" panose="02020603050405020304" pitchFamily="18" charset="0"/>
              </a:defRPr>
            </a:lvl4pPr>
            <a:lvl5pPr marL="1804988" defTabSz="903288">
              <a:defRPr sz="2400">
                <a:solidFill>
                  <a:schemeClr val="tx1"/>
                </a:solidFill>
                <a:latin typeface="Times New Roman" panose="02020603050405020304" pitchFamily="18" charset="0"/>
              </a:defRPr>
            </a:lvl5pPr>
            <a:lvl6pPr marL="2262188" defTabSz="903288" fontAlgn="base">
              <a:spcBef>
                <a:spcPct val="0"/>
              </a:spcBef>
              <a:spcAft>
                <a:spcPct val="0"/>
              </a:spcAft>
              <a:defRPr sz="2400">
                <a:solidFill>
                  <a:schemeClr val="tx1"/>
                </a:solidFill>
                <a:latin typeface="Times New Roman" panose="02020603050405020304" pitchFamily="18" charset="0"/>
              </a:defRPr>
            </a:lvl6pPr>
            <a:lvl7pPr marL="2719388" defTabSz="903288" fontAlgn="base">
              <a:spcBef>
                <a:spcPct val="0"/>
              </a:spcBef>
              <a:spcAft>
                <a:spcPct val="0"/>
              </a:spcAft>
              <a:defRPr sz="2400">
                <a:solidFill>
                  <a:schemeClr val="tx1"/>
                </a:solidFill>
                <a:latin typeface="Times New Roman" panose="02020603050405020304" pitchFamily="18" charset="0"/>
              </a:defRPr>
            </a:lvl7pPr>
            <a:lvl8pPr marL="3176588" defTabSz="903288" fontAlgn="base">
              <a:spcBef>
                <a:spcPct val="0"/>
              </a:spcBef>
              <a:spcAft>
                <a:spcPct val="0"/>
              </a:spcAft>
              <a:defRPr sz="2400">
                <a:solidFill>
                  <a:schemeClr val="tx1"/>
                </a:solidFill>
                <a:latin typeface="Times New Roman" panose="02020603050405020304" pitchFamily="18" charset="0"/>
              </a:defRPr>
            </a:lvl8pPr>
            <a:lvl9pPr marL="3633788" defTabSz="903288"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s-ES" altLang="en-US" sz="1200" dirty="0">
                <a:solidFill>
                  <a:srgbClr val="000000"/>
                </a:solidFill>
                <a:cs typeface="Times New Roman" panose="02020603050405020304" pitchFamily="18" charset="0"/>
              </a:rPr>
              <a:t>¿Está su Hijo el Blanco de una Conducta </a:t>
            </a:r>
            <a:r>
              <a:rPr lang="es-ES" altLang="en-US" sz="1200" i="1" dirty="0">
                <a:solidFill>
                  <a:srgbClr val="000000"/>
                </a:solidFill>
                <a:cs typeface="Times New Roman" panose="02020603050405020304" pitchFamily="18" charset="0"/>
              </a:rPr>
              <a:t>Bullying</a:t>
            </a:r>
            <a:r>
              <a:rPr lang="es-ES" altLang="en-US" sz="1200" dirty="0">
                <a:solidFill>
                  <a:srgbClr val="000000"/>
                </a:solidFill>
                <a:cs typeface="Times New Roman" panose="02020603050405020304" pitchFamily="18" charset="0"/>
              </a:rPr>
              <a:t>?</a:t>
            </a:r>
          </a:p>
          <a:p>
            <a:pPr eaLnBrk="1" hangingPunct="1">
              <a:defRPr/>
            </a:pPr>
            <a:r>
              <a:rPr lang="es-ES" altLang="en-US" sz="1200" dirty="0">
                <a:solidFill>
                  <a:srgbClr val="000000"/>
                </a:solidFill>
                <a:cs typeface="Times New Roman" panose="02020603050405020304" pitchFamily="18" charset="0"/>
              </a:rPr>
              <a:t>Estrategias de Intervención para Padres de Niños con Discapacidades</a:t>
            </a:r>
            <a:endParaRPr lang="en-US" altLang="en-US" sz="1200" dirty="0">
              <a:solidFill>
                <a:srgbClr val="000000"/>
              </a:solidFill>
              <a:cs typeface="Times New Roman" panose="02020603050405020304" pitchFamily="18" charset="0"/>
            </a:endParaRPr>
          </a:p>
          <a:p>
            <a:pPr eaLnBrk="1" hangingPunct="1">
              <a:defRPr/>
            </a:pPr>
            <a:endParaRPr lang="en-US" altLang="en-US" sz="1200" dirty="0">
              <a:solidFill>
                <a:schemeClr val="tx2"/>
              </a:solidFill>
              <a:cs typeface="Times New Roman" panose="02020603050405020304"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taalliance@taalliance.org&#183;www.taallianc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ullybeware.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a:extLst>
              <a:ext uri="{FF2B5EF4-FFF2-40B4-BE49-F238E27FC236}">
                <a16:creationId xmlns:a16="http://schemas.microsoft.com/office/drawing/2014/main" id="{3B48FD47-F9A3-4134-7F53-C95386C4BC51}"/>
              </a:ext>
            </a:extLst>
          </p:cNvPr>
          <p:cNvSpPr>
            <a:spLocks noGrp="1" noRot="1" noChangeAspect="1" noChangeArrowheads="1" noTextEdit="1"/>
          </p:cNvSpPr>
          <p:nvPr>
            <p:ph type="sldImg"/>
          </p:nvPr>
        </p:nvSpPr>
        <p:spPr>
          <a:ln/>
        </p:spPr>
      </p:sp>
      <p:sp>
        <p:nvSpPr>
          <p:cNvPr id="5123" name="Rectangle 1028">
            <a:extLst>
              <a:ext uri="{FF2B5EF4-FFF2-40B4-BE49-F238E27FC236}">
                <a16:creationId xmlns:a16="http://schemas.microsoft.com/office/drawing/2014/main" id="{E215DB19-E0F6-880A-47E7-04798AB0F446}"/>
              </a:ext>
            </a:extLst>
          </p:cNvPr>
          <p:cNvSpPr>
            <a:spLocks noGrp="1" noChangeArrowheads="1"/>
          </p:cNvSpPr>
          <p:nvPr>
            <p:ph type="body" idx="1"/>
          </p:nvPr>
        </p:nvSpPr>
        <p:spPr>
          <a:xfrm>
            <a:off x="414338" y="346075"/>
            <a:ext cx="6099175" cy="8143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_tradnl"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s-ES" dirty="0"/>
              <a:t>Bienvenidos y gracias por acompañarnos hoy. El tema de este </a:t>
            </a:r>
            <a:r>
              <a:rPr lang="es-ES" dirty="0" err="1"/>
              <a:t>webinar</a:t>
            </a:r>
            <a:r>
              <a:rPr lang="es-ES" dirty="0"/>
              <a:t> es </a:t>
            </a:r>
            <a:r>
              <a:rPr lang="es-ES" b="1" dirty="0"/>
              <a:t>“</a:t>
            </a:r>
            <a:r>
              <a:rPr lang="es-ES" altLang="en-US" sz="1200" i="1" dirty="0">
                <a:solidFill>
                  <a:srgbClr val="373737"/>
                </a:solidFill>
                <a:latin typeface="Lato"/>
              </a:rPr>
              <a:t>Estrategias de Intervención para Padres de Niños con Discapacidades</a:t>
            </a:r>
            <a:r>
              <a:rPr lang="es-ES" b="1" dirty="0"/>
              <a:t>”</a:t>
            </a:r>
            <a:br>
              <a:rPr lang="es-ES" dirty="0"/>
            </a:br>
            <a:r>
              <a:rPr lang="es-ES" dirty="0"/>
              <a:t>Como padres, es importante que sepamos qué es el </a:t>
            </a:r>
            <a:r>
              <a:rPr lang="es-ES" dirty="0" err="1"/>
              <a:t>bullying</a:t>
            </a:r>
            <a:r>
              <a:rPr lang="es-ES" dirty="0"/>
              <a:t>, cómo identificarlo y qué hacer cuando ocurre.</a:t>
            </a:r>
            <a:endParaRPr lang="es-ES_tradnl" altLang="en-US" dirty="0"/>
          </a:p>
        </p:txBody>
      </p:sp>
      <p:sp>
        <p:nvSpPr>
          <p:cNvPr id="5124" name="Rectangle 1029">
            <a:extLst>
              <a:ext uri="{FF2B5EF4-FFF2-40B4-BE49-F238E27FC236}">
                <a16:creationId xmlns:a16="http://schemas.microsoft.com/office/drawing/2014/main" id="{78F0FF5B-91E1-3ED9-C4C4-07EE1725AF89}"/>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a:t>
            </a:r>
          </a:p>
        </p:txBody>
      </p:sp>
      <p:sp>
        <p:nvSpPr>
          <p:cNvPr id="5125" name="Rectangle 2054">
            <a:extLst>
              <a:ext uri="{FF2B5EF4-FFF2-40B4-BE49-F238E27FC236}">
                <a16:creationId xmlns:a16="http://schemas.microsoft.com/office/drawing/2014/main" id="{2EC9A66D-27AC-DE87-6785-FFE10450BC6A}"/>
              </a:ext>
            </a:extLst>
          </p:cNvPr>
          <p:cNvSpPr>
            <a:spLocks noChangeArrowheads="1"/>
          </p:cNvSpPr>
          <p:nvPr/>
        </p:nvSpPr>
        <p:spPr bwMode="auto">
          <a:xfrm>
            <a:off x="304800" y="304800"/>
            <a:ext cx="6248400" cy="611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52352"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1400" b="1" dirty="0">
                <a:latin typeface="Times New Roman" panose="02020603050405020304" pitchFamily="18" charset="0"/>
              </a:rPr>
              <a:t>¿Es su Hijo un Blanco de la Conducta </a:t>
            </a:r>
            <a:r>
              <a:rPr lang="es-ES" altLang="en-US" sz="1400" b="1" i="1" dirty="0">
                <a:latin typeface="Times New Roman" panose="02020603050405020304" pitchFamily="18" charset="0"/>
              </a:rPr>
              <a:t>Bullying</a:t>
            </a:r>
            <a:r>
              <a:rPr lang="es-ES" altLang="en-US" sz="1400" b="1" dirty="0">
                <a:latin typeface="Times New Roman" panose="02020603050405020304" pitchFamily="18" charset="0"/>
              </a:rPr>
              <a:t>?</a:t>
            </a:r>
            <a:endParaRPr lang="en-US" altLang="en-US" sz="1400" dirty="0">
              <a:latin typeface="Times New Roman" panose="02020603050405020304" pitchFamily="18" charset="0"/>
            </a:endParaRPr>
          </a:p>
          <a:p>
            <a:pPr eaLnBrk="1" hangingPunct="1"/>
            <a:r>
              <a:rPr lang="es-ES" altLang="en-US" sz="1300" b="1" dirty="0">
                <a:latin typeface="Times New Roman" panose="02020603050405020304" pitchFamily="18" charset="0"/>
              </a:rPr>
              <a:t>Estrategias de Intervención para Padres de Niños con Discapacidades</a:t>
            </a:r>
            <a:endParaRPr lang="en-US" altLang="en-US" sz="1300" dirty="0">
              <a:latin typeface="Times New Roman" panose="02020603050405020304" pitchFamily="18" charset="0"/>
            </a:endParaRPr>
          </a:p>
          <a:p>
            <a:pPr eaLnBrk="1" hangingPunct="1"/>
            <a:endParaRPr lang="es-ES" altLang="en-US" sz="1300" dirty="0">
              <a:latin typeface="Times New Roman" panose="02020603050405020304" pitchFamily="18" charset="0"/>
            </a:endParaRPr>
          </a:p>
          <a:p>
            <a:pPr eaLnBrk="1" hangingPunct="1"/>
            <a:r>
              <a:rPr lang="es-ES" altLang="en-US" sz="1300" dirty="0">
                <a:latin typeface="Times New Roman" panose="02020603050405020304" pitchFamily="18" charset="0"/>
              </a:rPr>
              <a:t>La Asistencia Técnica ALLIANCE para Centro de Padres</a:t>
            </a:r>
            <a:endParaRPr lang="es-ES" altLang="en-US" sz="1300" b="1" dirty="0">
              <a:latin typeface="Times New Roman" panose="02020603050405020304" pitchFamily="18" charset="0"/>
            </a:endParaRPr>
          </a:p>
          <a:p>
            <a:pPr eaLnBrk="1" hangingPunct="1"/>
            <a:r>
              <a:rPr lang="es-ES" altLang="en-US" sz="1300" b="1" dirty="0">
                <a:latin typeface="Times New Roman" panose="02020603050405020304" pitchFamily="18" charset="0"/>
              </a:rPr>
              <a:t>El Centro de Asistencia Técnica en PACER Center, Inc.</a:t>
            </a:r>
          </a:p>
          <a:p>
            <a:pPr eaLnBrk="1" hangingPunct="1"/>
            <a:r>
              <a:rPr lang="es-ES" altLang="en-US" sz="1300" dirty="0">
                <a:latin typeface="Times New Roman" panose="02020603050405020304" pitchFamily="18" charset="0"/>
              </a:rPr>
              <a:t>8161 </a:t>
            </a:r>
            <a:r>
              <a:rPr lang="es-ES" altLang="en-US" sz="1300" dirty="0" err="1">
                <a:latin typeface="Times New Roman" panose="02020603050405020304" pitchFamily="18" charset="0"/>
              </a:rPr>
              <a:t>Normandale</a:t>
            </a:r>
            <a:r>
              <a:rPr lang="es-ES" altLang="en-US" sz="1300" dirty="0">
                <a:latin typeface="Times New Roman" panose="02020603050405020304" pitchFamily="18" charset="0"/>
              </a:rPr>
              <a:t> Boulevard · Minneapolis, MN 55437-1044</a:t>
            </a:r>
            <a:endParaRPr lang="en-US" altLang="en-US" sz="1300" dirty="0">
              <a:latin typeface="Times New Roman" panose="02020603050405020304" pitchFamily="18" charset="0"/>
            </a:endParaRPr>
          </a:p>
          <a:p>
            <a:pPr eaLnBrk="1" hangingPunct="1"/>
            <a:r>
              <a:rPr lang="es-ES" altLang="en-US" sz="1300" dirty="0">
                <a:latin typeface="Times New Roman" panose="02020603050405020304" pitchFamily="18" charset="0"/>
              </a:rPr>
              <a:t>Teléfono nacional gratuito · 1-888-248-0822</a:t>
            </a:r>
            <a:endParaRPr lang="en-US" altLang="en-US" sz="1300" dirty="0">
              <a:latin typeface="Times New Roman" panose="02020603050405020304" pitchFamily="18" charset="0"/>
            </a:endParaRPr>
          </a:p>
          <a:p>
            <a:pPr eaLnBrk="1" hangingPunct="1"/>
            <a:r>
              <a:rPr lang="es-ES" altLang="en-US" sz="1300" dirty="0">
                <a:latin typeface="Times New Roman" panose="02020603050405020304" pitchFamily="18" charset="0"/>
                <a:hlinkClick r:id="rId3"/>
              </a:rPr>
              <a:t>taalliance@taalliance.org · www.taalliance.org</a:t>
            </a:r>
            <a:endParaRPr lang="en-US" altLang="en-US" sz="1300" dirty="0">
              <a:latin typeface="Times New Roman" panose="02020603050405020304" pitchFamily="18" charset="0"/>
            </a:endParaRPr>
          </a:p>
          <a:p>
            <a:pPr eaLnBrk="1" hangingPunct="1"/>
            <a:r>
              <a:rPr lang="en-US" altLang="en-US" sz="1300" dirty="0">
                <a:latin typeface="Times New Roman" panose="02020603050405020304" pitchFamily="18" charset="0"/>
              </a:rPr>
              <a:t>ALLIANCE Co-</a:t>
            </a:r>
            <a:r>
              <a:rPr lang="en-US" altLang="en-US" sz="1300" dirty="0" err="1">
                <a:latin typeface="Times New Roman" panose="02020603050405020304" pitchFamily="18" charset="0"/>
              </a:rPr>
              <a:t>directora</a:t>
            </a:r>
            <a:r>
              <a:rPr lang="en-US" altLang="en-US" sz="1300" dirty="0">
                <a:latin typeface="Times New Roman" panose="02020603050405020304" pitchFamily="18" charset="0"/>
              </a:rPr>
              <a:t>: Paula Goldberg · Sue Folger · Sharman Davis Barret </a:t>
            </a:r>
          </a:p>
          <a:p>
            <a:pPr eaLnBrk="1" hangingPunct="1"/>
            <a:endParaRPr lang="es-ES" altLang="en-US" sz="1300" dirty="0">
              <a:latin typeface="Times New Roman" panose="02020603050405020304" pitchFamily="18" charset="0"/>
            </a:endParaRPr>
          </a:p>
          <a:p>
            <a:pPr eaLnBrk="1" hangingPunct="1"/>
            <a:r>
              <a:rPr lang="es-ES" altLang="en-US" sz="1300" dirty="0">
                <a:latin typeface="Times New Roman" panose="02020603050405020304" pitchFamily="18" charset="0"/>
              </a:rPr>
              <a:t>Escrito por: Julie </a:t>
            </a:r>
            <a:r>
              <a:rPr lang="es-ES" altLang="en-US" sz="1300" dirty="0" err="1">
                <a:latin typeface="Times New Roman" panose="02020603050405020304" pitchFamily="18" charset="0"/>
              </a:rPr>
              <a:t>Hertzog</a:t>
            </a:r>
            <a:r>
              <a:rPr lang="es-ES" altLang="en-US" sz="1300" dirty="0">
                <a:latin typeface="Times New Roman" panose="02020603050405020304" pitchFamily="18" charset="0"/>
              </a:rPr>
              <a:t>, con especiales gracias por l revisión cuidadosa de éste programa a: Dr. Barry Garfinkel, Psiquiatra para niños y adolescentes, Sharon </a:t>
            </a:r>
            <a:r>
              <a:rPr lang="es-ES" altLang="en-US" sz="1300" dirty="0" err="1">
                <a:latin typeface="Times New Roman" panose="02020603050405020304" pitchFamily="18" charset="0"/>
              </a:rPr>
              <a:t>Bishop</a:t>
            </a:r>
            <a:r>
              <a:rPr lang="es-ES" altLang="en-US" sz="1300" dirty="0">
                <a:latin typeface="Times New Roman" panose="02020603050405020304" pitchFamily="18" charset="0"/>
              </a:rPr>
              <a:t> del Oklahoma </a:t>
            </a:r>
            <a:r>
              <a:rPr lang="es-ES" altLang="en-US" sz="1300" dirty="0" err="1">
                <a:latin typeface="Times New Roman" panose="02020603050405020304" pitchFamily="18" charset="0"/>
              </a:rPr>
              <a:t>Parent</a:t>
            </a:r>
            <a:r>
              <a:rPr lang="es-ES" altLang="en-US" sz="1300" dirty="0">
                <a:latin typeface="Times New Roman" panose="02020603050405020304" pitchFamily="18" charset="0"/>
              </a:rPr>
              <a:t> Center, Carolyn Anderson, Virginia Richardson, </a:t>
            </a:r>
            <a:r>
              <a:rPr lang="es-ES" altLang="en-US" sz="1300" dirty="0" err="1">
                <a:latin typeface="Times New Roman" panose="02020603050405020304" pitchFamily="18" charset="0"/>
              </a:rPr>
              <a:t>Vava</a:t>
            </a:r>
            <a:r>
              <a:rPr lang="es-ES" altLang="en-US" sz="1300" dirty="0">
                <a:latin typeface="Times New Roman" panose="02020603050405020304" pitchFamily="18" charset="0"/>
              </a:rPr>
              <a:t> Guthrie, Sean Roy, Lili Garfinkel, Beth-Ann Bloom, Lisa Perkins, </a:t>
            </a:r>
            <a:r>
              <a:rPr lang="es-ES" altLang="en-US" sz="1300" dirty="0" err="1">
                <a:latin typeface="Times New Roman" panose="02020603050405020304" pitchFamily="18" charset="0"/>
              </a:rPr>
              <a:t>Sommer</a:t>
            </a:r>
            <a:r>
              <a:rPr lang="es-ES" altLang="en-US" sz="1300" dirty="0">
                <a:latin typeface="Times New Roman" panose="02020603050405020304" pitchFamily="18" charset="0"/>
              </a:rPr>
              <a:t> Daniels y Patricia Bill</a:t>
            </a:r>
            <a:endParaRPr lang="en-US" altLang="en-US" sz="1300" dirty="0">
              <a:latin typeface="Times New Roman" panose="02020603050405020304" pitchFamily="18" charset="0"/>
            </a:endParaRPr>
          </a:p>
          <a:p>
            <a:pPr eaLnBrk="1" hangingPunct="1"/>
            <a:r>
              <a:rPr lang="es-ES" altLang="en-US" sz="1300" dirty="0">
                <a:latin typeface="Times New Roman" panose="02020603050405020304" pitchFamily="18" charset="0"/>
              </a:rPr>
              <a:t>Traducido por Jesús Villaseñor</a:t>
            </a:r>
            <a:endParaRPr lang="en-US" altLang="en-US" sz="1300" dirty="0">
              <a:latin typeface="Times New Roman" panose="02020603050405020304" pitchFamily="18" charset="0"/>
            </a:endParaRPr>
          </a:p>
          <a:p>
            <a:pPr eaLnBrk="1" hangingPunct="1"/>
            <a:endParaRPr lang="es-ES" altLang="en-US" sz="1300" dirty="0">
              <a:latin typeface="Times New Roman" panose="02020603050405020304" pitchFamily="18" charset="0"/>
            </a:endParaRPr>
          </a:p>
          <a:p>
            <a:pPr eaLnBrk="1" hangingPunct="1"/>
            <a:r>
              <a:rPr lang="es-ES" altLang="en-US" sz="1300" dirty="0">
                <a:latin typeface="Times New Roman" panose="02020603050405020304" pitchFamily="18" charset="0"/>
              </a:rPr>
              <a:t>©2004, PACER Center Inc. Todos los derechos reservados, ninguna porción de este libro puede ser reproducida, almacenada en un sistema de captura o transmitida en ninguna forma, electrónica, mecánica, fotocopia, grabación etc. Sin la autorización por escrito de PACER Center, excepto por citas breves o revisión crítica.</a:t>
            </a:r>
            <a:endParaRPr lang="en-US" altLang="en-US" sz="1300" dirty="0">
              <a:latin typeface="Times New Roman" panose="02020603050405020304" pitchFamily="18" charset="0"/>
            </a:endParaRPr>
          </a:p>
          <a:p>
            <a:pPr eaLnBrk="1" hangingPunct="1"/>
            <a:r>
              <a:rPr lang="es-ES" altLang="en-US" sz="1300" dirty="0">
                <a:latin typeface="Times New Roman" panose="02020603050405020304" pitchFamily="18" charset="0"/>
              </a:rPr>
              <a:t>El Proyecto Alliance está subvencionado por el Departamento de Educación de los Estados Unidos, Oficina de Programas de Educación Especial (Acuerdo Cooperativo </a:t>
            </a:r>
            <a:r>
              <a:rPr lang="es-ES" altLang="en-US" sz="1300" dirty="0" err="1">
                <a:latin typeface="Times New Roman" panose="02020603050405020304" pitchFamily="18" charset="0"/>
              </a:rPr>
              <a:t>Num</a:t>
            </a:r>
            <a:r>
              <a:rPr lang="es-ES" altLang="en-US" sz="1300" dirty="0">
                <a:latin typeface="Times New Roman" panose="02020603050405020304" pitchFamily="18" charset="0"/>
              </a:rPr>
              <a:t>. H328R030014). Este documento fue revisado por la Oficina de Programas de Educación Especial (</a:t>
            </a:r>
            <a:r>
              <a:rPr lang="es-ES" altLang="en-US" sz="1300" b="1" dirty="0">
                <a:latin typeface="Times New Roman" panose="02020603050405020304" pitchFamily="18" charset="0"/>
              </a:rPr>
              <a:t>O</a:t>
            </a:r>
            <a:r>
              <a:rPr lang="es-ES" altLang="en-US" sz="1300" dirty="0">
                <a:latin typeface="Times New Roman" panose="02020603050405020304" pitchFamily="18" charset="0"/>
              </a:rPr>
              <a:t>ffice </a:t>
            </a:r>
            <a:r>
              <a:rPr lang="es-ES" altLang="en-US" sz="1300" dirty="0" err="1">
                <a:latin typeface="Times New Roman" panose="02020603050405020304" pitchFamily="18" charset="0"/>
              </a:rPr>
              <a:t>of</a:t>
            </a:r>
            <a:r>
              <a:rPr lang="es-ES" altLang="en-US" sz="1300" dirty="0">
                <a:latin typeface="Times New Roman" panose="02020603050405020304" pitchFamily="18" charset="0"/>
              </a:rPr>
              <a:t> </a:t>
            </a:r>
            <a:r>
              <a:rPr lang="es-ES" altLang="en-US" sz="1300" b="1" dirty="0" err="1">
                <a:latin typeface="Times New Roman" panose="02020603050405020304" pitchFamily="18" charset="0"/>
              </a:rPr>
              <a:t>S</a:t>
            </a:r>
            <a:r>
              <a:rPr lang="es-ES" altLang="en-US" sz="1300" dirty="0" err="1">
                <a:latin typeface="Times New Roman" panose="02020603050405020304" pitchFamily="18" charset="0"/>
              </a:rPr>
              <a:t>pecial</a:t>
            </a:r>
            <a:r>
              <a:rPr lang="es-ES" altLang="en-US" sz="1300" dirty="0">
                <a:latin typeface="Times New Roman" panose="02020603050405020304" pitchFamily="18" charset="0"/>
              </a:rPr>
              <a:t> </a:t>
            </a:r>
            <a:r>
              <a:rPr lang="es-ES" altLang="en-US" sz="1300" b="1" dirty="0" err="1">
                <a:latin typeface="Times New Roman" panose="02020603050405020304" pitchFamily="18" charset="0"/>
              </a:rPr>
              <a:t>E</a:t>
            </a:r>
            <a:r>
              <a:rPr lang="es-ES" altLang="en-US" sz="1300" dirty="0" err="1">
                <a:latin typeface="Times New Roman" panose="02020603050405020304" pitchFamily="18" charset="0"/>
              </a:rPr>
              <a:t>ducation</a:t>
            </a:r>
            <a:r>
              <a:rPr lang="es-ES" altLang="en-US" sz="1300" dirty="0">
                <a:latin typeface="Times New Roman" panose="02020603050405020304" pitchFamily="18" charset="0"/>
              </a:rPr>
              <a:t> </a:t>
            </a:r>
            <a:r>
              <a:rPr lang="es-ES" altLang="en-US" sz="1300" b="1" dirty="0" err="1">
                <a:latin typeface="Times New Roman" panose="02020603050405020304" pitchFamily="18" charset="0"/>
              </a:rPr>
              <a:t>P</a:t>
            </a:r>
            <a:r>
              <a:rPr lang="es-ES" altLang="en-US" sz="1300" dirty="0" err="1">
                <a:latin typeface="Times New Roman" panose="02020603050405020304" pitchFamily="18" charset="0"/>
              </a:rPr>
              <a:t>rograms</a:t>
            </a:r>
            <a:r>
              <a:rPr lang="es-ES" altLang="en-US" sz="1300" b="1" dirty="0">
                <a:latin typeface="Times New Roman" panose="02020603050405020304" pitchFamily="18" charset="0"/>
              </a:rPr>
              <a:t>—OSEP</a:t>
            </a:r>
            <a:r>
              <a:rPr lang="es-ES" altLang="en-US" sz="1300" dirty="0">
                <a:latin typeface="Times New Roman" panose="02020603050405020304" pitchFamily="18" charset="0"/>
              </a:rPr>
              <a:t>) por consistencia con las reformas de 1997 a la Ley de Educación para Personas con Discapacidades (</a:t>
            </a:r>
            <a:r>
              <a:rPr lang="es-ES" altLang="en-US" sz="1300" b="1" dirty="0" err="1">
                <a:latin typeface="Times New Roman" panose="02020603050405020304" pitchFamily="18" charset="0"/>
              </a:rPr>
              <a:t>I</a:t>
            </a:r>
            <a:r>
              <a:rPr lang="es-ES" altLang="en-US" sz="1300" dirty="0" err="1">
                <a:latin typeface="Times New Roman" panose="02020603050405020304" pitchFamily="18" charset="0"/>
              </a:rPr>
              <a:t>ndividuals</a:t>
            </a:r>
            <a:r>
              <a:rPr lang="es-ES" altLang="en-US" sz="1300" dirty="0">
                <a:latin typeface="Times New Roman" panose="02020603050405020304" pitchFamily="18" charset="0"/>
              </a:rPr>
              <a:t> </a:t>
            </a:r>
            <a:r>
              <a:rPr lang="es-ES" altLang="en-US" sz="1300" dirty="0" err="1">
                <a:latin typeface="Times New Roman" panose="02020603050405020304" pitchFamily="18" charset="0"/>
              </a:rPr>
              <a:t>with</a:t>
            </a:r>
            <a:r>
              <a:rPr lang="es-ES" altLang="en-US" sz="1300" dirty="0">
                <a:latin typeface="Times New Roman" panose="02020603050405020304" pitchFamily="18" charset="0"/>
              </a:rPr>
              <a:t> </a:t>
            </a:r>
            <a:r>
              <a:rPr lang="es-ES" altLang="en-US" sz="1300" b="1" dirty="0" err="1">
                <a:latin typeface="Times New Roman" panose="02020603050405020304" pitchFamily="18" charset="0"/>
              </a:rPr>
              <a:t>D</a:t>
            </a:r>
            <a:r>
              <a:rPr lang="es-ES" altLang="en-US" sz="1300" dirty="0" err="1">
                <a:latin typeface="Times New Roman" panose="02020603050405020304" pitchFamily="18" charset="0"/>
              </a:rPr>
              <a:t>isabilities</a:t>
            </a:r>
            <a:r>
              <a:rPr lang="es-ES" altLang="en-US" sz="1300" dirty="0">
                <a:latin typeface="Times New Roman" panose="02020603050405020304" pitchFamily="18" charset="0"/>
              </a:rPr>
              <a:t> </a:t>
            </a:r>
            <a:r>
              <a:rPr lang="es-ES" altLang="en-US" sz="1300" b="1" dirty="0" err="1">
                <a:latin typeface="Times New Roman" panose="02020603050405020304" pitchFamily="18" charset="0"/>
              </a:rPr>
              <a:t>E</a:t>
            </a:r>
            <a:r>
              <a:rPr lang="es-ES" altLang="en-US" sz="1300" dirty="0" err="1">
                <a:latin typeface="Times New Roman" panose="02020603050405020304" pitchFamily="18" charset="0"/>
              </a:rPr>
              <a:t>ducation</a:t>
            </a:r>
            <a:r>
              <a:rPr lang="es-ES" altLang="en-US" sz="1300" dirty="0">
                <a:latin typeface="Times New Roman" panose="02020603050405020304" pitchFamily="18" charset="0"/>
              </a:rPr>
              <a:t> </a:t>
            </a:r>
            <a:r>
              <a:rPr lang="es-ES" altLang="en-US" sz="1300" b="1" dirty="0" err="1">
                <a:latin typeface="Times New Roman" panose="02020603050405020304" pitchFamily="18" charset="0"/>
              </a:rPr>
              <a:t>A</a:t>
            </a:r>
            <a:r>
              <a:rPr lang="es-ES" altLang="en-US" sz="1300" dirty="0" err="1">
                <a:latin typeface="Times New Roman" panose="02020603050405020304" pitchFamily="18" charset="0"/>
              </a:rPr>
              <a:t>ct</a:t>
            </a:r>
            <a:r>
              <a:rPr lang="es-ES" altLang="en-US" sz="1300" b="1" dirty="0">
                <a:latin typeface="Times New Roman" panose="02020603050405020304" pitchFamily="18" charset="0"/>
              </a:rPr>
              <a:t>—IDEA</a:t>
            </a:r>
            <a:r>
              <a:rPr lang="es-ES" altLang="en-US" sz="1300" dirty="0">
                <a:latin typeface="Times New Roman" panose="02020603050405020304" pitchFamily="18" charset="0"/>
              </a:rPr>
              <a:t>). El contenido de este documento, y los contenidos de los documentos aquí citados no reflejan necesariamente los puntos de vista ni las políticas del Departamento de Educación de los Estados Unidos, ni tampoco las menciones de otras organizaciones implican patrocinio por esas organizaciones o del gobierno de los Estados Unidos.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A3D7615-5921-4329-BB98-F4C74A18D610}"/>
              </a:ext>
            </a:extLst>
          </p:cNvPr>
          <p:cNvSpPr>
            <a:spLocks noGrp="1" noRot="1" noChangeAspect="1" noChangeArrowheads="1" noTextEdit="1"/>
          </p:cNvSpPr>
          <p:nvPr>
            <p:ph type="sldImg"/>
          </p:nvPr>
        </p:nvSpPr>
        <p:spPr>
          <a:solidFill>
            <a:srgbClr val="FFFFFF"/>
          </a:solidFill>
          <a:ln/>
        </p:spPr>
      </p:sp>
      <p:sp>
        <p:nvSpPr>
          <p:cNvPr id="23555" name="Rectangle 3">
            <a:extLst>
              <a:ext uri="{FF2B5EF4-FFF2-40B4-BE49-F238E27FC236}">
                <a16:creationId xmlns:a16="http://schemas.microsoft.com/office/drawing/2014/main" id="{851FDBE1-7309-D9AF-B6CC-F8E70D74A1E3}"/>
              </a:ext>
            </a:extLst>
          </p:cNvPr>
          <p:cNvSpPr>
            <a:spLocks noGrp="1" noChangeArrowheads="1"/>
          </p:cNvSpPr>
          <p:nvPr>
            <p:ph type="body" idx="1"/>
          </p:nvPr>
        </p:nvSpPr>
        <p:spPr>
          <a:xfrm>
            <a:off x="374650" y="404813"/>
            <a:ext cx="6059488" cy="8348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tabLst>
                <a:tab pos="114300" algn="l"/>
              </a:tabLst>
            </a:pPr>
            <a:endParaRPr lang="es-ES" altLang="en-US" b="1" i="1" dirty="0"/>
          </a:p>
          <a:p>
            <a:r>
              <a:rPr lang="es-ES" b="1" dirty="0"/>
              <a:t>Tipos de </a:t>
            </a:r>
            <a:r>
              <a:rPr lang="es-ES" b="1" dirty="0" err="1"/>
              <a:t>Bullying</a:t>
            </a:r>
            <a:r>
              <a:rPr lang="es-ES" b="1" dirty="0"/>
              <a:t> — Emocional (Social)</a:t>
            </a:r>
          </a:p>
          <a:p>
            <a:r>
              <a:rPr lang="es-ES" dirty="0"/>
              <a:t>El </a:t>
            </a:r>
            <a:r>
              <a:rPr lang="es-ES" dirty="0" err="1"/>
              <a:t>bullying</a:t>
            </a:r>
            <a:r>
              <a:rPr lang="es-ES" dirty="0"/>
              <a:t> emocional o social es uno de los más </a:t>
            </a:r>
            <a:r>
              <a:rPr lang="es-ES" b="1" dirty="0"/>
              <a:t>difíciles de detectar</a:t>
            </a:r>
            <a:r>
              <a:rPr lang="es-ES" dirty="0"/>
              <a:t>, porque suele ser muy calculado y muchas veces lo hacen grupos.</a:t>
            </a:r>
          </a:p>
          <a:p>
            <a:pPr>
              <a:buFont typeface="Arial" panose="020B0604020202020204" pitchFamily="34" charset="0"/>
              <a:buChar char="•"/>
            </a:pPr>
            <a:r>
              <a:rPr lang="es-ES" dirty="0"/>
              <a:t>Puede ser tan dañino como el físico o verbal.</a:t>
            </a:r>
          </a:p>
          <a:p>
            <a:pPr>
              <a:buFont typeface="Arial" panose="020B0604020202020204" pitchFamily="34" charset="0"/>
              <a:buChar char="•"/>
            </a:pPr>
            <a:r>
              <a:rPr lang="es-ES" dirty="0"/>
              <a:t>Los niños que lo sufren a veces creen que “se lo merecen” o no entienden por qué les pasa.</a:t>
            </a:r>
          </a:p>
          <a:p>
            <a:pPr>
              <a:buFont typeface="Arial" panose="020B0604020202020204" pitchFamily="34" charset="0"/>
              <a:buChar char="•"/>
            </a:pPr>
            <a:endParaRPr lang="es-ES" dirty="0"/>
          </a:p>
          <a:p>
            <a:r>
              <a:rPr lang="es-ES" b="1" dirty="0"/>
              <a:t>Ejemplos de </a:t>
            </a:r>
            <a:r>
              <a:rPr lang="es-ES" b="1" dirty="0" err="1"/>
              <a:t>bullying</a:t>
            </a:r>
            <a:r>
              <a:rPr lang="es-ES" b="1" dirty="0"/>
              <a:t> emocional (social)</a:t>
            </a:r>
          </a:p>
          <a:p>
            <a:pPr>
              <a:buFont typeface="+mj-lt"/>
              <a:buAutoNum type="arabicPeriod"/>
            </a:pPr>
            <a:r>
              <a:rPr lang="es-ES" b="1" dirty="0"/>
              <a:t>Exclusión de grupos</a:t>
            </a:r>
            <a:endParaRPr lang="es-ES" dirty="0"/>
          </a:p>
          <a:p>
            <a:pPr marL="742950" lvl="1" indent="-285750">
              <a:buFont typeface="+mj-lt"/>
              <a:buAutoNum type="arabicPeriod"/>
            </a:pPr>
            <a:r>
              <a:rPr lang="es-ES" dirty="0"/>
              <a:t>No dejar que un niño participe en juegos, fiestas o actividades.</a:t>
            </a:r>
          </a:p>
          <a:p>
            <a:pPr marL="742950" lvl="1" indent="-285750">
              <a:buFont typeface="+mj-lt"/>
              <a:buAutoNum type="arabicPeriod"/>
            </a:pPr>
            <a:r>
              <a:rPr lang="es-ES" dirty="0"/>
              <a:t>Ejemplo: “No lo invites al cumpleaños porque es diferente.”</a:t>
            </a:r>
          </a:p>
          <a:p>
            <a:pPr>
              <a:buFont typeface="+mj-lt"/>
              <a:buAutoNum type="arabicPeriod"/>
            </a:pPr>
            <a:r>
              <a:rPr lang="es-ES" b="1" dirty="0"/>
              <a:t>Chismes y difamación</a:t>
            </a:r>
            <a:endParaRPr lang="es-ES" dirty="0"/>
          </a:p>
          <a:p>
            <a:pPr marL="742950" lvl="1" indent="-285750">
              <a:buFont typeface="+mj-lt"/>
              <a:buAutoNum type="arabicPeriod"/>
            </a:pPr>
            <a:r>
              <a:rPr lang="es-ES" dirty="0"/>
              <a:t>Inventar o esparcir rumores para evitar que otro niño sea aceptado.</a:t>
            </a:r>
          </a:p>
          <a:p>
            <a:pPr>
              <a:buFont typeface="+mj-lt"/>
              <a:buAutoNum type="arabicPeriod"/>
            </a:pPr>
            <a:r>
              <a:rPr lang="es-ES" b="1" dirty="0"/>
              <a:t>Daño a la reputación</a:t>
            </a:r>
            <a:endParaRPr lang="es-ES" dirty="0"/>
          </a:p>
          <a:p>
            <a:pPr marL="742950" lvl="1" indent="-285750">
              <a:buFont typeface="+mj-lt"/>
              <a:buAutoNum type="arabicPeriod"/>
            </a:pPr>
            <a:r>
              <a:rPr lang="es-ES" dirty="0"/>
              <a:t>Decir historias negativas de alguien para sentirse superior.</a:t>
            </a:r>
          </a:p>
          <a:p>
            <a:pPr>
              <a:buFont typeface="+mj-lt"/>
              <a:buAutoNum type="arabicPeriod"/>
            </a:pPr>
            <a:r>
              <a:rPr lang="es-ES" b="1" dirty="0"/>
              <a:t>Humillación pública</a:t>
            </a:r>
            <a:endParaRPr lang="es-ES" dirty="0"/>
          </a:p>
          <a:p>
            <a:pPr marL="742950" lvl="1" indent="-285750">
              <a:buFont typeface="+mj-lt"/>
              <a:buAutoNum type="arabicPeriod"/>
            </a:pPr>
            <a:r>
              <a:rPr lang="es-ES" dirty="0"/>
              <a:t>Reírse de la ropa, la forma de hablar o la conducta de un niño frente a otros.</a:t>
            </a:r>
          </a:p>
          <a:p>
            <a:pPr>
              <a:buFont typeface="+mj-lt"/>
              <a:buAutoNum type="arabicPeriod"/>
            </a:pPr>
            <a:r>
              <a:rPr lang="es-ES" b="1" dirty="0"/>
              <a:t>Hacer sentir inseguro al “blanco”</a:t>
            </a:r>
            <a:endParaRPr lang="es-ES" dirty="0"/>
          </a:p>
          <a:p>
            <a:pPr marL="742950" lvl="1" indent="-285750">
              <a:buFont typeface="+mj-lt"/>
              <a:buAutoNum type="arabicPeriod"/>
            </a:pPr>
            <a:r>
              <a:rPr lang="es-ES" dirty="0"/>
              <a:t>Comentarios o miradas que hacen que un niño sienta que no pertenece.</a:t>
            </a:r>
          </a:p>
          <a:p>
            <a:pPr>
              <a:buFont typeface="+mj-lt"/>
              <a:buAutoNum type="arabicPeriod"/>
            </a:pPr>
            <a:r>
              <a:rPr lang="es-ES" b="1" dirty="0"/>
              <a:t> Acoso en internet</a:t>
            </a:r>
            <a:endParaRPr lang="es-ES" dirty="0"/>
          </a:p>
          <a:p>
            <a:pPr marL="742950" lvl="1" indent="-285750">
              <a:buFont typeface="+mj-lt"/>
              <a:buAutoNum type="arabicPeriod"/>
            </a:pPr>
            <a:r>
              <a:rPr lang="es-ES" dirty="0"/>
              <a:t>Insultos o rumores a través de redes sociales, chats o mensajes.</a:t>
            </a:r>
          </a:p>
          <a:p>
            <a:r>
              <a:rPr lang="es-ES" b="1" dirty="0"/>
              <a:t>¿Cuándo es más común?</a:t>
            </a:r>
          </a:p>
          <a:p>
            <a:r>
              <a:rPr lang="es-ES" dirty="0"/>
              <a:t>El </a:t>
            </a:r>
            <a:r>
              <a:rPr lang="es-ES" dirty="0" err="1"/>
              <a:t>bullying</a:t>
            </a:r>
            <a:r>
              <a:rPr lang="es-ES" dirty="0"/>
              <a:t> emocional llega a su punto más alto en la </a:t>
            </a:r>
            <a:r>
              <a:rPr lang="es-ES" b="1" dirty="0"/>
              <a:t>escuela secundaria (</a:t>
            </a:r>
            <a:r>
              <a:rPr lang="es-ES" b="1" dirty="0" err="1"/>
              <a:t>middle</a:t>
            </a:r>
            <a:r>
              <a:rPr lang="es-ES" b="1" dirty="0"/>
              <a:t> </a:t>
            </a:r>
            <a:r>
              <a:rPr lang="es-ES" b="1" dirty="0" err="1"/>
              <a:t>school</a:t>
            </a:r>
            <a:r>
              <a:rPr lang="es-ES" b="1" dirty="0"/>
              <a:t>)</a:t>
            </a:r>
            <a:r>
              <a:rPr lang="es-ES" dirty="0"/>
              <a:t>, cuando los niños:</a:t>
            </a:r>
          </a:p>
          <a:p>
            <a:pPr>
              <a:buFont typeface="Arial" panose="020B0604020202020204" pitchFamily="34" charset="0"/>
              <a:buChar char="•"/>
            </a:pPr>
            <a:r>
              <a:rPr lang="es-ES" dirty="0"/>
              <a:t>Empiezan a experimentar con los grupos sociales.</a:t>
            </a:r>
          </a:p>
          <a:p>
            <a:pPr>
              <a:buFont typeface="Arial" panose="020B0604020202020204" pitchFamily="34" charset="0"/>
              <a:buChar char="•"/>
            </a:pPr>
            <a:r>
              <a:rPr lang="es-ES" dirty="0"/>
              <a:t>Aprenden el poder de incluir o excluir a otros.</a:t>
            </a:r>
          </a:p>
          <a:p>
            <a:endParaRPr lang="es-ES" dirty="0"/>
          </a:p>
          <a:p>
            <a:r>
              <a:rPr lang="es-ES" dirty="0"/>
              <a:t> Se convierte en </a:t>
            </a:r>
            <a:r>
              <a:rPr lang="es-ES" dirty="0" err="1"/>
              <a:t>bullying</a:t>
            </a:r>
            <a:r>
              <a:rPr lang="es-ES" dirty="0"/>
              <a:t> cuando la </a:t>
            </a:r>
            <a:r>
              <a:rPr lang="es-ES" b="1" dirty="0"/>
              <a:t>intención es lastimar</a:t>
            </a:r>
            <a:r>
              <a:rPr lang="es-ES" dirty="0"/>
              <a:t> y </a:t>
            </a:r>
            <a:r>
              <a:rPr lang="es-ES" b="1" dirty="0"/>
              <a:t>mantener poder social</a:t>
            </a:r>
            <a:r>
              <a:rPr lang="es-ES" dirty="0"/>
              <a:t>.</a:t>
            </a:r>
          </a:p>
          <a:p>
            <a:br>
              <a:rPr lang="es-ES" dirty="0"/>
            </a:br>
            <a:r>
              <a:rPr lang="es-ES" dirty="0"/>
              <a:t>El </a:t>
            </a:r>
            <a:r>
              <a:rPr lang="es-ES" dirty="0" err="1"/>
              <a:t>bullying</a:t>
            </a:r>
            <a:r>
              <a:rPr lang="es-ES" dirty="0"/>
              <a:t> emocional duele porque ataca la autoestima y la necesidad de pertenecer. No deja moretones, pero sí puede dejar heridas emocionales profundas.</a:t>
            </a:r>
          </a:p>
          <a:p>
            <a:pPr eaLnBrk="1" hangingPunct="1">
              <a:lnSpc>
                <a:spcPct val="90000"/>
              </a:lnSpc>
              <a:tabLst>
                <a:tab pos="114300" algn="l"/>
              </a:tabLst>
            </a:pPr>
            <a:endParaRPr lang="es-ES" altLang="en-US" b="1" i="1" dirty="0"/>
          </a:p>
        </p:txBody>
      </p:sp>
      <p:sp>
        <p:nvSpPr>
          <p:cNvPr id="23556" name="Rectangle 5">
            <a:extLst>
              <a:ext uri="{FF2B5EF4-FFF2-40B4-BE49-F238E27FC236}">
                <a16:creationId xmlns:a16="http://schemas.microsoft.com/office/drawing/2014/main" id="{36183F21-A78F-A9F0-50B9-D722E2FBF612}"/>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6EE5DD6-3064-20A4-269C-3EEFD5EE05FF}"/>
              </a:ext>
            </a:extLst>
          </p:cNvPr>
          <p:cNvSpPr>
            <a:spLocks noGrp="1" noRot="1" noChangeAspect="1" noChangeArrowheads="1" noTextEdit="1"/>
          </p:cNvSpPr>
          <p:nvPr>
            <p:ph type="sldImg"/>
          </p:nvPr>
        </p:nvSpPr>
        <p:spPr>
          <a:xfrm>
            <a:off x="4316413" y="6877050"/>
            <a:ext cx="2052637" cy="1539875"/>
          </a:xfrm>
          <a:ln/>
        </p:spPr>
      </p:sp>
      <p:sp>
        <p:nvSpPr>
          <p:cNvPr id="25603" name="Rectangle 3">
            <a:extLst>
              <a:ext uri="{FF2B5EF4-FFF2-40B4-BE49-F238E27FC236}">
                <a16:creationId xmlns:a16="http://schemas.microsoft.com/office/drawing/2014/main" id="{54F081C7-5EBD-E2F6-C4A4-2A2CDD81B703}"/>
              </a:ext>
            </a:extLst>
          </p:cNvPr>
          <p:cNvSpPr>
            <a:spLocks noGrp="1" noChangeArrowheads="1"/>
          </p:cNvSpPr>
          <p:nvPr>
            <p:ph type="body" idx="1"/>
          </p:nvPr>
        </p:nvSpPr>
        <p:spPr>
          <a:xfrm>
            <a:off x="263525" y="382588"/>
            <a:ext cx="6254750" cy="81073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b="1" dirty="0"/>
              <a:t>Tipos de </a:t>
            </a:r>
            <a:r>
              <a:rPr lang="es-ES" b="1" dirty="0" err="1"/>
              <a:t>Bullying</a:t>
            </a:r>
            <a:r>
              <a:rPr lang="es-ES" b="1" dirty="0"/>
              <a:t> — Sexual</a:t>
            </a:r>
          </a:p>
          <a:p>
            <a:r>
              <a:rPr lang="es-ES" dirty="0"/>
              <a:t>Este tipo de </a:t>
            </a:r>
            <a:r>
              <a:rPr lang="es-ES" dirty="0" err="1"/>
              <a:t>bullying</a:t>
            </a:r>
            <a:r>
              <a:rPr lang="es-ES" dirty="0"/>
              <a:t> es uno de los más </a:t>
            </a:r>
            <a:r>
              <a:rPr lang="es-ES" b="1" dirty="0"/>
              <a:t>difíciles de hablar para los niños</a:t>
            </a:r>
            <a:r>
              <a:rPr lang="es-ES" dirty="0"/>
              <a:t> y muchas veces el más duro de escuchar para los padres.</a:t>
            </a:r>
          </a:p>
          <a:p>
            <a:r>
              <a:rPr lang="es-ES" dirty="0"/>
              <a:t>Es importante que los niños sepan:</a:t>
            </a:r>
          </a:p>
          <a:p>
            <a:pPr>
              <a:buFont typeface="Arial" panose="020B0604020202020204" pitchFamily="34" charset="0"/>
              <a:buChar char="•"/>
            </a:pPr>
            <a:r>
              <a:rPr lang="es-ES" dirty="0"/>
              <a:t>Cuáles son los </a:t>
            </a:r>
            <a:r>
              <a:rPr lang="es-ES" b="1" dirty="0"/>
              <a:t>límites apropiados</a:t>
            </a:r>
            <a:r>
              <a:rPr lang="es-ES" dirty="0"/>
              <a:t> en las relaciones sociales.</a:t>
            </a:r>
          </a:p>
          <a:p>
            <a:pPr>
              <a:buFont typeface="Arial" panose="020B0604020202020204" pitchFamily="34" charset="0"/>
              <a:buChar char="•"/>
            </a:pPr>
            <a:r>
              <a:rPr lang="es-ES" dirty="0"/>
              <a:t>Que tienen derecho a decir </a:t>
            </a:r>
            <a:r>
              <a:rPr lang="es-ES" b="1" dirty="0"/>
              <a:t>“no”</a:t>
            </a:r>
            <a:r>
              <a:rPr lang="es-ES" dirty="0"/>
              <a:t> cuando algo los hace sentir incómodos.</a:t>
            </a:r>
          </a:p>
          <a:p>
            <a:pPr>
              <a:buFont typeface="Arial" panose="020B0604020202020204" pitchFamily="34" charset="0"/>
              <a:buChar char="•"/>
            </a:pPr>
            <a:r>
              <a:rPr lang="es-ES" dirty="0"/>
              <a:t>Que pueden hablar con sus padres o un adulto de confianza sin miedo a ser juzgados.</a:t>
            </a:r>
          </a:p>
          <a:p>
            <a:endParaRPr lang="es-ES" b="1" dirty="0"/>
          </a:p>
          <a:p>
            <a:r>
              <a:rPr lang="es-ES" b="1" dirty="0"/>
              <a:t>Ejemplos de </a:t>
            </a:r>
            <a:r>
              <a:rPr lang="es-ES" b="1" dirty="0" err="1"/>
              <a:t>bullying</a:t>
            </a:r>
            <a:r>
              <a:rPr lang="es-ES" b="1" dirty="0"/>
              <a:t> sexual</a:t>
            </a:r>
          </a:p>
          <a:p>
            <a:pPr>
              <a:buFont typeface="Arial" panose="020B0604020202020204" pitchFamily="34" charset="0"/>
              <a:buChar char="•"/>
            </a:pPr>
            <a:r>
              <a:rPr lang="es-ES" dirty="0"/>
              <a:t>Comentarios sexuales ofensivos.</a:t>
            </a:r>
          </a:p>
          <a:p>
            <a:pPr>
              <a:buFont typeface="Arial" panose="020B0604020202020204" pitchFamily="34" charset="0"/>
              <a:buChar char="•"/>
            </a:pPr>
            <a:r>
              <a:rPr lang="es-ES" dirty="0"/>
              <a:t>Miradas inapropiadas o lascivas.</a:t>
            </a:r>
          </a:p>
          <a:p>
            <a:pPr>
              <a:buFont typeface="Arial" panose="020B0604020202020204" pitchFamily="34" charset="0"/>
              <a:buChar char="•"/>
            </a:pPr>
            <a:r>
              <a:rPr lang="es-ES" dirty="0"/>
              <a:t>Contacto físico no deseado (como tocamientos).</a:t>
            </a:r>
          </a:p>
          <a:p>
            <a:pPr>
              <a:buFont typeface="Arial" panose="020B0604020202020204" pitchFamily="34" charset="0"/>
              <a:buChar char="•"/>
            </a:pPr>
            <a:r>
              <a:rPr lang="es-ES" dirty="0"/>
              <a:t>Asalto sexual.</a:t>
            </a:r>
          </a:p>
          <a:p>
            <a:endParaRPr lang="es-ES" b="1" dirty="0"/>
          </a:p>
          <a:p>
            <a:r>
              <a:rPr lang="es-ES" b="1" dirty="0"/>
              <a:t>Cómo pueden ayudar los padres</a:t>
            </a:r>
          </a:p>
          <a:p>
            <a:pPr>
              <a:buFont typeface="+mj-lt"/>
              <a:buAutoNum type="arabicPeriod"/>
            </a:pPr>
            <a:r>
              <a:rPr lang="es-ES" b="1" dirty="0"/>
              <a:t>Hablar claro sobre el respeto</a:t>
            </a:r>
            <a:endParaRPr lang="es-ES" dirty="0"/>
          </a:p>
          <a:p>
            <a:pPr marL="742950" lvl="1" indent="-285750">
              <a:buFont typeface="+mj-lt"/>
              <a:buAutoNum type="arabicPeriod"/>
            </a:pPr>
            <a:r>
              <a:rPr lang="es-ES" dirty="0"/>
              <a:t>Explique qué conductas son apropiadas y cuáles no.</a:t>
            </a:r>
          </a:p>
          <a:p>
            <a:pPr marL="742950" lvl="1" indent="-285750">
              <a:buFont typeface="+mj-lt"/>
              <a:buAutoNum type="arabicPeriod"/>
            </a:pPr>
            <a:r>
              <a:rPr lang="es-ES" dirty="0"/>
              <a:t>Ejemplo: “Es correcto dar un apretón de manos; no es correcto tocar a alguien sin su permiso.”</a:t>
            </a:r>
          </a:p>
          <a:p>
            <a:pPr>
              <a:buFont typeface="+mj-lt"/>
              <a:buAutoNum type="arabicPeriod"/>
            </a:pPr>
            <a:r>
              <a:rPr lang="es-ES" b="1" dirty="0"/>
              <a:t>Poner reglas claras</a:t>
            </a:r>
            <a:endParaRPr lang="es-ES" dirty="0"/>
          </a:p>
          <a:p>
            <a:pPr marL="742950" lvl="1" indent="-285750">
              <a:buFont typeface="+mj-lt"/>
              <a:buAutoNum type="arabicPeriod"/>
            </a:pPr>
            <a:r>
              <a:rPr lang="es-ES" dirty="0"/>
              <a:t>Sobre citas, amistades y salidas.</a:t>
            </a:r>
          </a:p>
          <a:p>
            <a:pPr marL="742950" lvl="1" indent="-285750">
              <a:buFont typeface="+mj-lt"/>
              <a:buAutoNum type="arabicPeriod"/>
            </a:pPr>
            <a:r>
              <a:rPr lang="es-ES" dirty="0"/>
              <a:t>Fomentar el respeto mutuo entre niños y adolescentes.</a:t>
            </a:r>
          </a:p>
          <a:p>
            <a:pPr>
              <a:buFont typeface="+mj-lt"/>
              <a:buAutoNum type="arabicPeriod"/>
            </a:pPr>
            <a:r>
              <a:rPr lang="es-ES" b="1" dirty="0"/>
              <a:t>Revisar las políticas de la escuela</a:t>
            </a:r>
            <a:endParaRPr lang="es-ES" dirty="0"/>
          </a:p>
          <a:p>
            <a:pPr marL="742950" lvl="1" indent="-285750">
              <a:buFont typeface="+mj-lt"/>
              <a:buAutoNum type="arabicPeriod"/>
            </a:pPr>
            <a:r>
              <a:rPr lang="es-ES" dirty="0"/>
              <a:t>Cada escuela debe tener reglas escritas sobre conducta y respeto.</a:t>
            </a:r>
          </a:p>
          <a:p>
            <a:pPr marL="742950" lvl="1" indent="-285750">
              <a:buFont typeface="+mj-lt"/>
              <a:buAutoNum type="arabicPeriod"/>
            </a:pPr>
            <a:r>
              <a:rPr lang="es-ES" dirty="0"/>
              <a:t>Los padres pueden consultar el </a:t>
            </a:r>
            <a:r>
              <a:rPr lang="es-ES" b="1" dirty="0"/>
              <a:t>manual del estudiante</a:t>
            </a:r>
            <a:r>
              <a:rPr lang="es-ES" dirty="0"/>
              <a:t> para conocer cómo la escuela maneja estos casos.</a:t>
            </a:r>
          </a:p>
          <a:p>
            <a:endParaRPr lang="es-ES" dirty="0"/>
          </a:p>
          <a:p>
            <a:r>
              <a:rPr lang="es-ES" dirty="0"/>
              <a:t>El </a:t>
            </a:r>
            <a:r>
              <a:rPr lang="es-ES" dirty="0" err="1"/>
              <a:t>bullying</a:t>
            </a:r>
            <a:r>
              <a:rPr lang="es-ES" dirty="0"/>
              <a:t> sexual no es un tema fácil, pero </a:t>
            </a:r>
            <a:r>
              <a:rPr lang="es-ES" b="1" dirty="0"/>
              <a:t>hablarlo abiertamente</a:t>
            </a:r>
            <a:r>
              <a:rPr lang="es-ES" dirty="0"/>
              <a:t> ayuda a los niños a reconocer señales de falta de respeto y a pedir ayuda a tiempo. La confianza entre padres e hijos es la mejor protección.</a:t>
            </a:r>
          </a:p>
          <a:p>
            <a:pPr eaLnBrk="1" hangingPunct="1"/>
            <a:endParaRPr lang="es-ES" altLang="en-US" b="1" dirty="0"/>
          </a:p>
        </p:txBody>
      </p:sp>
      <p:sp>
        <p:nvSpPr>
          <p:cNvPr id="25604" name="Rectangle 5">
            <a:extLst>
              <a:ext uri="{FF2B5EF4-FFF2-40B4-BE49-F238E27FC236}">
                <a16:creationId xmlns:a16="http://schemas.microsoft.com/office/drawing/2014/main" id="{9C8AD87E-F96E-3E29-90B7-1E154C701D07}"/>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a:extLst>
              <a:ext uri="{FF2B5EF4-FFF2-40B4-BE49-F238E27FC236}">
                <a16:creationId xmlns:a16="http://schemas.microsoft.com/office/drawing/2014/main" id="{6E7D31B5-DAA6-C5BB-92D8-849293B1D4B8}"/>
              </a:ext>
            </a:extLst>
          </p:cNvPr>
          <p:cNvSpPr>
            <a:spLocks noGrp="1" noRot="1" noChangeAspect="1" noChangeArrowheads="1" noTextEdit="1"/>
          </p:cNvSpPr>
          <p:nvPr>
            <p:ph type="sldImg"/>
          </p:nvPr>
        </p:nvSpPr>
        <p:spPr>
          <a:ln/>
        </p:spPr>
      </p:sp>
      <p:sp>
        <p:nvSpPr>
          <p:cNvPr id="27651" name="Rectangle 1027">
            <a:extLst>
              <a:ext uri="{FF2B5EF4-FFF2-40B4-BE49-F238E27FC236}">
                <a16:creationId xmlns:a16="http://schemas.microsoft.com/office/drawing/2014/main" id="{BEBF0374-748B-F884-A0CC-E357BA2D0461}"/>
              </a:ext>
            </a:extLst>
          </p:cNvPr>
          <p:cNvSpPr>
            <a:spLocks noGrp="1" noChangeArrowheads="1"/>
          </p:cNvSpPr>
          <p:nvPr>
            <p:ph type="body" idx="1"/>
          </p:nvPr>
        </p:nvSpPr>
        <p:spPr>
          <a:xfrm>
            <a:off x="263525" y="382588"/>
            <a:ext cx="6254750" cy="81073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r>
              <a:rPr lang="es-ES" altLang="en-US" sz="1400" b="1" dirty="0"/>
              <a:t>Planeando por Anticipado </a:t>
            </a:r>
          </a:p>
          <a:p>
            <a:r>
              <a:rPr lang="es-ES" sz="2000" dirty="0"/>
              <a:t>Aunque su hijo no sea blanco de </a:t>
            </a:r>
            <a:r>
              <a:rPr lang="es-ES" sz="2000" dirty="0" err="1"/>
              <a:t>bullying</a:t>
            </a:r>
            <a:r>
              <a:rPr lang="es-ES" sz="2000" dirty="0"/>
              <a:t> ahora, las dinámicas cambian con la edad y el riesgo puede aumentar. Prepararse desde temprano ayuda a prevenir y a darle herramientas para protegerse.</a:t>
            </a:r>
          </a:p>
          <a:p>
            <a:r>
              <a:rPr lang="es-ES" sz="2000" b="1" dirty="0"/>
              <a:t>Estrategias Clave</a:t>
            </a:r>
          </a:p>
          <a:p>
            <a:pPr>
              <a:buFont typeface="Arial" panose="020B0604020202020204" pitchFamily="34" charset="0"/>
              <a:buChar char="•"/>
            </a:pPr>
            <a:r>
              <a:rPr lang="es-ES" sz="2000" dirty="0"/>
              <a:t>Enseñe </a:t>
            </a:r>
            <a:r>
              <a:rPr lang="es-ES" sz="2000" b="1" dirty="0" err="1"/>
              <a:t>autoabogacía</a:t>
            </a:r>
            <a:r>
              <a:rPr lang="es-ES" sz="2000" dirty="0"/>
              <a:t>: que su hijo sepa expresar lo que necesita.</a:t>
            </a:r>
          </a:p>
          <a:p>
            <a:pPr>
              <a:buFont typeface="Arial" panose="020B0604020202020204" pitchFamily="34" charset="0"/>
              <a:buChar char="•"/>
            </a:pPr>
            <a:r>
              <a:rPr lang="es-ES" sz="2000" dirty="0"/>
              <a:t>Modele cómo </a:t>
            </a:r>
            <a:r>
              <a:rPr lang="es-ES" sz="2000" b="1" dirty="0"/>
              <a:t>resolver problemas</a:t>
            </a:r>
            <a:r>
              <a:rPr lang="es-ES" sz="2000" dirty="0"/>
              <a:t> de manera independiente.</a:t>
            </a:r>
          </a:p>
          <a:p>
            <a:pPr>
              <a:buFont typeface="Arial" panose="020B0604020202020204" pitchFamily="34" charset="0"/>
              <a:buChar char="•"/>
            </a:pPr>
            <a:r>
              <a:rPr lang="es-ES" sz="2000" dirty="0"/>
              <a:t>Ayude a su hijo a </a:t>
            </a:r>
            <a:r>
              <a:rPr lang="es-ES" sz="2000" b="1" dirty="0"/>
              <a:t>entender su discapacidad</a:t>
            </a:r>
            <a:r>
              <a:rPr lang="es-ES" sz="2000" dirty="0"/>
              <a:t> y cómo explicarla a otros.</a:t>
            </a:r>
          </a:p>
          <a:p>
            <a:pPr>
              <a:buFont typeface="Arial" panose="020B0604020202020204" pitchFamily="34" charset="0"/>
              <a:buChar char="•"/>
            </a:pPr>
            <a:r>
              <a:rPr lang="es-ES" sz="2000" dirty="0"/>
              <a:t>Fomente </a:t>
            </a:r>
            <a:r>
              <a:rPr lang="es-ES" sz="2000" b="1" dirty="0"/>
              <a:t>amistades y destrezas sociales</a:t>
            </a:r>
            <a:r>
              <a:rPr lang="es-ES" sz="2000" dirty="0"/>
              <a:t> para reducir el aislamiento.</a:t>
            </a:r>
          </a:p>
          <a:p>
            <a:pPr>
              <a:buFont typeface="Arial" panose="020B0604020202020204" pitchFamily="34" charset="0"/>
              <a:buChar char="•"/>
            </a:pPr>
            <a:r>
              <a:rPr lang="es-ES" sz="2000" dirty="0"/>
              <a:t>Use el </a:t>
            </a:r>
            <a:r>
              <a:rPr lang="es-ES" sz="2000" b="1" dirty="0"/>
              <a:t>IEP</a:t>
            </a:r>
            <a:r>
              <a:rPr lang="es-ES" sz="2000" dirty="0"/>
              <a:t> para incluir metas que prevengan el </a:t>
            </a:r>
            <a:r>
              <a:rPr lang="es-ES" sz="2000" dirty="0" err="1"/>
              <a:t>bullying</a:t>
            </a:r>
            <a:r>
              <a:rPr lang="es-ES" sz="2000" dirty="0"/>
              <a:t>.</a:t>
            </a:r>
          </a:p>
          <a:p>
            <a:pPr>
              <a:buFont typeface="Arial" panose="020B0604020202020204" pitchFamily="34" charset="0"/>
              <a:buChar char="•"/>
            </a:pPr>
            <a:r>
              <a:rPr lang="es-ES" sz="2000" dirty="0"/>
              <a:t>Observe y guíe en el desarrollo de </a:t>
            </a:r>
            <a:r>
              <a:rPr lang="es-ES" sz="2000" b="1" dirty="0"/>
              <a:t>habilidades sociales</a:t>
            </a:r>
            <a:r>
              <a:rPr lang="es-ES" sz="2000" dirty="0"/>
              <a:t> y comprensión de reglas.</a:t>
            </a:r>
          </a:p>
          <a:p>
            <a:endParaRPr lang="es-ES" sz="2000" dirty="0"/>
          </a:p>
          <a:p>
            <a:r>
              <a:rPr lang="es-ES" sz="2000" dirty="0"/>
              <a:t>Estas acciones no solo ayudan a intervenir cuando ocurre </a:t>
            </a:r>
            <a:r>
              <a:rPr lang="es-ES" sz="2000" dirty="0" err="1"/>
              <a:t>bullying</a:t>
            </a:r>
            <a:r>
              <a:rPr lang="es-ES" sz="2000" dirty="0"/>
              <a:t>, sino también a </a:t>
            </a:r>
            <a:r>
              <a:rPr lang="es-ES" sz="2000" b="1" dirty="0"/>
              <a:t>prevenirlo antes de que suceda</a:t>
            </a:r>
            <a:r>
              <a:rPr lang="es-ES" sz="2000" dirty="0"/>
              <a:t>.</a:t>
            </a:r>
          </a:p>
          <a:p>
            <a:pPr eaLnBrk="1" hangingPunct="1">
              <a:tabLst>
                <a:tab pos="114300" algn="l"/>
              </a:tabLst>
            </a:pPr>
            <a:endParaRPr lang="es-ES" altLang="en-US" sz="1400" b="1" dirty="0"/>
          </a:p>
        </p:txBody>
      </p:sp>
      <p:sp>
        <p:nvSpPr>
          <p:cNvPr id="27652" name="Rectangle 1028">
            <a:extLst>
              <a:ext uri="{FF2B5EF4-FFF2-40B4-BE49-F238E27FC236}">
                <a16:creationId xmlns:a16="http://schemas.microsoft.com/office/drawing/2014/main" id="{25425BBD-A072-029F-3D80-2523AD260CF8}"/>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0718E84-49A6-4952-0D16-AAF2CFBA102E}"/>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2098D620-39DE-487F-2B65-27385941C1C2}"/>
              </a:ext>
            </a:extLst>
          </p:cNvPr>
          <p:cNvSpPr>
            <a:spLocks noGrp="1" noChangeArrowheads="1"/>
          </p:cNvSpPr>
          <p:nvPr>
            <p:ph type="body" idx="1"/>
          </p:nvPr>
        </p:nvSpPr>
        <p:spPr>
          <a:xfrm>
            <a:off x="263525" y="328613"/>
            <a:ext cx="6289675" cy="86820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b="1" dirty="0"/>
              <a:t>Cómo Hablar con su Hijo sobre </a:t>
            </a:r>
            <a:r>
              <a:rPr lang="es-ES" b="1" dirty="0" err="1"/>
              <a:t>Bullying</a:t>
            </a:r>
            <a:endParaRPr lang="es-ES" b="1" dirty="0"/>
          </a:p>
          <a:p>
            <a:r>
              <a:rPr lang="es-ES" dirty="0"/>
              <a:t>Los padres pueden ayudar mucho a sus hijos hablando de manera abierta y con paciencia.</a:t>
            </a:r>
          </a:p>
          <a:p>
            <a:r>
              <a:rPr lang="es-ES" b="1" dirty="0"/>
              <a:t>Pasos importantes para los padres:</a:t>
            </a:r>
          </a:p>
          <a:p>
            <a:pPr>
              <a:buFont typeface="+mj-lt"/>
              <a:buAutoNum type="arabicPeriod"/>
            </a:pPr>
            <a:r>
              <a:rPr lang="es-ES" b="1" dirty="0"/>
              <a:t>Escuchar</a:t>
            </a:r>
            <a:endParaRPr lang="es-ES" dirty="0"/>
          </a:p>
          <a:p>
            <a:pPr marL="742950" lvl="1" indent="-285750">
              <a:buFont typeface="+mj-lt"/>
              <a:buAutoNum type="arabicPeriod"/>
            </a:pPr>
            <a:r>
              <a:rPr lang="es-ES" dirty="0"/>
              <a:t>Deje que su hijo cuente su historia. Tal vez esté sufriendo más de lo que muestra.</a:t>
            </a:r>
          </a:p>
          <a:p>
            <a:pPr>
              <a:buFont typeface="+mj-lt"/>
              <a:buAutoNum type="arabicPeriod"/>
            </a:pPr>
            <a:r>
              <a:rPr lang="es-ES" b="1" dirty="0"/>
              <a:t>Creer</a:t>
            </a:r>
            <a:endParaRPr lang="es-ES" dirty="0"/>
          </a:p>
          <a:p>
            <a:pPr marL="742950" lvl="1" indent="-285750">
              <a:buFont typeface="+mj-lt"/>
              <a:buAutoNum type="arabicPeriod"/>
            </a:pPr>
            <a:r>
              <a:rPr lang="es-ES" dirty="0"/>
              <a:t>Tómele en serio. Su hijo necesita sentir que puede confiar en usted.</a:t>
            </a:r>
          </a:p>
          <a:p>
            <a:pPr>
              <a:buFont typeface="+mj-lt"/>
              <a:buAutoNum type="arabicPeriod"/>
            </a:pPr>
            <a:r>
              <a:rPr lang="es-ES" b="1" dirty="0"/>
              <a:t>Dar apoyo</a:t>
            </a:r>
            <a:endParaRPr lang="es-ES" dirty="0"/>
          </a:p>
          <a:p>
            <a:pPr marL="742950" lvl="1" indent="-285750">
              <a:buFont typeface="+mj-lt"/>
              <a:buAutoNum type="arabicPeriod"/>
            </a:pPr>
            <a:r>
              <a:rPr lang="es-ES" dirty="0"/>
              <a:t>Recuérdele que </a:t>
            </a:r>
            <a:r>
              <a:rPr lang="es-ES" b="1" dirty="0"/>
              <a:t>no es su culpa</a:t>
            </a:r>
            <a:r>
              <a:rPr lang="es-ES" dirty="0"/>
              <a:t>.</a:t>
            </a:r>
          </a:p>
          <a:p>
            <a:pPr marL="742950" lvl="1" indent="-285750">
              <a:buFont typeface="+mj-lt"/>
              <a:buAutoNum type="arabicPeriod"/>
            </a:pPr>
            <a:r>
              <a:rPr lang="es-ES" dirty="0"/>
              <a:t>Asegúrele que es valioso y que merece respeto.</a:t>
            </a:r>
          </a:p>
          <a:p>
            <a:pPr>
              <a:buFont typeface="+mj-lt"/>
              <a:buAutoNum type="arabicPeriod"/>
            </a:pPr>
            <a:r>
              <a:rPr lang="es-ES" b="1" dirty="0"/>
              <a:t>Ser paciente</a:t>
            </a:r>
            <a:endParaRPr lang="es-ES" dirty="0"/>
          </a:p>
          <a:p>
            <a:pPr marL="742950" lvl="1" indent="-285750">
              <a:buFont typeface="+mj-lt"/>
              <a:buAutoNum type="arabicPeriod"/>
            </a:pPr>
            <a:r>
              <a:rPr lang="es-ES" dirty="0"/>
              <a:t>Puede que no hable de inmediato. Tal vez tenga miedo de represalias o piense que nada cambiará.</a:t>
            </a:r>
          </a:p>
          <a:p>
            <a:pPr>
              <a:buFont typeface="+mj-lt"/>
              <a:buAutoNum type="arabicPeriod"/>
            </a:pPr>
            <a:r>
              <a:rPr lang="es-ES" b="1" dirty="0"/>
              <a:t>Informar</a:t>
            </a:r>
            <a:endParaRPr lang="es-ES" dirty="0"/>
          </a:p>
          <a:p>
            <a:pPr marL="742950" lvl="1" indent="-285750">
              <a:buFont typeface="+mj-lt"/>
              <a:buAutoNum type="arabicPeriod"/>
            </a:pPr>
            <a:r>
              <a:rPr lang="es-ES" dirty="0"/>
              <a:t>Explique qué es el </a:t>
            </a:r>
            <a:r>
              <a:rPr lang="es-ES" dirty="0" err="1"/>
              <a:t>bullying</a:t>
            </a:r>
            <a:r>
              <a:rPr lang="es-ES" dirty="0"/>
              <a:t> con palabras que su hijo pueda entender.</a:t>
            </a:r>
          </a:p>
          <a:p>
            <a:pPr>
              <a:buFont typeface="+mj-lt"/>
              <a:buAutoNum type="arabicPeriod"/>
            </a:pPr>
            <a:r>
              <a:rPr lang="es-ES" b="1" dirty="0"/>
              <a:t>Explorar opciones</a:t>
            </a:r>
            <a:endParaRPr lang="es-ES" dirty="0"/>
          </a:p>
          <a:p>
            <a:pPr marL="742950" lvl="1" indent="-285750">
              <a:buFont typeface="+mj-lt"/>
              <a:buAutoNum type="arabicPeriod"/>
            </a:pPr>
            <a:r>
              <a:rPr lang="es-ES" dirty="0"/>
              <a:t>Converse con él sobre lo que puede hacer y las estrategias para manejar estas situaciones (ejemplos se verán después en el taller).</a:t>
            </a:r>
          </a:p>
          <a:p>
            <a:br>
              <a:rPr lang="es-ES" dirty="0"/>
            </a:br>
            <a:r>
              <a:rPr lang="es-ES" dirty="0"/>
              <a:t>Al escuchar, creer y apoyar, los padres fortalecen la confianza de sus hijos y les muestran que no están solos.</a:t>
            </a:r>
          </a:p>
          <a:p>
            <a:pPr eaLnBrk="1" hangingPunct="1">
              <a:tabLst>
                <a:tab pos="114300" algn="l"/>
              </a:tabLst>
            </a:pPr>
            <a:endParaRPr lang="es-ES" altLang="en-US" b="1" dirty="0"/>
          </a:p>
          <a:p>
            <a:pPr eaLnBrk="1" hangingPunct="1">
              <a:tabLst>
                <a:tab pos="114300" algn="l"/>
              </a:tabLst>
            </a:pPr>
            <a:r>
              <a:rPr lang="es-ES" altLang="en-US" b="1" dirty="0"/>
              <a:t>Viñeta:</a:t>
            </a:r>
            <a:r>
              <a:rPr lang="es-ES" altLang="en-US" dirty="0"/>
              <a:t> </a:t>
            </a:r>
            <a:r>
              <a:rPr lang="es-ES" altLang="en-US" i="1" dirty="0"/>
              <a:t>Sam, un niño de 9 años de edad con problemas de aprendizaje, llegó a casa y parecía inusualmente callado. El papá de Sam, Pedro, le preguntó “¿Cómo te fue el día de hoy?” Sam empezó a llorar y le dijo a su papá que otro niño lo empujó cuando estaban jugando en el túnel en el patio de recreo. Su papá le preguntó a Sam que le dijera más al respecto. El escuchó la historia de Sam. Pedro le dijo a su hijo que no era su culpa que alguien le empujó y que está bien hablar de eso. Entonces Sam y su papá platicaron de lo que deberían hacer enseguida. Juntos decidieron que Sam se mantendría lejos del túnel cuando el niño estuviera jugando ahí. Pedro le pidió a Sam que le avisara si lo volvían a empujar, y en ese caso ellos hablarían </a:t>
            </a:r>
            <a:br>
              <a:rPr lang="es-ES" altLang="en-US" i="1" dirty="0"/>
            </a:br>
            <a:r>
              <a:rPr lang="es-ES" altLang="en-US" i="1" dirty="0"/>
              <a:t>con la maestra.</a:t>
            </a:r>
            <a:endParaRPr lang="es-ES" altLang="en-US" b="1" i="1" dirty="0"/>
          </a:p>
          <a:p>
            <a:pPr eaLnBrk="1" hangingPunct="1">
              <a:tabLst>
                <a:tab pos="114300" algn="l"/>
              </a:tabLst>
            </a:pPr>
            <a:endParaRPr lang="es-ES" altLang="en-US" dirty="0"/>
          </a:p>
          <a:p>
            <a:pPr eaLnBrk="1" hangingPunct="1">
              <a:tabLst>
                <a:tab pos="114300" algn="l"/>
              </a:tabLst>
            </a:pPr>
            <a:r>
              <a:rPr lang="es-ES" altLang="en-US" dirty="0"/>
              <a:t>*Abogado es cualquier persona que habla por otra.</a:t>
            </a:r>
            <a:endParaRPr lang="es-ES_tradnl" altLang="en-US" dirty="0"/>
          </a:p>
        </p:txBody>
      </p:sp>
      <p:sp>
        <p:nvSpPr>
          <p:cNvPr id="29700" name="Rectangle 4">
            <a:extLst>
              <a:ext uri="{FF2B5EF4-FFF2-40B4-BE49-F238E27FC236}">
                <a16:creationId xmlns:a16="http://schemas.microsoft.com/office/drawing/2014/main" id="{A77D8262-3B18-DE64-16BC-49A9FF5E9147}"/>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415AC0E-DC81-AA88-C7ED-86B73017C9A5}"/>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84FA9F67-8C26-4BAB-2FC1-16858A6C7DAB}"/>
              </a:ext>
            </a:extLst>
          </p:cNvPr>
          <p:cNvSpPr>
            <a:spLocks noGrp="1" noChangeArrowheads="1"/>
          </p:cNvSpPr>
          <p:nvPr>
            <p:ph type="body" idx="1"/>
          </p:nvPr>
        </p:nvSpPr>
        <p:spPr>
          <a:xfrm>
            <a:off x="263525" y="346075"/>
            <a:ext cx="6254750" cy="8143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endParaRPr lang="es-ES" altLang="en-US" dirty="0"/>
          </a:p>
          <a:p>
            <a:r>
              <a:rPr lang="es-ES" b="1" dirty="0"/>
              <a:t>Preguntas para Hablar con su Hijo sobre </a:t>
            </a:r>
            <a:r>
              <a:rPr lang="es-ES" b="1" dirty="0" err="1"/>
              <a:t>Bullying</a:t>
            </a:r>
            <a:endParaRPr lang="es-ES" b="1" dirty="0"/>
          </a:p>
          <a:p>
            <a:r>
              <a:rPr lang="es-ES" dirty="0"/>
              <a:t>Hacer preguntas puede ayudar a los niños a reconocer y hablar sobre lo que les pasa.</a:t>
            </a:r>
          </a:p>
          <a:p>
            <a:r>
              <a:rPr lang="es-ES" b="1" dirty="0"/>
              <a:t>Preguntas Clave</a:t>
            </a:r>
          </a:p>
          <a:p>
            <a:pPr>
              <a:buFont typeface="Arial" panose="020B0604020202020204" pitchFamily="34" charset="0"/>
              <a:buChar char="•"/>
            </a:pPr>
            <a:r>
              <a:rPr lang="es-ES" dirty="0"/>
              <a:t>¿El niño te pegó o molestó a propósito?</a:t>
            </a:r>
          </a:p>
          <a:p>
            <a:pPr>
              <a:buFont typeface="Arial" panose="020B0604020202020204" pitchFamily="34" charset="0"/>
              <a:buChar char="•"/>
            </a:pPr>
            <a:r>
              <a:rPr lang="es-ES" dirty="0"/>
              <a:t>¿Ha pasado más de una vez?</a:t>
            </a:r>
          </a:p>
          <a:p>
            <a:pPr>
              <a:buFont typeface="Arial" panose="020B0604020202020204" pitchFamily="34" charset="0"/>
              <a:buChar char="•"/>
            </a:pPr>
            <a:r>
              <a:rPr lang="es-ES" dirty="0"/>
              <a:t>¿Cómo te hizo sentir?</a:t>
            </a:r>
          </a:p>
          <a:p>
            <a:pPr>
              <a:buFont typeface="Arial" panose="020B0604020202020204" pitchFamily="34" charset="0"/>
              <a:buChar char="•"/>
            </a:pPr>
            <a:r>
              <a:rPr lang="es-ES" dirty="0"/>
              <a:t>¿Sabía que te estaba hiriendo?</a:t>
            </a:r>
          </a:p>
          <a:p>
            <a:pPr>
              <a:buFont typeface="Arial" panose="020B0604020202020204" pitchFamily="34" charset="0"/>
              <a:buChar char="•"/>
            </a:pPr>
            <a:r>
              <a:rPr lang="es-ES" dirty="0"/>
              <a:t>¿Ese niño tiene más poder (más grande, más fuerte, más popular) que tú?</a:t>
            </a:r>
          </a:p>
          <a:p>
            <a:r>
              <a:rPr lang="es-ES" b="1" dirty="0"/>
              <a:t>Si su hijo no quiere hablar</a:t>
            </a:r>
          </a:p>
          <a:p>
            <a:pPr>
              <a:buFont typeface="Arial" panose="020B0604020202020204" pitchFamily="34" charset="0"/>
              <a:buChar char="•"/>
            </a:pPr>
            <a:r>
              <a:rPr lang="es-ES" dirty="0"/>
              <a:t>¿Cómo te fue en el autobús o en el almuerzo?</a:t>
            </a:r>
          </a:p>
          <a:p>
            <a:pPr>
              <a:buFont typeface="Arial" panose="020B0604020202020204" pitchFamily="34" charset="0"/>
              <a:buChar char="•"/>
            </a:pPr>
            <a:r>
              <a:rPr lang="es-ES" dirty="0"/>
              <a:t>He notado que no quieres ir a la escuela, ¿me cuentas por qué?</a:t>
            </a:r>
          </a:p>
          <a:p>
            <a:pPr>
              <a:buFont typeface="Arial" panose="020B0604020202020204" pitchFamily="34" charset="0"/>
              <a:buChar char="•"/>
            </a:pPr>
            <a:r>
              <a:rPr lang="es-ES" dirty="0"/>
              <a:t>¿Alguien te ha hecho burla o te ha tocado de una forma que no te gustó?</a:t>
            </a:r>
          </a:p>
          <a:p>
            <a:r>
              <a:rPr lang="es-ES" b="1" dirty="0"/>
              <a:t>Otras maneras de iniciar conversación</a:t>
            </a:r>
          </a:p>
          <a:p>
            <a:pPr>
              <a:buFont typeface="Arial" panose="020B0604020202020204" pitchFamily="34" charset="0"/>
              <a:buChar char="•"/>
            </a:pPr>
            <a:r>
              <a:rPr lang="es-ES" dirty="0"/>
              <a:t>Leer juntos historias sobre </a:t>
            </a:r>
            <a:r>
              <a:rPr lang="es-ES" dirty="0" err="1"/>
              <a:t>bullying</a:t>
            </a:r>
            <a:r>
              <a:rPr lang="es-ES" dirty="0"/>
              <a:t>.</a:t>
            </a:r>
          </a:p>
          <a:p>
            <a:pPr>
              <a:buFont typeface="Arial" panose="020B0604020202020204" pitchFamily="34" charset="0"/>
              <a:buChar char="•"/>
            </a:pPr>
            <a:r>
              <a:rPr lang="es-ES" dirty="0"/>
              <a:t>Hablar de lo que pasa en las noticias o en programas de TV.</a:t>
            </a:r>
          </a:p>
          <a:p>
            <a:br>
              <a:rPr lang="es-ES" dirty="0"/>
            </a:br>
            <a:r>
              <a:rPr lang="es-ES" dirty="0"/>
              <a:t>Preguntar con calma y sin juzgar ayuda a que los niños se sientan seguros para hablar.</a:t>
            </a:r>
          </a:p>
          <a:p>
            <a:pPr eaLnBrk="1" hangingPunct="1">
              <a:tabLst>
                <a:tab pos="114300" algn="l"/>
              </a:tabLst>
            </a:pPr>
            <a:endParaRPr lang="es-ES" altLang="en-US" b="1" dirty="0"/>
          </a:p>
        </p:txBody>
      </p:sp>
      <p:sp>
        <p:nvSpPr>
          <p:cNvPr id="31748" name="Rectangle 4">
            <a:extLst>
              <a:ext uri="{FF2B5EF4-FFF2-40B4-BE49-F238E27FC236}">
                <a16:creationId xmlns:a16="http://schemas.microsoft.com/office/drawing/2014/main" id="{5497503F-6814-D853-06CB-A17B691C9815}"/>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8F72237C-47B3-6048-5840-25BB89F252FB}"/>
              </a:ext>
            </a:extLst>
          </p:cNvPr>
          <p:cNvSpPr>
            <a:spLocks noGrp="1" noChangeArrowheads="1"/>
          </p:cNvSpPr>
          <p:nvPr>
            <p:ph type="body" idx="1"/>
          </p:nvPr>
        </p:nvSpPr>
        <p:spPr>
          <a:xfrm>
            <a:off x="263525" y="346075"/>
            <a:ext cx="6254750" cy="82788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r>
              <a:rPr lang="es-ES" altLang="en-US" sz="1400" b="1" dirty="0"/>
              <a:t>Decidiendo Estrategias Apropiadas</a:t>
            </a:r>
            <a:endParaRPr lang="en-US" altLang="en-US" sz="1400" b="1" dirty="0"/>
          </a:p>
          <a:p>
            <a:pPr eaLnBrk="1" hangingPunct="1">
              <a:tabLst>
                <a:tab pos="114300" algn="l"/>
              </a:tabLst>
            </a:pPr>
            <a:endParaRPr lang="es-ES" altLang="en-US" b="1" dirty="0"/>
          </a:p>
          <a:p>
            <a:r>
              <a:rPr lang="es-ES" dirty="0"/>
              <a:t>Las estrategias deben ayudar al niño a </a:t>
            </a:r>
            <a:r>
              <a:rPr lang="es-ES" b="1" dirty="0"/>
              <a:t>no darle al </a:t>
            </a:r>
            <a:r>
              <a:rPr lang="es-ES" b="1" dirty="0" err="1"/>
              <a:t>bully</a:t>
            </a:r>
            <a:r>
              <a:rPr lang="es-ES" b="1" dirty="0"/>
              <a:t> la reacción que busca</a:t>
            </a:r>
            <a:r>
              <a:rPr lang="es-ES" dirty="0"/>
              <a:t> (herir, enojar o intimidar).</a:t>
            </a:r>
          </a:p>
          <a:p>
            <a:r>
              <a:rPr lang="es-ES" b="1" dirty="0"/>
              <a:t>Antes de elegir una estrategia, los padres deben considerar:</a:t>
            </a:r>
          </a:p>
          <a:p>
            <a:pPr>
              <a:buFont typeface="Arial" panose="020B0604020202020204" pitchFamily="34" charset="0"/>
              <a:buChar char="•"/>
            </a:pPr>
            <a:r>
              <a:rPr lang="es-ES" b="1" dirty="0"/>
              <a:t>La situación:</a:t>
            </a:r>
            <a:r>
              <a:rPr lang="es-ES" dirty="0"/>
              <a:t> ¿Qué tipo de </a:t>
            </a:r>
            <a:r>
              <a:rPr lang="es-ES" dirty="0" err="1"/>
              <a:t>bullying</a:t>
            </a:r>
            <a:r>
              <a:rPr lang="es-ES" dirty="0"/>
              <a:t> es? ¿Hay peligro físico?</a:t>
            </a:r>
          </a:p>
          <a:p>
            <a:pPr>
              <a:buFont typeface="Arial" panose="020B0604020202020204" pitchFamily="34" charset="0"/>
              <a:buChar char="•"/>
            </a:pPr>
            <a:r>
              <a:rPr lang="es-ES" b="1" dirty="0"/>
              <a:t>La edad del niño:</a:t>
            </a:r>
            <a:r>
              <a:rPr lang="es-ES" dirty="0"/>
              <a:t> ¿Es una respuesta adecuada para su etapa de desarrollo?</a:t>
            </a:r>
          </a:p>
          <a:p>
            <a:pPr>
              <a:buFont typeface="Arial" panose="020B0604020202020204" pitchFamily="34" charset="0"/>
              <a:buChar char="•"/>
            </a:pPr>
            <a:r>
              <a:rPr lang="es-ES" b="1" dirty="0"/>
              <a:t>Las habilidades del niño:</a:t>
            </a:r>
            <a:r>
              <a:rPr lang="es-ES" dirty="0"/>
              <a:t> ¿Tiene confianza o necesita práctica?</a:t>
            </a:r>
          </a:p>
          <a:p>
            <a:pPr>
              <a:buFont typeface="Arial" panose="020B0604020202020204" pitchFamily="34" charset="0"/>
              <a:buChar char="•"/>
            </a:pPr>
            <a:r>
              <a:rPr lang="es-ES" b="1" dirty="0"/>
              <a:t>El apoyo disponible:</a:t>
            </a:r>
            <a:r>
              <a:rPr lang="es-ES" dirty="0"/>
              <a:t> ¿Cuenta con ayuda de maestros, personal escolar o amigos?</a:t>
            </a:r>
          </a:p>
          <a:p>
            <a:endParaRPr lang="es-ES" dirty="0"/>
          </a:p>
          <a:p>
            <a:r>
              <a:rPr lang="es-ES" dirty="0"/>
              <a:t>Cuando el </a:t>
            </a:r>
            <a:r>
              <a:rPr lang="es-ES" dirty="0" err="1"/>
              <a:t>bullying</a:t>
            </a:r>
            <a:r>
              <a:rPr lang="es-ES" dirty="0"/>
              <a:t> es muy fuerte, constante o peligroso, se debe evitar la confrontación directa.</a:t>
            </a:r>
          </a:p>
          <a:p>
            <a:r>
              <a:rPr lang="es-ES" b="1" dirty="0"/>
              <a:t>Dos tipos de reacciones</a:t>
            </a:r>
          </a:p>
          <a:p>
            <a:pPr>
              <a:buFont typeface="+mj-lt"/>
              <a:buAutoNum type="arabicPeriod"/>
            </a:pPr>
            <a:r>
              <a:rPr lang="es-ES" b="1" dirty="0"/>
              <a:t>Indirectas</a:t>
            </a:r>
            <a:r>
              <a:rPr lang="es-ES" dirty="0"/>
              <a:t> – estrategias para evitar o reducir el poder del </a:t>
            </a:r>
            <a:r>
              <a:rPr lang="es-ES" dirty="0" err="1"/>
              <a:t>bully</a:t>
            </a:r>
            <a:r>
              <a:rPr lang="es-ES" dirty="0"/>
              <a:t>.</a:t>
            </a:r>
          </a:p>
          <a:p>
            <a:pPr>
              <a:buFont typeface="+mj-lt"/>
              <a:buAutoNum type="arabicPeriod"/>
            </a:pPr>
            <a:r>
              <a:rPr lang="es-ES" b="1" dirty="0"/>
              <a:t>Directas</a:t>
            </a:r>
            <a:r>
              <a:rPr lang="es-ES" dirty="0"/>
              <a:t> – respuestas firmes frente al </a:t>
            </a:r>
            <a:r>
              <a:rPr lang="es-ES" dirty="0" err="1"/>
              <a:t>bully</a:t>
            </a:r>
            <a:r>
              <a:rPr lang="es-ES" dirty="0"/>
              <a:t> (se explicarán en las siguientes secciones).</a:t>
            </a:r>
          </a:p>
          <a:p>
            <a:pPr eaLnBrk="1" hangingPunct="1">
              <a:tabLst>
                <a:tab pos="114300" algn="l"/>
              </a:tabLst>
            </a:pPr>
            <a:endParaRPr lang="es-ES" altLang="en-US" b="1" dirty="0"/>
          </a:p>
        </p:txBody>
      </p:sp>
      <p:sp>
        <p:nvSpPr>
          <p:cNvPr id="33795" name="Rectangle 2">
            <a:extLst>
              <a:ext uri="{FF2B5EF4-FFF2-40B4-BE49-F238E27FC236}">
                <a16:creationId xmlns:a16="http://schemas.microsoft.com/office/drawing/2014/main" id="{FDE7BDDD-669F-65C4-9BEB-D4F7BCD1D141}"/>
              </a:ext>
            </a:extLst>
          </p:cNvPr>
          <p:cNvSpPr>
            <a:spLocks noGrp="1" noRot="1" noChangeAspect="1" noChangeArrowheads="1" noTextEdit="1"/>
          </p:cNvSpPr>
          <p:nvPr>
            <p:ph type="sldImg"/>
          </p:nvPr>
        </p:nvSpPr>
        <p:spPr>
          <a:ln/>
        </p:spPr>
      </p:sp>
      <p:sp>
        <p:nvSpPr>
          <p:cNvPr id="33796" name="Rectangle 4">
            <a:extLst>
              <a:ext uri="{FF2B5EF4-FFF2-40B4-BE49-F238E27FC236}">
                <a16:creationId xmlns:a16="http://schemas.microsoft.com/office/drawing/2014/main" id="{79EE1373-4DF0-E798-FE15-F2B049E15655}"/>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18</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DE81A31-6395-C9F8-76B6-026B36A9B517}"/>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B3F2972C-5CC4-8674-86B1-15396D8B2084}"/>
              </a:ext>
            </a:extLst>
          </p:cNvPr>
          <p:cNvSpPr>
            <a:spLocks noGrp="1" noChangeArrowheads="1"/>
          </p:cNvSpPr>
          <p:nvPr>
            <p:ph type="body" idx="1"/>
          </p:nvPr>
        </p:nvSpPr>
        <p:spPr>
          <a:xfrm>
            <a:off x="374650" y="346075"/>
            <a:ext cx="6059488" cy="812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r>
              <a:rPr lang="es-ES" altLang="en-US" sz="1400" b="1" dirty="0"/>
              <a:t>Reacciones de Bullying — Las Indirectas</a:t>
            </a:r>
          </a:p>
          <a:p>
            <a:pPr eaLnBrk="1" hangingPunct="1">
              <a:tabLst>
                <a:tab pos="114300" algn="l"/>
              </a:tabLst>
            </a:pPr>
            <a:endParaRPr lang="es-ES" altLang="en-US" dirty="0"/>
          </a:p>
          <a:p>
            <a:r>
              <a:rPr lang="es-ES" dirty="0"/>
              <a:t>Las reacciones </a:t>
            </a:r>
            <a:r>
              <a:rPr lang="es-ES" b="1" dirty="0"/>
              <a:t>indirectas</a:t>
            </a:r>
            <a:r>
              <a:rPr lang="es-ES" dirty="0"/>
              <a:t> ayudan al niño a </a:t>
            </a:r>
            <a:r>
              <a:rPr lang="es-ES" b="1" dirty="0"/>
              <a:t>evitar la situación</a:t>
            </a:r>
            <a:r>
              <a:rPr lang="es-ES" dirty="0"/>
              <a:t> o a </a:t>
            </a:r>
            <a:r>
              <a:rPr lang="es-ES" b="1" dirty="0"/>
              <a:t>no darle al </a:t>
            </a:r>
            <a:r>
              <a:rPr lang="es-ES" b="1" dirty="0" err="1"/>
              <a:t>bully</a:t>
            </a:r>
            <a:r>
              <a:rPr lang="es-ES" b="1" dirty="0"/>
              <a:t> la respuesta que busca</a:t>
            </a:r>
            <a:r>
              <a:rPr lang="es-ES" dirty="0"/>
              <a:t>.</a:t>
            </a:r>
          </a:p>
          <a:p>
            <a:r>
              <a:rPr lang="es-ES" b="1" dirty="0"/>
              <a:t>Estrategias Clave</a:t>
            </a:r>
          </a:p>
          <a:p>
            <a:pPr>
              <a:buFont typeface="Arial" panose="020B0604020202020204" pitchFamily="34" charset="0"/>
              <a:buChar char="•"/>
            </a:pPr>
            <a:r>
              <a:rPr lang="es-ES" b="1" dirty="0"/>
              <a:t>Ignorar al </a:t>
            </a:r>
            <a:r>
              <a:rPr lang="es-ES" b="1" dirty="0" err="1"/>
              <a:t>bully</a:t>
            </a:r>
            <a:endParaRPr lang="es-ES" dirty="0"/>
          </a:p>
          <a:p>
            <a:pPr marL="742950" lvl="1" indent="-285750">
              <a:buFont typeface="Arial" panose="020B0604020202020204" pitchFamily="34" charset="0"/>
              <a:buChar char="•"/>
            </a:pPr>
            <a:r>
              <a:rPr lang="es-ES" dirty="0"/>
              <a:t>No llorar, enojarse ni mostrar miedo.</a:t>
            </a:r>
          </a:p>
          <a:p>
            <a:pPr marL="742950" lvl="1" indent="-285750">
              <a:buFont typeface="Arial" panose="020B0604020202020204" pitchFamily="34" charset="0"/>
              <a:buChar char="•"/>
            </a:pPr>
            <a:r>
              <a:rPr lang="es-ES" dirty="0"/>
              <a:t>Recuérdele: “No puedo controlar lo que dicen, pero sí cómo reacciono.”</a:t>
            </a:r>
          </a:p>
          <a:p>
            <a:pPr>
              <a:buFont typeface="Arial" panose="020B0604020202020204" pitchFamily="34" charset="0"/>
              <a:buChar char="•"/>
            </a:pPr>
            <a:r>
              <a:rPr lang="es-ES" b="1" dirty="0"/>
              <a:t>Hablar consigo mismo</a:t>
            </a:r>
            <a:endParaRPr lang="es-ES" dirty="0"/>
          </a:p>
          <a:p>
            <a:pPr marL="742950" lvl="1" indent="-285750">
              <a:buFont typeface="Arial" panose="020B0604020202020204" pitchFamily="34" charset="0"/>
              <a:buChar char="•"/>
            </a:pPr>
            <a:r>
              <a:rPr lang="es-ES" dirty="0"/>
              <a:t>Pensar frases de apoyo como: </a:t>
            </a:r>
            <a:r>
              <a:rPr lang="es-ES" i="1" dirty="0"/>
              <a:t>“Lo que dicen no es cierto. Ellos no pueden herirme.”</a:t>
            </a:r>
            <a:endParaRPr lang="es-ES" dirty="0"/>
          </a:p>
          <a:p>
            <a:pPr>
              <a:buFont typeface="Arial" panose="020B0604020202020204" pitchFamily="34" charset="0"/>
              <a:buChar char="•"/>
            </a:pPr>
            <a:r>
              <a:rPr lang="es-ES" b="1" dirty="0"/>
              <a:t>Practicar respuestas</a:t>
            </a:r>
            <a:endParaRPr lang="es-ES" dirty="0"/>
          </a:p>
          <a:p>
            <a:pPr marL="742950" lvl="1" indent="-285750">
              <a:buFont typeface="Arial" panose="020B0604020202020204" pitchFamily="34" charset="0"/>
              <a:buChar char="•"/>
            </a:pPr>
            <a:r>
              <a:rPr lang="es-ES" dirty="0"/>
              <a:t>Ensayar con los padres cómo actuar o qué decir en diferentes situaciones.</a:t>
            </a:r>
          </a:p>
          <a:p>
            <a:pPr>
              <a:buFont typeface="Arial" panose="020B0604020202020204" pitchFamily="34" charset="0"/>
              <a:buChar char="•"/>
            </a:pPr>
            <a:r>
              <a:rPr lang="es-ES" b="1" dirty="0"/>
              <a:t>Alejarse de la situación</a:t>
            </a:r>
            <a:endParaRPr lang="es-ES" dirty="0"/>
          </a:p>
          <a:p>
            <a:pPr marL="742950" lvl="1" indent="-285750">
              <a:buFont typeface="Arial" panose="020B0604020202020204" pitchFamily="34" charset="0"/>
              <a:buChar char="•"/>
            </a:pPr>
            <a:r>
              <a:rPr lang="es-ES" dirty="0"/>
              <a:t>Identificar a dónde ir si comienza el </a:t>
            </a:r>
            <a:r>
              <a:rPr lang="es-ES" dirty="0" err="1"/>
              <a:t>bullying</a:t>
            </a:r>
            <a:r>
              <a:rPr lang="es-ES" dirty="0"/>
              <a:t> (por ejemplo, cerca de un maestro).</a:t>
            </a:r>
          </a:p>
          <a:p>
            <a:pPr>
              <a:buFont typeface="Arial" panose="020B0604020202020204" pitchFamily="34" charset="0"/>
              <a:buChar char="•"/>
            </a:pPr>
            <a:r>
              <a:rPr lang="es-ES" b="1" dirty="0"/>
              <a:t>Evitar zonas de riesgo</a:t>
            </a:r>
            <a:endParaRPr lang="es-ES" dirty="0"/>
          </a:p>
          <a:p>
            <a:pPr marL="742950" lvl="1" indent="-285750">
              <a:buFont typeface="Arial" panose="020B0604020202020204" pitchFamily="34" charset="0"/>
              <a:buChar char="•"/>
            </a:pPr>
            <a:r>
              <a:rPr lang="es-ES" dirty="0"/>
              <a:t>Si sabe que en ciertos lugares ocurre </a:t>
            </a:r>
            <a:r>
              <a:rPr lang="es-ES" dirty="0" err="1"/>
              <a:t>bullying</a:t>
            </a:r>
            <a:r>
              <a:rPr lang="es-ES" dirty="0"/>
              <a:t> (pasillos vacíos, detrás del gimnasio), hacer un plan para evitarlos.</a:t>
            </a:r>
          </a:p>
          <a:p>
            <a:pPr>
              <a:buFont typeface="Arial" panose="020B0604020202020204" pitchFamily="34" charset="0"/>
              <a:buChar char="•"/>
            </a:pPr>
            <a:r>
              <a:rPr lang="es-ES" b="1" dirty="0"/>
              <a:t>Estar con un amigo</a:t>
            </a:r>
            <a:endParaRPr lang="es-ES" dirty="0"/>
          </a:p>
          <a:p>
            <a:pPr marL="742950" lvl="1" indent="-285750">
              <a:buFont typeface="Arial" panose="020B0604020202020204" pitchFamily="34" charset="0"/>
              <a:buChar char="•"/>
            </a:pPr>
            <a:r>
              <a:rPr lang="es-ES" dirty="0"/>
              <a:t>Los </a:t>
            </a:r>
            <a:r>
              <a:rPr lang="es-ES" dirty="0" err="1"/>
              <a:t>bullies</a:t>
            </a:r>
            <a:r>
              <a:rPr lang="es-ES" dirty="0"/>
              <a:t> atacan más a niños que están solos. Caminar o jugar acompañado puede ser una protección.</a:t>
            </a:r>
          </a:p>
          <a:p>
            <a:pPr eaLnBrk="1" hangingPunct="1">
              <a:tabLst>
                <a:tab pos="114300" algn="l"/>
              </a:tabLst>
            </a:pPr>
            <a:endParaRPr lang="es-ES" altLang="en-US" b="1" dirty="0"/>
          </a:p>
        </p:txBody>
      </p:sp>
      <p:sp>
        <p:nvSpPr>
          <p:cNvPr id="35844" name="Rectangle 5">
            <a:extLst>
              <a:ext uri="{FF2B5EF4-FFF2-40B4-BE49-F238E27FC236}">
                <a16:creationId xmlns:a16="http://schemas.microsoft.com/office/drawing/2014/main" id="{AD68BFF4-C603-B1D5-4649-1D7E07277F91}"/>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0ED5F55-D478-4904-DA5B-F0466C7FD84B}"/>
              </a:ext>
            </a:extLst>
          </p:cNvPr>
          <p:cNvSpPr>
            <a:spLocks noGrp="1" noRot="1" noChangeAspect="1" noChangeArrowheads="1" noTextEdit="1"/>
          </p:cNvSpPr>
          <p:nvPr>
            <p:ph type="sldImg"/>
          </p:nvPr>
        </p:nvSpPr>
        <p:spPr>
          <a:xfrm>
            <a:off x="4473575" y="6929438"/>
            <a:ext cx="2057400" cy="1543050"/>
          </a:xfrm>
          <a:ln/>
        </p:spPr>
      </p:sp>
      <p:sp>
        <p:nvSpPr>
          <p:cNvPr id="37891" name="Rectangle 3">
            <a:extLst>
              <a:ext uri="{FF2B5EF4-FFF2-40B4-BE49-F238E27FC236}">
                <a16:creationId xmlns:a16="http://schemas.microsoft.com/office/drawing/2014/main" id="{B58A540C-A316-7FEC-8B1D-09468341B2CB}"/>
              </a:ext>
            </a:extLst>
          </p:cNvPr>
          <p:cNvSpPr>
            <a:spLocks noGrp="1" noChangeArrowheads="1"/>
          </p:cNvSpPr>
          <p:nvPr>
            <p:ph type="body" idx="1"/>
          </p:nvPr>
        </p:nvSpPr>
        <p:spPr>
          <a:xfrm>
            <a:off x="263525" y="382588"/>
            <a:ext cx="6243638" cy="81073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r>
              <a:rPr lang="es-ES" altLang="en-US" sz="1400" b="1" dirty="0"/>
              <a:t>Reacciones de Bullying — Las Directas</a:t>
            </a:r>
          </a:p>
          <a:p>
            <a:pPr eaLnBrk="1" hangingPunct="1">
              <a:tabLst>
                <a:tab pos="114300" algn="l"/>
              </a:tabLst>
            </a:pPr>
            <a:endParaRPr lang="es-ES" altLang="en-US" b="1" i="1" dirty="0"/>
          </a:p>
          <a:p>
            <a:r>
              <a:rPr lang="es-ES" dirty="0"/>
              <a:t>Las reacciones </a:t>
            </a:r>
            <a:r>
              <a:rPr lang="es-ES" b="1" dirty="0"/>
              <a:t>directas</a:t>
            </a:r>
            <a:r>
              <a:rPr lang="es-ES" dirty="0"/>
              <a:t> son respuestas que el niño puede usar para </a:t>
            </a:r>
            <a:r>
              <a:rPr lang="es-ES" b="1" dirty="0"/>
              <a:t>detener el </a:t>
            </a:r>
            <a:r>
              <a:rPr lang="es-ES" b="1" dirty="0" err="1"/>
              <a:t>bullying</a:t>
            </a:r>
            <a:r>
              <a:rPr lang="es-ES" b="1" dirty="0"/>
              <a:t> de inmediato</a:t>
            </a:r>
            <a:r>
              <a:rPr lang="es-ES" dirty="0"/>
              <a:t> o reducir el poder del </a:t>
            </a:r>
            <a:r>
              <a:rPr lang="es-ES" dirty="0" err="1"/>
              <a:t>bully</a:t>
            </a:r>
            <a:r>
              <a:rPr lang="es-ES" dirty="0"/>
              <a:t>.</a:t>
            </a:r>
          </a:p>
          <a:p>
            <a:r>
              <a:rPr lang="es-ES" dirty="0"/>
              <a:t>La meta es quitarle al </a:t>
            </a:r>
            <a:r>
              <a:rPr lang="es-ES" dirty="0" err="1"/>
              <a:t>bully</a:t>
            </a:r>
            <a:r>
              <a:rPr lang="es-ES" dirty="0"/>
              <a:t> el control y demostrar seguridad.</a:t>
            </a:r>
          </a:p>
          <a:p>
            <a:endParaRPr lang="es-ES" dirty="0"/>
          </a:p>
          <a:p>
            <a:r>
              <a:rPr lang="es-ES" b="1" dirty="0"/>
              <a:t>Estrategias Clave</a:t>
            </a:r>
          </a:p>
          <a:p>
            <a:pPr>
              <a:buFont typeface="Arial" panose="020B0604020202020204" pitchFamily="34" charset="0"/>
              <a:buChar char="•"/>
            </a:pPr>
            <a:r>
              <a:rPr lang="es-ES" b="1" dirty="0"/>
              <a:t>Educar al </a:t>
            </a:r>
            <a:r>
              <a:rPr lang="es-ES" b="1" dirty="0" err="1"/>
              <a:t>bully</a:t>
            </a:r>
            <a:endParaRPr lang="es-ES" dirty="0"/>
          </a:p>
          <a:p>
            <a:pPr marL="742950" lvl="1" indent="-285750">
              <a:buFont typeface="Arial" panose="020B0604020202020204" pitchFamily="34" charset="0"/>
              <a:buChar char="•"/>
            </a:pPr>
            <a:r>
              <a:rPr lang="es-ES" dirty="0"/>
              <a:t>Explicar brevemente la discapacidad o diferencia.</a:t>
            </a:r>
          </a:p>
          <a:p>
            <a:pPr marL="742950" lvl="1" indent="-285750">
              <a:buFont typeface="Arial" panose="020B0604020202020204" pitchFamily="34" charset="0"/>
              <a:buChar char="•"/>
            </a:pPr>
            <a:r>
              <a:rPr lang="es-ES" dirty="0"/>
              <a:t>Ejemplo: “Tengo dificultades para leer, pero estoy trabajando mucho para mejorar.”</a:t>
            </a:r>
          </a:p>
          <a:p>
            <a:pPr>
              <a:buFont typeface="Arial" panose="020B0604020202020204" pitchFamily="34" charset="0"/>
              <a:buChar char="•"/>
            </a:pPr>
            <a:r>
              <a:rPr lang="es-ES" b="1" dirty="0"/>
              <a:t>Dar la razón</a:t>
            </a:r>
            <a:endParaRPr lang="es-ES" dirty="0"/>
          </a:p>
          <a:p>
            <a:pPr marL="742950" lvl="1" indent="-285750">
              <a:buFont typeface="Arial" panose="020B0604020202020204" pitchFamily="34" charset="0"/>
              <a:buChar char="•"/>
            </a:pPr>
            <a:r>
              <a:rPr lang="es-ES" dirty="0"/>
              <a:t>Responder con calma: “Sí, camino diferente, y está bien.”</a:t>
            </a:r>
          </a:p>
          <a:p>
            <a:pPr marL="742950" lvl="1" indent="-285750">
              <a:buFont typeface="Arial" panose="020B0604020202020204" pitchFamily="34" charset="0"/>
              <a:buChar char="•"/>
            </a:pPr>
            <a:r>
              <a:rPr lang="es-ES" dirty="0"/>
              <a:t>Esto sorprende al </a:t>
            </a:r>
            <a:r>
              <a:rPr lang="es-ES" dirty="0" err="1"/>
              <a:t>bully</a:t>
            </a:r>
            <a:r>
              <a:rPr lang="es-ES" dirty="0"/>
              <a:t> y le quita poder.</a:t>
            </a:r>
          </a:p>
          <a:p>
            <a:pPr>
              <a:buFont typeface="Arial" panose="020B0604020202020204" pitchFamily="34" charset="0"/>
              <a:buChar char="•"/>
            </a:pPr>
            <a:r>
              <a:rPr lang="es-ES" b="1" dirty="0"/>
              <a:t>Buscar ayuda de un adulto</a:t>
            </a:r>
            <a:endParaRPr lang="es-ES" dirty="0"/>
          </a:p>
          <a:p>
            <a:pPr marL="742950" lvl="1" indent="-285750">
              <a:buFont typeface="Arial" panose="020B0604020202020204" pitchFamily="34" charset="0"/>
              <a:buChar char="•"/>
            </a:pPr>
            <a:r>
              <a:rPr lang="es-ES" dirty="0"/>
              <a:t>Llamar la atención del maestro o adulto cercano.</a:t>
            </a:r>
          </a:p>
          <a:p>
            <a:pPr>
              <a:buFont typeface="Arial" panose="020B0604020202020204" pitchFamily="34" charset="0"/>
              <a:buChar char="•"/>
            </a:pPr>
            <a:r>
              <a:rPr lang="es-ES" b="1" dirty="0"/>
              <a:t>Hacer algo inesperado</a:t>
            </a:r>
            <a:endParaRPr lang="es-ES" dirty="0"/>
          </a:p>
          <a:p>
            <a:pPr marL="742950" lvl="1" indent="-285750">
              <a:buFont typeface="Arial" panose="020B0604020202020204" pitchFamily="34" charset="0"/>
              <a:buChar char="•"/>
            </a:pPr>
            <a:r>
              <a:rPr lang="es-ES" dirty="0"/>
              <a:t>Gritar fuerte para atraer atención o usar un silbato.</a:t>
            </a:r>
          </a:p>
          <a:p>
            <a:pPr>
              <a:buFont typeface="Arial" panose="020B0604020202020204" pitchFamily="34" charset="0"/>
              <a:buChar char="•"/>
            </a:pPr>
            <a:r>
              <a:rPr lang="es-ES" b="1" dirty="0"/>
              <a:t>Pedir que pare</a:t>
            </a:r>
            <a:endParaRPr lang="es-ES" dirty="0"/>
          </a:p>
          <a:p>
            <a:pPr marL="742950" lvl="1" indent="-285750">
              <a:buFont typeface="Arial" panose="020B0604020202020204" pitchFamily="34" charset="0"/>
              <a:buChar char="•"/>
            </a:pPr>
            <a:r>
              <a:rPr lang="es-ES" dirty="0"/>
              <a:t>Decir con firmeza: “¡Para! No me hables así.”</a:t>
            </a:r>
          </a:p>
          <a:p>
            <a:pPr marL="742950" lvl="1" indent="-285750">
              <a:buFont typeface="Arial" panose="020B0604020202020204" pitchFamily="34" charset="0"/>
              <a:buChar char="•"/>
            </a:pPr>
            <a:r>
              <a:rPr lang="es-ES" dirty="0"/>
              <a:t>Funciona mejor si hay otros niños cerca.</a:t>
            </a:r>
          </a:p>
          <a:p>
            <a:endParaRPr lang="es-ES" b="1" dirty="0"/>
          </a:p>
          <a:p>
            <a:r>
              <a:rPr lang="es-ES" b="1" dirty="0"/>
              <a:t>Lo que no se recomienda</a:t>
            </a:r>
          </a:p>
          <a:p>
            <a:pPr>
              <a:buFont typeface="Arial" panose="020B0604020202020204" pitchFamily="34" charset="0"/>
              <a:buChar char="•"/>
            </a:pPr>
            <a:r>
              <a:rPr lang="es-ES" b="1" dirty="0"/>
              <a:t>Responder con golpes o violencia</a:t>
            </a:r>
            <a:r>
              <a:rPr lang="es-ES" dirty="0"/>
              <a:t>: esto puede empeorar la situación o traer consecuencias como suspensión.</a:t>
            </a:r>
          </a:p>
          <a:p>
            <a:pPr>
              <a:buFont typeface="Arial" panose="020B0604020202020204" pitchFamily="34" charset="0"/>
              <a:buChar char="•"/>
            </a:pPr>
            <a:r>
              <a:rPr lang="es-ES" b="1" dirty="0"/>
              <a:t>Llamar directamente a los padres del </a:t>
            </a:r>
            <a:r>
              <a:rPr lang="es-ES" b="1" dirty="0" err="1"/>
              <a:t>bully</a:t>
            </a:r>
            <a:r>
              <a:rPr lang="es-ES" dirty="0"/>
              <a:t>: es mejor trabajar con la escuela para aplicar reglas claras y crear conciencia de que el </a:t>
            </a:r>
            <a:r>
              <a:rPr lang="es-ES" dirty="0" err="1"/>
              <a:t>bullying</a:t>
            </a:r>
            <a:r>
              <a:rPr lang="es-ES" dirty="0"/>
              <a:t> no será tolerado.</a:t>
            </a:r>
          </a:p>
          <a:p>
            <a:br>
              <a:rPr lang="es-ES" dirty="0"/>
            </a:br>
            <a:r>
              <a:rPr lang="es-ES" dirty="0"/>
              <a:t>Las reacciones directas funcionan mejor cuando los niños practican en casa. Ensayar frases y respuestas con los padres les da más confianza al enfrentarse al </a:t>
            </a:r>
            <a:r>
              <a:rPr lang="es-ES" dirty="0" err="1"/>
              <a:t>bullying</a:t>
            </a:r>
            <a:r>
              <a:rPr lang="es-ES" dirty="0"/>
              <a:t>.</a:t>
            </a:r>
          </a:p>
          <a:p>
            <a:pPr eaLnBrk="1" hangingPunct="1">
              <a:tabLst>
                <a:tab pos="114300" algn="l"/>
              </a:tabLst>
            </a:pPr>
            <a:endParaRPr lang="es-ES" altLang="en-US" b="1" i="1" dirty="0"/>
          </a:p>
        </p:txBody>
      </p:sp>
      <p:sp>
        <p:nvSpPr>
          <p:cNvPr id="37892" name="Rectangle 5">
            <a:extLst>
              <a:ext uri="{FF2B5EF4-FFF2-40B4-BE49-F238E27FC236}">
                <a16:creationId xmlns:a16="http://schemas.microsoft.com/office/drawing/2014/main" id="{464E7218-AA59-2B62-3DC5-FC294DE6589E}"/>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20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CBA55A2-A6B3-FED1-F56F-84E20C673752}"/>
              </a:ext>
            </a:extLst>
          </p:cNvPr>
          <p:cNvSpPr>
            <a:spLocks noGrp="1" noRot="1" noChangeAspect="1" noChangeArrowheads="1" noTextEdit="1"/>
          </p:cNvSpPr>
          <p:nvPr>
            <p:ph type="sldImg"/>
          </p:nvPr>
        </p:nvSpPr>
        <p:spPr>
          <a:xfrm>
            <a:off x="4435475" y="6916738"/>
            <a:ext cx="2055813" cy="1541462"/>
          </a:xfrm>
          <a:solidFill>
            <a:srgbClr val="FFFFFF"/>
          </a:solidFill>
          <a:ln/>
        </p:spPr>
      </p:sp>
      <p:sp>
        <p:nvSpPr>
          <p:cNvPr id="39939" name="Rectangle 3">
            <a:extLst>
              <a:ext uri="{FF2B5EF4-FFF2-40B4-BE49-F238E27FC236}">
                <a16:creationId xmlns:a16="http://schemas.microsoft.com/office/drawing/2014/main" id="{285C37A4-FCE8-B883-18F9-A21CD82A3F0B}"/>
              </a:ext>
            </a:extLst>
          </p:cNvPr>
          <p:cNvSpPr>
            <a:spLocks noGrp="1" noChangeArrowheads="1"/>
          </p:cNvSpPr>
          <p:nvPr>
            <p:ph type="body" idx="1"/>
          </p:nvPr>
        </p:nvSpPr>
        <p:spPr>
          <a:xfrm>
            <a:off x="341313" y="385763"/>
            <a:ext cx="6127750" cy="801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lstStyle/>
          <a:p>
            <a:r>
              <a:rPr lang="es-ES" sz="2000" b="1" dirty="0"/>
              <a:t>Fomentar la Participación en Grupo</a:t>
            </a:r>
          </a:p>
          <a:p>
            <a:r>
              <a:rPr lang="es-ES" sz="2000" dirty="0"/>
              <a:t>Los estudios muestran que los niños que </a:t>
            </a:r>
            <a:r>
              <a:rPr lang="es-ES" sz="2000" b="1" dirty="0"/>
              <a:t>tienen amigos o participan en grupos</a:t>
            </a:r>
            <a:r>
              <a:rPr lang="es-ES" sz="2000" dirty="0"/>
              <a:t> tienen </a:t>
            </a:r>
            <a:r>
              <a:rPr lang="es-ES" sz="2000" b="1" dirty="0"/>
              <a:t>menos probabilidades de ser acosados</a:t>
            </a:r>
            <a:r>
              <a:rPr lang="es-ES" sz="2000" dirty="0"/>
              <a:t>.</a:t>
            </a:r>
            <a:br>
              <a:rPr lang="es-ES" sz="2000" dirty="0"/>
            </a:br>
            <a:endParaRPr lang="es-ES" sz="2000" dirty="0"/>
          </a:p>
          <a:p>
            <a:r>
              <a:rPr lang="es-ES" sz="2000" dirty="0"/>
              <a:t> Con solo un compañero de confianza, se reduce el aislamiento y aumenta la protección.</a:t>
            </a:r>
          </a:p>
          <a:p>
            <a:r>
              <a:rPr lang="es-ES" sz="2000" dirty="0"/>
              <a:t>Cuando los niños interactúan entre sí, desarrollan </a:t>
            </a:r>
            <a:r>
              <a:rPr lang="es-ES" sz="2000" b="1" dirty="0"/>
              <a:t>empatía, apoyo y defensa mutua</a:t>
            </a:r>
            <a:r>
              <a:rPr lang="es-ES" sz="2000" dirty="0"/>
              <a:t>.</a:t>
            </a:r>
          </a:p>
          <a:p>
            <a:r>
              <a:rPr lang="es-ES" sz="2000" b="1" dirty="0"/>
              <a:t>Actividades que ayudan</a:t>
            </a:r>
          </a:p>
          <a:p>
            <a:pPr>
              <a:buFont typeface="Arial" panose="020B0604020202020204" pitchFamily="34" charset="0"/>
              <a:buChar char="•"/>
            </a:pPr>
            <a:r>
              <a:rPr lang="es-ES" sz="2000" dirty="0"/>
              <a:t>Participar en </a:t>
            </a:r>
            <a:r>
              <a:rPr lang="es-ES" sz="2000" b="1" dirty="0"/>
              <a:t>clubes o clases</a:t>
            </a:r>
            <a:r>
              <a:rPr lang="es-ES" sz="2000" dirty="0"/>
              <a:t> (natación, baile, exploradores).</a:t>
            </a:r>
          </a:p>
          <a:p>
            <a:pPr>
              <a:buFont typeface="Arial" panose="020B0604020202020204" pitchFamily="34" charset="0"/>
              <a:buChar char="•"/>
            </a:pPr>
            <a:r>
              <a:rPr lang="es-ES" sz="2000" dirty="0"/>
              <a:t>Unirse a </a:t>
            </a:r>
            <a:r>
              <a:rPr lang="es-ES" sz="2000" b="1" dirty="0"/>
              <a:t>programas después de la escuela</a:t>
            </a:r>
            <a:r>
              <a:rPr lang="es-ES" sz="2000" dirty="0"/>
              <a:t> (karate, manualidades).</a:t>
            </a:r>
          </a:p>
          <a:p>
            <a:pPr>
              <a:buFont typeface="Arial" panose="020B0604020202020204" pitchFamily="34" charset="0"/>
              <a:buChar char="•"/>
            </a:pPr>
            <a:r>
              <a:rPr lang="es-ES" sz="2000" dirty="0"/>
              <a:t>Formar parte de </a:t>
            </a:r>
            <a:r>
              <a:rPr lang="es-ES" sz="2000" b="1" dirty="0"/>
              <a:t>comités escolares o campañas</a:t>
            </a:r>
            <a:r>
              <a:rPr lang="es-ES" sz="2000" dirty="0"/>
              <a:t>.</a:t>
            </a:r>
          </a:p>
          <a:p>
            <a:pPr>
              <a:buFont typeface="Arial" panose="020B0604020202020204" pitchFamily="34" charset="0"/>
              <a:buChar char="•"/>
            </a:pPr>
            <a:r>
              <a:rPr lang="es-ES" sz="2000" dirty="0"/>
              <a:t>Practicar un </a:t>
            </a:r>
            <a:r>
              <a:rPr lang="es-ES" sz="2000" b="1" dirty="0"/>
              <a:t>pasatiempo en grupo</a:t>
            </a:r>
            <a:r>
              <a:rPr lang="es-ES" sz="2000" dirty="0"/>
              <a:t> (danza, teatro).</a:t>
            </a:r>
          </a:p>
          <a:p>
            <a:pPr eaLnBrk="1" hangingPunct="1">
              <a:tabLst>
                <a:tab pos="114300" algn="l"/>
              </a:tabLst>
            </a:pPr>
            <a:endParaRPr lang="es-ES" altLang="en-US" sz="1400" dirty="0"/>
          </a:p>
        </p:txBody>
      </p:sp>
      <p:sp>
        <p:nvSpPr>
          <p:cNvPr id="39940" name="Rectangle 5">
            <a:extLst>
              <a:ext uri="{FF2B5EF4-FFF2-40B4-BE49-F238E27FC236}">
                <a16:creationId xmlns:a16="http://schemas.microsoft.com/office/drawing/2014/main" id="{AB30388E-ED35-C5B1-7EE9-CA04CBF345E0}"/>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21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2B18701-5C36-E1D9-276C-AA1714A99E90}"/>
              </a:ext>
            </a:extLst>
          </p:cNvPr>
          <p:cNvSpPr>
            <a:spLocks noGrp="1" noRot="1" noChangeAspect="1" noChangeArrowheads="1" noTextEdit="1"/>
          </p:cNvSpPr>
          <p:nvPr>
            <p:ph type="sldImg"/>
          </p:nvPr>
        </p:nvSpPr>
        <p:spPr>
          <a:xfrm>
            <a:off x="4395788" y="6792913"/>
            <a:ext cx="2055812" cy="1541462"/>
          </a:xfrm>
          <a:solidFill>
            <a:srgbClr val="FFFFFF"/>
          </a:solidFill>
          <a:ln/>
        </p:spPr>
      </p:sp>
      <p:sp>
        <p:nvSpPr>
          <p:cNvPr id="41987" name="Rectangle 3">
            <a:extLst>
              <a:ext uri="{FF2B5EF4-FFF2-40B4-BE49-F238E27FC236}">
                <a16:creationId xmlns:a16="http://schemas.microsoft.com/office/drawing/2014/main" id="{B0824666-5034-4192-3B88-6CE15503AEC9}"/>
              </a:ext>
            </a:extLst>
          </p:cNvPr>
          <p:cNvSpPr>
            <a:spLocks noGrp="1" noChangeArrowheads="1"/>
          </p:cNvSpPr>
          <p:nvPr>
            <p:ph type="body" idx="1"/>
          </p:nvPr>
        </p:nvSpPr>
        <p:spPr>
          <a:xfrm>
            <a:off x="263525" y="382588"/>
            <a:ext cx="6254750" cy="793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lstStyle/>
          <a:p>
            <a:pPr eaLnBrk="1" hangingPunct="1">
              <a:tabLst>
                <a:tab pos="114300" algn="l"/>
              </a:tabLst>
            </a:pPr>
            <a:r>
              <a:rPr lang="es-ES" altLang="en-US" sz="1400" b="1" dirty="0"/>
              <a:t>Participe en la Escuela</a:t>
            </a:r>
          </a:p>
          <a:p>
            <a:pPr eaLnBrk="1" hangingPunct="1">
              <a:tabLst>
                <a:tab pos="114300" algn="l"/>
              </a:tabLst>
            </a:pPr>
            <a:endParaRPr lang="es-ES" altLang="en-US" dirty="0"/>
          </a:p>
          <a:p>
            <a:r>
              <a:rPr lang="es-ES" dirty="0"/>
              <a:t>Cuando su hijo está en la escuela, el </a:t>
            </a:r>
            <a:r>
              <a:rPr lang="es-ES" b="1" dirty="0"/>
              <a:t>personal escolar es responsable de su seguridad</a:t>
            </a:r>
            <a:r>
              <a:rPr lang="es-ES" dirty="0"/>
              <a:t>. Los padres pueden apoyar asegurándose de que la escuela tome en serio el tema del </a:t>
            </a:r>
            <a:r>
              <a:rPr lang="es-ES" dirty="0" err="1"/>
              <a:t>bullying</a:t>
            </a:r>
            <a:r>
              <a:rPr lang="es-ES" dirty="0"/>
              <a:t>.</a:t>
            </a:r>
          </a:p>
          <a:p>
            <a:r>
              <a:rPr lang="es-ES" b="1" dirty="0"/>
              <a:t>Estrategias Clave para Padres</a:t>
            </a:r>
          </a:p>
          <a:p>
            <a:pPr>
              <a:buFont typeface="Arial" panose="020B0604020202020204" pitchFamily="34" charset="0"/>
              <a:buChar char="•"/>
            </a:pPr>
            <a:r>
              <a:rPr lang="es-ES" b="1" dirty="0"/>
              <a:t>Hable con la maestra</a:t>
            </a:r>
            <a:endParaRPr lang="es-ES" dirty="0"/>
          </a:p>
          <a:p>
            <a:pPr marL="742950" lvl="1" indent="-285750">
              <a:buFont typeface="Arial" panose="020B0604020202020204" pitchFamily="34" charset="0"/>
              <a:buChar char="•"/>
            </a:pPr>
            <a:r>
              <a:rPr lang="es-ES" dirty="0"/>
              <a:t>Comparta sus preocupaciones y acuerden un plan para ayudar a su hijo a responder al </a:t>
            </a:r>
            <a:r>
              <a:rPr lang="es-ES" dirty="0" err="1"/>
              <a:t>bullying</a:t>
            </a:r>
            <a:r>
              <a:rPr lang="es-ES" dirty="0"/>
              <a:t>.</a:t>
            </a:r>
          </a:p>
          <a:p>
            <a:pPr>
              <a:buFont typeface="Arial" panose="020B0604020202020204" pitchFamily="34" charset="0"/>
              <a:buChar char="•"/>
            </a:pPr>
            <a:r>
              <a:rPr lang="es-ES" b="1" dirty="0"/>
              <a:t>Reúnase con los administradores</a:t>
            </a:r>
            <a:endParaRPr lang="es-ES" dirty="0"/>
          </a:p>
          <a:p>
            <a:pPr marL="742950" lvl="1" indent="-285750">
              <a:buFont typeface="Arial" panose="020B0604020202020204" pitchFamily="34" charset="0"/>
              <a:buChar char="•"/>
            </a:pPr>
            <a:r>
              <a:rPr lang="es-ES" dirty="0"/>
              <a:t>Pida que la escuela implemente programas para prevenir y reducir el </a:t>
            </a:r>
            <a:r>
              <a:rPr lang="es-ES" dirty="0" err="1"/>
              <a:t>bullying</a:t>
            </a:r>
            <a:r>
              <a:rPr lang="es-ES" dirty="0"/>
              <a:t>.</a:t>
            </a:r>
          </a:p>
          <a:p>
            <a:pPr>
              <a:buFont typeface="Arial" panose="020B0604020202020204" pitchFamily="34" charset="0"/>
              <a:buChar char="•"/>
            </a:pPr>
            <a:r>
              <a:rPr lang="es-ES" b="1" dirty="0"/>
              <a:t>Eduque a los compañeros</a:t>
            </a:r>
            <a:endParaRPr lang="es-ES" dirty="0"/>
          </a:p>
          <a:p>
            <a:pPr marL="742950" lvl="1" indent="-285750">
              <a:buFont typeface="Arial" panose="020B0604020202020204" pitchFamily="34" charset="0"/>
              <a:buChar char="•"/>
            </a:pPr>
            <a:r>
              <a:rPr lang="es-ES" dirty="0"/>
              <a:t>Explique (si usted lo aprueba) la discapacidad de su hijo a la clase para evitar malentendidos y fomentar comprensión.</a:t>
            </a:r>
          </a:p>
          <a:p>
            <a:pPr>
              <a:buFont typeface="Arial" panose="020B0604020202020204" pitchFamily="34" charset="0"/>
              <a:buChar char="•"/>
            </a:pPr>
            <a:r>
              <a:rPr lang="es-ES" b="1" dirty="0"/>
              <a:t>Involúcrese activamente</a:t>
            </a:r>
            <a:endParaRPr lang="es-ES" dirty="0"/>
          </a:p>
          <a:p>
            <a:pPr marL="742950" lvl="1" indent="-285750">
              <a:buFont typeface="Arial" panose="020B0604020202020204" pitchFamily="34" charset="0"/>
              <a:buChar char="•"/>
            </a:pPr>
            <a:r>
              <a:rPr lang="es-ES" dirty="0"/>
              <a:t>Sea voluntario en la escuela, supervise pasillos o recreos, o lea libros sobre </a:t>
            </a:r>
            <a:r>
              <a:rPr lang="es-ES" dirty="0" err="1"/>
              <a:t>bullying</a:t>
            </a:r>
            <a:r>
              <a:rPr lang="es-ES" dirty="0"/>
              <a:t> en clase.</a:t>
            </a:r>
          </a:p>
          <a:p>
            <a:pPr marL="742950" lvl="1" indent="-285750">
              <a:buFont typeface="Arial" panose="020B0604020202020204" pitchFamily="34" charset="0"/>
              <a:buChar char="•"/>
            </a:pPr>
            <a:r>
              <a:rPr lang="es-ES" dirty="0"/>
              <a:t>Cuando otros padres, maestros y estudiantes lo conozcan, estarán más atentos al bienestar de su hijo.</a:t>
            </a:r>
          </a:p>
          <a:p>
            <a:pPr>
              <a:buFont typeface="Arial" panose="020B0604020202020204" pitchFamily="34" charset="0"/>
              <a:buChar char="•"/>
            </a:pPr>
            <a:r>
              <a:rPr lang="es-ES" b="1" dirty="0"/>
              <a:t>Únase a la asociación de padres y maestros (PTA/PTO)</a:t>
            </a:r>
            <a:endParaRPr lang="es-ES" dirty="0"/>
          </a:p>
          <a:p>
            <a:pPr marL="742950" lvl="1" indent="-285750">
              <a:buFont typeface="Arial" panose="020B0604020202020204" pitchFamily="34" charset="0"/>
              <a:buChar char="•"/>
            </a:pPr>
            <a:r>
              <a:rPr lang="es-ES" dirty="0"/>
              <a:t>Comparta información y conviértase en un recurso para otros sobre la prevención del </a:t>
            </a:r>
            <a:r>
              <a:rPr lang="es-ES" dirty="0" err="1"/>
              <a:t>bullying</a:t>
            </a:r>
            <a:r>
              <a:rPr lang="es-ES" dirty="0"/>
              <a:t>.</a:t>
            </a:r>
          </a:p>
          <a:p>
            <a:pPr eaLnBrk="1" hangingPunct="1">
              <a:tabLst>
                <a:tab pos="114300" algn="l"/>
              </a:tabLst>
            </a:pPr>
            <a:endParaRPr lang="es-ES" altLang="en-US" b="1" dirty="0"/>
          </a:p>
        </p:txBody>
      </p:sp>
      <p:sp>
        <p:nvSpPr>
          <p:cNvPr id="41988" name="Rectangle 5">
            <a:extLst>
              <a:ext uri="{FF2B5EF4-FFF2-40B4-BE49-F238E27FC236}">
                <a16:creationId xmlns:a16="http://schemas.microsoft.com/office/drawing/2014/main" id="{FD03BB9F-1299-728A-A22D-1D2EDDA7E9FB}"/>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B3D3536-A717-A045-F45D-779329D69084}"/>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E1EA263D-73A5-39D0-FDE0-8B7417185F7A}"/>
              </a:ext>
            </a:extLst>
          </p:cNvPr>
          <p:cNvSpPr>
            <a:spLocks noGrp="1" noChangeArrowheads="1"/>
          </p:cNvSpPr>
          <p:nvPr>
            <p:ph type="body" idx="1"/>
          </p:nvPr>
        </p:nvSpPr>
        <p:spPr>
          <a:xfrm>
            <a:off x="298450" y="457200"/>
            <a:ext cx="6208713" cy="7823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s-ES" altLang="en-US" sz="1400" b="1" dirty="0"/>
              <a:t>El Impacto de </a:t>
            </a:r>
            <a:r>
              <a:rPr lang="es-ES" altLang="en-US" sz="1400" b="1" i="1" dirty="0"/>
              <a:t>Bullying</a:t>
            </a:r>
          </a:p>
          <a:p>
            <a:pPr eaLnBrk="1" hangingPunct="1"/>
            <a:endParaRPr lang="es-ES" altLang="en-US" dirty="0"/>
          </a:p>
          <a:p>
            <a:r>
              <a:rPr lang="es-ES" sz="1200" dirty="0"/>
              <a:t>Muchos padres saben que sus hijos con discapacidades ya enfrentan retos para recibir la educación que merecen. Cuando un niño es víctima de </a:t>
            </a:r>
            <a:r>
              <a:rPr lang="es-ES" sz="1200" b="1" dirty="0" err="1"/>
              <a:t>bullying</a:t>
            </a:r>
            <a:r>
              <a:rPr lang="es-ES" sz="1200" b="1" dirty="0"/>
              <a:t> (acoso escolar)</a:t>
            </a:r>
            <a:r>
              <a:rPr lang="es-ES" sz="1200" dirty="0"/>
              <a:t>, esos retos pueden ser todavía más difíciles.</a:t>
            </a:r>
          </a:p>
          <a:p>
            <a:r>
              <a:rPr lang="es-ES" sz="1200" dirty="0"/>
              <a:t>Por ejemplo:</a:t>
            </a:r>
          </a:p>
          <a:p>
            <a:pPr>
              <a:buFont typeface="Arial" panose="020B0604020202020204" pitchFamily="34" charset="0"/>
              <a:buChar char="•"/>
            </a:pPr>
            <a:r>
              <a:rPr lang="es-ES" sz="1200" dirty="0"/>
              <a:t>Un niño con autismo puede tener miedo de hablar en clase porque otros estudiantes se burlan de su manera de comunicarse.</a:t>
            </a:r>
          </a:p>
          <a:p>
            <a:pPr>
              <a:buFont typeface="Arial" panose="020B0604020202020204" pitchFamily="34" charset="0"/>
              <a:buChar char="•"/>
            </a:pPr>
            <a:r>
              <a:rPr lang="es-ES" sz="1200" dirty="0"/>
              <a:t>Una niña con dificultades de aprendizaje puede evitar participar porque compañeros la llaman “tonta”.</a:t>
            </a:r>
          </a:p>
          <a:p>
            <a:endParaRPr lang="es-ES" sz="1200" b="1" dirty="0"/>
          </a:p>
          <a:p>
            <a:r>
              <a:rPr lang="es-ES" sz="1200" b="1" dirty="0"/>
              <a:t>Cómo afecta el </a:t>
            </a:r>
            <a:r>
              <a:rPr lang="es-ES" sz="1200" b="1" dirty="0" err="1"/>
              <a:t>bullying</a:t>
            </a:r>
            <a:r>
              <a:rPr lang="es-ES" sz="1200" b="1" dirty="0"/>
              <a:t> al aprendizaje?</a:t>
            </a:r>
          </a:p>
          <a:p>
            <a:r>
              <a:rPr lang="es-ES" sz="1200" dirty="0"/>
              <a:t>Cuando un niño tiene miedo de ser molestado o golpeado en la escuela, es mucho más difícil que se concentre y aprenda.</a:t>
            </a:r>
          </a:p>
          <a:p>
            <a:pPr>
              <a:buFont typeface="Arial" panose="020B0604020202020204" pitchFamily="34" charset="0"/>
              <a:buChar char="•"/>
            </a:pPr>
            <a:r>
              <a:rPr lang="es-ES" sz="1200" dirty="0"/>
              <a:t>Puede sentirse nervioso o ansioso cada mañana antes de ir a la escuela.</a:t>
            </a:r>
          </a:p>
          <a:p>
            <a:pPr>
              <a:buFont typeface="Arial" panose="020B0604020202020204" pitchFamily="34" charset="0"/>
              <a:buChar char="•"/>
            </a:pPr>
            <a:r>
              <a:rPr lang="es-ES" sz="1200" dirty="0"/>
              <a:t>Tal vez empiece a inventar excusas para no asistir.</a:t>
            </a:r>
          </a:p>
          <a:p>
            <a:r>
              <a:rPr lang="es-ES" sz="1200" dirty="0"/>
              <a:t>Esto no solo afecta sus calificaciones, también puede quitarle su </a:t>
            </a:r>
            <a:r>
              <a:rPr lang="es-ES" sz="1200" b="1" dirty="0"/>
              <a:t>derecho a recibir una educación pública gratuita y apropiada (FAPE)</a:t>
            </a:r>
            <a:r>
              <a:rPr lang="es-ES" sz="1200" dirty="0"/>
              <a:t>.</a:t>
            </a:r>
          </a:p>
          <a:p>
            <a:endParaRPr lang="es-ES" sz="1200" dirty="0"/>
          </a:p>
          <a:p>
            <a:r>
              <a:rPr lang="es-ES" b="1" dirty="0"/>
              <a:t>Efectos a corto y largo plazo</a:t>
            </a:r>
          </a:p>
          <a:p>
            <a:r>
              <a:rPr lang="es-ES" dirty="0"/>
              <a:t>Sin ayuda, el </a:t>
            </a:r>
            <a:r>
              <a:rPr lang="es-ES" dirty="0" err="1"/>
              <a:t>bullying</a:t>
            </a:r>
            <a:r>
              <a:rPr lang="es-ES" dirty="0"/>
              <a:t> puede causar:</a:t>
            </a:r>
          </a:p>
          <a:p>
            <a:pPr>
              <a:buFont typeface="Arial" panose="020B0604020202020204" pitchFamily="34" charset="0"/>
              <a:buChar char="•"/>
            </a:pPr>
            <a:r>
              <a:rPr lang="es-ES" dirty="0"/>
              <a:t>Evitar la escuela.</a:t>
            </a:r>
          </a:p>
          <a:p>
            <a:pPr>
              <a:buFont typeface="Arial" panose="020B0604020202020204" pitchFamily="34" charset="0"/>
              <a:buChar char="•"/>
            </a:pPr>
            <a:r>
              <a:rPr lang="es-ES" dirty="0"/>
              <a:t>Baja autoestima.</a:t>
            </a:r>
          </a:p>
          <a:p>
            <a:pPr>
              <a:buFont typeface="Arial" panose="020B0604020202020204" pitchFamily="34" charset="0"/>
              <a:buChar char="•"/>
            </a:pPr>
            <a:r>
              <a:rPr lang="es-ES" dirty="0"/>
              <a:t>Temor y ansiedad.</a:t>
            </a:r>
          </a:p>
          <a:p>
            <a:pPr>
              <a:buFont typeface="Arial" panose="020B0604020202020204" pitchFamily="34" charset="0"/>
              <a:buChar char="•"/>
            </a:pPr>
            <a:r>
              <a:rPr lang="es-ES" dirty="0"/>
              <a:t>Depresión.</a:t>
            </a:r>
          </a:p>
          <a:p>
            <a:pPr>
              <a:buFont typeface="Arial" panose="020B0604020202020204" pitchFamily="34" charset="0"/>
              <a:buChar char="•"/>
            </a:pPr>
            <a:r>
              <a:rPr lang="es-ES" dirty="0"/>
              <a:t>Bajas calificaciones.</a:t>
            </a:r>
          </a:p>
          <a:p>
            <a:pPr>
              <a:buFont typeface="Arial" panose="020B0604020202020204" pitchFamily="34" charset="0"/>
              <a:buChar char="•"/>
            </a:pPr>
            <a:r>
              <a:rPr lang="es-ES" dirty="0"/>
              <a:t>Más violencia en las escuelas.</a:t>
            </a:r>
          </a:p>
          <a:p>
            <a:pPr>
              <a:buFont typeface="Arial" panose="020B0604020202020204" pitchFamily="34" charset="0"/>
              <a:buChar char="•"/>
            </a:pPr>
            <a:endParaRPr lang="es-ES" dirty="0"/>
          </a:p>
          <a:p>
            <a:r>
              <a:rPr lang="es-ES" b="1" dirty="0"/>
              <a:t>Ejemplo, </a:t>
            </a:r>
            <a:r>
              <a:rPr lang="es-ES" dirty="0"/>
              <a:t>Un niño que era constantemente llamado por apodos crueles dejó de participar en las actividades escolares. Con el tiempo, empezó a sentirse muy solo y deprimido.</a:t>
            </a:r>
          </a:p>
          <a:p>
            <a:endParaRPr lang="es-ES" dirty="0"/>
          </a:p>
          <a:p>
            <a:r>
              <a:rPr lang="es-ES" dirty="0"/>
              <a:t>El </a:t>
            </a:r>
            <a:r>
              <a:rPr lang="es-ES" dirty="0" err="1"/>
              <a:t>bullying</a:t>
            </a:r>
            <a:r>
              <a:rPr lang="es-ES" dirty="0"/>
              <a:t> no es “parte normal de crecer.” Puede afectar profundamente el aprendizaje, la autoestima y el futuro de los niños. Hablar con la escuela, documentar los incidentes y pedir apoyo es esencial para proteger a los hijos.</a:t>
            </a:r>
          </a:p>
          <a:p>
            <a:endParaRPr lang="es-ES" sz="1200" dirty="0"/>
          </a:p>
          <a:p>
            <a:pPr eaLnBrk="1" hangingPunct="1"/>
            <a:endParaRPr lang="es-ES" altLang="en-US" sz="1000" dirty="0"/>
          </a:p>
        </p:txBody>
      </p:sp>
      <p:sp>
        <p:nvSpPr>
          <p:cNvPr id="7172" name="Rectangle 4">
            <a:extLst>
              <a:ext uri="{FF2B5EF4-FFF2-40B4-BE49-F238E27FC236}">
                <a16:creationId xmlns:a16="http://schemas.microsoft.com/office/drawing/2014/main" id="{838A40E4-98EC-AE60-9393-10760707A2D6}"/>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DFA8C6D-9EA5-5B5A-831F-3E1B01999374}"/>
              </a:ext>
            </a:extLst>
          </p:cNvPr>
          <p:cNvSpPr>
            <a:spLocks noGrp="1" noRot="1" noChangeAspect="1" noChangeArrowheads="1" noTextEdit="1"/>
          </p:cNvSpPr>
          <p:nvPr>
            <p:ph type="sldImg"/>
          </p:nvPr>
        </p:nvSpPr>
        <p:spPr>
          <a:solidFill>
            <a:srgbClr val="FFFFFF"/>
          </a:solidFill>
          <a:ln/>
        </p:spPr>
      </p:sp>
      <p:sp>
        <p:nvSpPr>
          <p:cNvPr id="44035" name="Rectangle 3">
            <a:extLst>
              <a:ext uri="{FF2B5EF4-FFF2-40B4-BE49-F238E27FC236}">
                <a16:creationId xmlns:a16="http://schemas.microsoft.com/office/drawing/2014/main" id="{9693442C-8513-8686-0973-5F5C92086E50}"/>
              </a:ext>
            </a:extLst>
          </p:cNvPr>
          <p:cNvSpPr>
            <a:spLocks noGrp="1" noChangeArrowheads="1"/>
          </p:cNvSpPr>
          <p:nvPr>
            <p:ph type="body" idx="1"/>
          </p:nvPr>
        </p:nvSpPr>
        <p:spPr>
          <a:xfrm>
            <a:off x="300038" y="346075"/>
            <a:ext cx="6207125" cy="819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lstStyle/>
          <a:p>
            <a:pPr eaLnBrk="1" hangingPunct="1">
              <a:tabLst>
                <a:tab pos="114300" algn="l"/>
              </a:tabLst>
            </a:pPr>
            <a:r>
              <a:rPr lang="es-ES" altLang="en-US" sz="1400" b="1" dirty="0"/>
              <a:t>Programas para Promover los Cambios en la Escuela</a:t>
            </a:r>
          </a:p>
          <a:p>
            <a:pPr eaLnBrk="1" hangingPunct="1">
              <a:tabLst>
                <a:tab pos="114300" algn="l"/>
              </a:tabLst>
            </a:pPr>
            <a:endParaRPr lang="es-ES" altLang="en-US" dirty="0"/>
          </a:p>
          <a:p>
            <a:pPr eaLnBrk="1" hangingPunct="1">
              <a:tabLst>
                <a:tab pos="114300" algn="l"/>
              </a:tabLst>
            </a:pPr>
            <a:r>
              <a:rPr lang="es-ES" altLang="en-US" dirty="0"/>
              <a:t>Los padres tienen el poder de hacer cambios dentro de la escuela y pueden trabajar con los educadores para garantizar un esfuerzo a través de toda la escuela para crear una cultura en la cual el </a:t>
            </a:r>
            <a:r>
              <a:rPr lang="es-ES" altLang="en-US" i="1" dirty="0"/>
              <a:t>bullying</a:t>
            </a:r>
            <a:r>
              <a:rPr lang="es-ES" altLang="en-US" dirty="0"/>
              <a:t> no será tolerado.</a:t>
            </a:r>
          </a:p>
          <a:p>
            <a:pPr eaLnBrk="1" hangingPunct="1">
              <a:tabLst>
                <a:tab pos="114300" algn="l"/>
              </a:tabLst>
            </a:pPr>
            <a:endParaRPr lang="es-ES" altLang="en-US" dirty="0"/>
          </a:p>
          <a:p>
            <a:pPr eaLnBrk="1" hangingPunct="1">
              <a:tabLst>
                <a:tab pos="114300" algn="l"/>
              </a:tabLst>
            </a:pPr>
            <a:r>
              <a:rPr lang="es-ES" altLang="en-US" dirty="0"/>
              <a:t>Los padres pueden solicitar un programa para hacer conciencia de lo que es el </a:t>
            </a:r>
            <a:r>
              <a:rPr lang="es-ES" altLang="en-US" i="1" dirty="0"/>
              <a:t>bullying</a:t>
            </a:r>
            <a:r>
              <a:rPr lang="es-ES" altLang="en-US" dirty="0"/>
              <a:t> en toda la escuela, lo cual puede incluir las siguientes opciones:</a:t>
            </a:r>
          </a:p>
          <a:p>
            <a:pPr eaLnBrk="1" hangingPunct="1">
              <a:buFontTx/>
              <a:buChar char="•"/>
              <a:tabLst>
                <a:tab pos="114300" algn="l"/>
              </a:tabLst>
            </a:pPr>
            <a:r>
              <a:rPr lang="es-ES" altLang="en-US" i="1" dirty="0"/>
              <a:t> Iniciar una Asamblea Escolar para Introducir y Discutir los Temas del Bullying.</a:t>
            </a:r>
            <a:r>
              <a:rPr lang="es-ES" altLang="en-US" dirty="0"/>
              <a:t> Invite oradores para educar al cuerpo estudiantil acerca de la conducta </a:t>
            </a:r>
            <a:r>
              <a:rPr lang="es-ES" altLang="en-US" i="1" dirty="0"/>
              <a:t>bullying</a:t>
            </a:r>
            <a:r>
              <a:rPr lang="es-ES" altLang="en-US" dirty="0"/>
              <a:t>, de cómo intervenir si ellos presencian dicha conducta y cómo reaccionar si ellos son el blanco.</a:t>
            </a:r>
          </a:p>
          <a:p>
            <a:pPr eaLnBrk="1" hangingPunct="1">
              <a:buFontTx/>
              <a:buChar char="•"/>
              <a:tabLst>
                <a:tab pos="114300" algn="l"/>
              </a:tabLst>
            </a:pPr>
            <a:r>
              <a:rPr lang="es-ES" altLang="en-US" dirty="0"/>
              <a:t> </a:t>
            </a:r>
            <a:r>
              <a:rPr lang="es-ES" altLang="en-US" i="1" dirty="0"/>
              <a:t>Promover la Información acerca de Discapacidades.</a:t>
            </a:r>
            <a:r>
              <a:rPr lang="es-ES" altLang="en-US" dirty="0"/>
              <a:t> Crea una atmósfera en la escuela donde las diferencias de otros son aceptadas.</a:t>
            </a:r>
          </a:p>
          <a:p>
            <a:pPr eaLnBrk="1" hangingPunct="1">
              <a:buFontTx/>
              <a:buChar char="•"/>
              <a:tabLst>
                <a:tab pos="114300" algn="l"/>
              </a:tabLst>
            </a:pPr>
            <a:r>
              <a:rPr lang="es-ES" altLang="en-US" dirty="0"/>
              <a:t> </a:t>
            </a:r>
            <a:r>
              <a:rPr lang="es-ES" altLang="en-US" i="1" dirty="0"/>
              <a:t>Promover la Interacción entre Compañeros.</a:t>
            </a:r>
            <a:r>
              <a:rPr lang="es-ES" altLang="en-US" dirty="0"/>
              <a:t> Promueve relaciones entre los compañeros. Los </a:t>
            </a:r>
            <a:r>
              <a:rPr lang="es-ES" altLang="en-US" i="1" dirty="0" err="1"/>
              <a:t>bullies</a:t>
            </a:r>
            <a:r>
              <a:rPr lang="es-ES" altLang="en-US" dirty="0"/>
              <a:t> son menos probables de tomar como “blancos” a los niños que no están solos. Las 	opciones incluyen el desarrollo de un sistema de compañerismo en el cual los miembros de una 	clase son asignados a un “compañero” por la semana y ellos comparten actividades de clases; o crear un programa de mentoría en el cual un niño de más edad es mentor de un niño más chico.</a:t>
            </a:r>
          </a:p>
          <a:p>
            <a:pPr eaLnBrk="1" hangingPunct="1">
              <a:buFontTx/>
              <a:buNone/>
              <a:tabLst>
                <a:tab pos="114300" algn="l"/>
              </a:tabLst>
            </a:pPr>
            <a:endParaRPr lang="es-ES" altLang="en-US" dirty="0"/>
          </a:p>
          <a:p>
            <a:pPr eaLnBrk="1" hangingPunct="1">
              <a:buFontTx/>
              <a:buChar char="•"/>
              <a:tabLst>
                <a:tab pos="114300" algn="l"/>
              </a:tabLst>
            </a:pPr>
            <a:r>
              <a:rPr lang="es-ES" altLang="en-US" dirty="0"/>
              <a:t> </a:t>
            </a:r>
            <a:r>
              <a:rPr lang="es-ES" altLang="en-US" i="1" dirty="0"/>
              <a:t>Proporcionar Zonas Seguras.</a:t>
            </a:r>
            <a:r>
              <a:rPr lang="es-ES" altLang="en-US" dirty="0"/>
              <a:t> Crear áreas que están fuertemente supervisadas por adultos entrenados en cómo reconocer todo tipo de conducta </a:t>
            </a:r>
            <a:r>
              <a:rPr lang="es-ES" altLang="en-US" i="1" dirty="0"/>
              <a:t>bullying</a:t>
            </a:r>
            <a:r>
              <a:rPr lang="es-ES" altLang="en-US" dirty="0"/>
              <a:t> y los métodos para una 	intervención segura y efectiva. Estas áreas pueden incluir lugares que son de mucho tráfico o aquellas que no son supervisadas normalmente por los adultos, tales como segmentos del patio de recreo, el elevador, ciertos baños, o un área en la cafetería.</a:t>
            </a:r>
          </a:p>
          <a:p>
            <a:pPr eaLnBrk="1" hangingPunct="1">
              <a:buFontTx/>
              <a:buChar char="•"/>
              <a:tabLst>
                <a:tab pos="114300" algn="l"/>
              </a:tabLst>
            </a:pPr>
            <a:endParaRPr lang="es-ES" altLang="en-US" dirty="0"/>
          </a:p>
          <a:p>
            <a:pPr eaLnBrk="1" hangingPunct="1">
              <a:buFontTx/>
              <a:buChar char="•"/>
              <a:tabLst>
                <a:tab pos="114300" algn="l"/>
              </a:tabLst>
            </a:pPr>
            <a:r>
              <a:rPr lang="es-ES" altLang="en-US" dirty="0"/>
              <a:t> </a:t>
            </a:r>
            <a:r>
              <a:rPr lang="es-ES" altLang="en-US" i="1" dirty="0"/>
              <a:t>Desarrollar Programas de Resolución de Conflictos.</a:t>
            </a:r>
            <a:r>
              <a:rPr lang="es-ES" altLang="en-US" dirty="0"/>
              <a:t> Los estudiantes necesitan ser educados acerca de métodos en cómo resolver sus diferencias con otros. Los educadores deben usar 	precaución al usar la mediación entre compañeros ya que pudiera no ser efectiva debido al desequilibrio de poder entre el blanco y el </a:t>
            </a:r>
            <a:r>
              <a:rPr lang="es-ES" altLang="en-US" i="1" dirty="0"/>
              <a:t>bully</a:t>
            </a:r>
            <a:r>
              <a:rPr lang="es-ES" altLang="en-US" dirty="0"/>
              <a:t>.</a:t>
            </a:r>
          </a:p>
          <a:p>
            <a:pPr eaLnBrk="1" hangingPunct="1">
              <a:buFontTx/>
              <a:buChar char="•"/>
              <a:tabLst>
                <a:tab pos="114300" algn="l"/>
              </a:tabLst>
            </a:pPr>
            <a:r>
              <a:rPr lang="es-ES" altLang="en-US" dirty="0"/>
              <a:t> </a:t>
            </a:r>
            <a:r>
              <a:rPr lang="es-ES" altLang="en-US" i="1" dirty="0"/>
              <a:t>Desarrollar un Contrato de Clase.</a:t>
            </a:r>
            <a:r>
              <a:rPr lang="es-ES" altLang="en-US" dirty="0"/>
              <a:t> Trabaje con los estudiantes para establecer su propio juego de reglas acerca de cómo comportarse en el salón de clases, el patio de recreo, los pasillos, etc. El contrato debería incluir consecuencias si las reglas no son cumplidas.</a:t>
            </a:r>
            <a:endParaRPr lang="es-ES" altLang="en-US" b="1" dirty="0"/>
          </a:p>
          <a:p>
            <a:pPr eaLnBrk="1" hangingPunct="1">
              <a:tabLst>
                <a:tab pos="114300" algn="l"/>
              </a:tabLst>
            </a:pPr>
            <a:endParaRPr lang="es-ES" altLang="en-US" b="1" dirty="0"/>
          </a:p>
          <a:p>
            <a:pPr eaLnBrk="1" hangingPunct="1">
              <a:tabLst>
                <a:tab pos="114300" algn="l"/>
              </a:tabLst>
            </a:pPr>
            <a:r>
              <a:rPr lang="es-ES" altLang="en-US" b="1" dirty="0"/>
              <a:t>Punto de Discusión:</a:t>
            </a:r>
            <a:r>
              <a:rPr lang="es-ES" altLang="en-US" dirty="0"/>
              <a:t> ¿Cuáles son las reglas apropiadas y las </a:t>
            </a:r>
            <a:br>
              <a:rPr lang="es-ES" altLang="en-US" dirty="0"/>
            </a:br>
            <a:r>
              <a:rPr lang="es-ES" altLang="en-US" dirty="0"/>
              <a:t>consecuencias por conductas negativas en el salón de clases?</a:t>
            </a:r>
            <a:endParaRPr lang="es-ES" altLang="en-US" b="1" dirty="0"/>
          </a:p>
          <a:p>
            <a:pPr eaLnBrk="1" hangingPunct="1">
              <a:tabLst>
                <a:tab pos="114300" algn="l"/>
              </a:tabLst>
            </a:pPr>
            <a:endParaRPr lang="es-ES" altLang="en-US" b="1" dirty="0"/>
          </a:p>
          <a:p>
            <a:pPr eaLnBrk="1" hangingPunct="1">
              <a:tabLst>
                <a:tab pos="114300" algn="l"/>
              </a:tabLst>
            </a:pPr>
            <a:r>
              <a:rPr lang="es-ES" altLang="en-US" b="1" dirty="0"/>
              <a:t>Punto de Discusión:</a:t>
            </a:r>
            <a:r>
              <a:rPr lang="es-ES" altLang="en-US" dirty="0"/>
              <a:t> ¿Cuál es un ejemplo de un exitoso </a:t>
            </a:r>
            <a:br>
              <a:rPr lang="es-ES" altLang="en-US" dirty="0"/>
            </a:br>
            <a:r>
              <a:rPr lang="es-ES" altLang="en-US" dirty="0"/>
              <a:t>programa escolar para la prevención del </a:t>
            </a:r>
            <a:r>
              <a:rPr lang="es-ES" altLang="en-US" i="1" dirty="0"/>
              <a:t>bullying</a:t>
            </a:r>
            <a:r>
              <a:rPr lang="es-ES" altLang="en-US" dirty="0"/>
              <a:t>?</a:t>
            </a:r>
            <a:endParaRPr lang="es-ES_tradnl" altLang="en-US" dirty="0"/>
          </a:p>
        </p:txBody>
      </p:sp>
      <p:sp>
        <p:nvSpPr>
          <p:cNvPr id="44036" name="Rectangle 5">
            <a:extLst>
              <a:ext uri="{FF2B5EF4-FFF2-40B4-BE49-F238E27FC236}">
                <a16:creationId xmlns:a16="http://schemas.microsoft.com/office/drawing/2014/main" id="{548AB2B3-5E75-5CC0-3617-DAAA4317B6D0}"/>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25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0892D35-4B2A-AFB8-54CE-1ACA32557C6E}"/>
              </a:ext>
            </a:extLst>
          </p:cNvPr>
          <p:cNvSpPr>
            <a:spLocks noGrp="1" noRot="1" noChangeAspect="1" noChangeArrowheads="1" noTextEdit="1"/>
          </p:cNvSpPr>
          <p:nvPr>
            <p:ph type="sldImg"/>
          </p:nvPr>
        </p:nvSpPr>
        <p:spPr>
          <a:xfrm>
            <a:off x="4316413" y="6877050"/>
            <a:ext cx="2052637" cy="1539875"/>
          </a:xfrm>
          <a:solidFill>
            <a:srgbClr val="FFFFFF"/>
          </a:solidFill>
          <a:ln/>
        </p:spPr>
      </p:sp>
      <p:sp>
        <p:nvSpPr>
          <p:cNvPr id="46083" name="Rectangle 3">
            <a:extLst>
              <a:ext uri="{FF2B5EF4-FFF2-40B4-BE49-F238E27FC236}">
                <a16:creationId xmlns:a16="http://schemas.microsoft.com/office/drawing/2014/main" id="{52ABE2D8-49C1-A196-FB57-06E5E5B01731}"/>
              </a:ext>
            </a:extLst>
          </p:cNvPr>
          <p:cNvSpPr>
            <a:spLocks noGrp="1" noChangeArrowheads="1"/>
          </p:cNvSpPr>
          <p:nvPr>
            <p:ph type="body" idx="1"/>
          </p:nvPr>
        </p:nvSpPr>
        <p:spPr>
          <a:xfrm>
            <a:off x="327025" y="385763"/>
            <a:ext cx="6208713" cy="810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lstStyle/>
          <a:p>
            <a:r>
              <a:rPr lang="es-ES" sz="1200" b="1" dirty="0"/>
              <a:t>Usar el Programa de Educación Individual (IEP) para Prevenir el </a:t>
            </a:r>
            <a:r>
              <a:rPr lang="es-ES" sz="1200" b="1" dirty="0" err="1"/>
              <a:t>Bullying</a:t>
            </a:r>
            <a:endParaRPr lang="es-ES" sz="1200" b="1" dirty="0"/>
          </a:p>
          <a:p>
            <a:r>
              <a:rPr lang="es-ES" sz="1200" dirty="0"/>
              <a:t>Los niños con discapacidades que reciben educación especial bajo IDEA tienen un </a:t>
            </a:r>
            <a:r>
              <a:rPr lang="es-ES" sz="1200" b="1" dirty="0"/>
              <a:t>IEP</a:t>
            </a:r>
            <a:r>
              <a:rPr lang="es-ES" sz="1200" dirty="0"/>
              <a:t>.</a:t>
            </a:r>
            <a:br>
              <a:rPr lang="es-ES" sz="1200" dirty="0"/>
            </a:br>
            <a:endParaRPr lang="es-ES" sz="1200" dirty="0"/>
          </a:p>
          <a:p>
            <a:r>
              <a:rPr lang="es-ES" sz="1200" dirty="0"/>
              <a:t>Este plan puede ser una herramienta poderosa para </a:t>
            </a:r>
            <a:r>
              <a:rPr lang="es-ES" sz="1200" b="1" dirty="0"/>
              <a:t>prevenir e intervenir</a:t>
            </a:r>
            <a:r>
              <a:rPr lang="es-ES" sz="1200" dirty="0"/>
              <a:t> en situaciones de </a:t>
            </a:r>
            <a:r>
              <a:rPr lang="es-ES" sz="1200" dirty="0" err="1"/>
              <a:t>bullying</a:t>
            </a:r>
            <a:r>
              <a:rPr lang="es-ES" sz="1200" dirty="0"/>
              <a:t>.</a:t>
            </a:r>
          </a:p>
          <a:p>
            <a:r>
              <a:rPr lang="es-ES" sz="1200" dirty="0"/>
              <a:t>El </a:t>
            </a:r>
            <a:r>
              <a:rPr lang="es-ES" sz="1200" b="1" dirty="0"/>
              <a:t>equipo del IEP</a:t>
            </a:r>
            <a:r>
              <a:rPr lang="es-ES" sz="1200" dirty="0"/>
              <a:t> puede:</a:t>
            </a:r>
          </a:p>
          <a:p>
            <a:pPr>
              <a:buFont typeface="Arial" panose="020B0604020202020204" pitchFamily="34" charset="0"/>
              <a:buChar char="•"/>
            </a:pPr>
            <a:r>
              <a:rPr lang="es-ES" sz="1200" dirty="0"/>
              <a:t>Desarrollar metas y objetivos a corto plazo.</a:t>
            </a:r>
          </a:p>
          <a:p>
            <a:pPr>
              <a:buFont typeface="Arial" panose="020B0604020202020204" pitchFamily="34" charset="0"/>
              <a:buChar char="•"/>
            </a:pPr>
            <a:r>
              <a:rPr lang="es-ES" sz="1200" dirty="0"/>
              <a:t>Identificar apoyos y servicios suplementarios.</a:t>
            </a:r>
          </a:p>
          <a:p>
            <a:pPr>
              <a:buFont typeface="Arial" panose="020B0604020202020204" pitchFamily="34" charset="0"/>
              <a:buChar char="•"/>
            </a:pPr>
            <a:r>
              <a:rPr lang="es-ES" sz="1200" dirty="0"/>
              <a:t>Hacer modificaciones para que el niño esté más seguro y tenga más confianza.</a:t>
            </a:r>
          </a:p>
          <a:p>
            <a:pPr>
              <a:buFont typeface="Arial" panose="020B0604020202020204" pitchFamily="34" charset="0"/>
              <a:buChar char="•"/>
            </a:pPr>
            <a:r>
              <a:rPr lang="es-ES" sz="1200" dirty="0"/>
              <a:t>Incluir al niño en las decisiones para fortalecer su participación y </a:t>
            </a:r>
            <a:r>
              <a:rPr lang="es-ES" sz="1200" dirty="0" err="1"/>
              <a:t>autoabogacía</a:t>
            </a:r>
            <a:r>
              <a:rPr lang="es-ES" sz="1200" dirty="0"/>
              <a:t>.</a:t>
            </a:r>
          </a:p>
          <a:p>
            <a:endParaRPr lang="es-ES" sz="1200" b="1" dirty="0"/>
          </a:p>
          <a:p>
            <a:r>
              <a:rPr lang="es-ES" sz="1200" b="1" dirty="0"/>
              <a:t>Ejemplos de metas en el IEP</a:t>
            </a:r>
          </a:p>
          <a:p>
            <a:pPr>
              <a:buFont typeface="Arial" panose="020B0604020202020204" pitchFamily="34" charset="0"/>
              <a:buChar char="•"/>
            </a:pPr>
            <a:r>
              <a:rPr lang="es-ES" sz="1200" dirty="0"/>
              <a:t>Mejorar destrezas sociales: compartir, esperar su turno, mantener una conversación.</a:t>
            </a:r>
          </a:p>
          <a:p>
            <a:pPr>
              <a:buFont typeface="Arial" panose="020B0604020202020204" pitchFamily="34" charset="0"/>
              <a:buChar char="•"/>
            </a:pPr>
            <a:r>
              <a:rPr lang="es-ES" sz="1200" dirty="0"/>
              <a:t>Aprender normas sociales que no entiende por sí solo.</a:t>
            </a:r>
          </a:p>
          <a:p>
            <a:pPr>
              <a:buFont typeface="Arial" panose="020B0604020202020204" pitchFamily="34" charset="0"/>
              <a:buChar char="•"/>
            </a:pPr>
            <a:r>
              <a:rPr lang="es-ES" sz="1200" dirty="0"/>
              <a:t>Participar en grupos de amigos para practicar interacciones con apoyo de un adulto.</a:t>
            </a:r>
          </a:p>
          <a:p>
            <a:pPr>
              <a:buFont typeface="Arial" panose="020B0604020202020204" pitchFamily="34" charset="0"/>
              <a:buChar char="•"/>
            </a:pPr>
            <a:r>
              <a:rPr lang="es-ES" sz="1200" dirty="0"/>
              <a:t>Incrementar la </a:t>
            </a:r>
            <a:r>
              <a:rPr lang="es-ES" sz="1200" dirty="0" err="1"/>
              <a:t>autoabogacía</a:t>
            </a:r>
            <a:r>
              <a:rPr lang="es-ES" sz="1200" dirty="0"/>
              <a:t>: decir “no” o “déjame en paz”.</a:t>
            </a:r>
          </a:p>
          <a:p>
            <a:pPr>
              <a:buFont typeface="Arial" panose="020B0604020202020204" pitchFamily="34" charset="0"/>
              <a:buChar char="•"/>
            </a:pPr>
            <a:r>
              <a:rPr lang="es-ES" sz="1200" dirty="0"/>
              <a:t>Mejorar la comunicación con compañeros.</a:t>
            </a:r>
          </a:p>
          <a:p>
            <a:pPr>
              <a:buFont typeface="Arial" panose="020B0604020202020204" pitchFamily="34" charset="0"/>
              <a:buChar char="•"/>
            </a:pPr>
            <a:r>
              <a:rPr lang="es-ES" sz="1200" dirty="0"/>
              <a:t>Practicar maneras </a:t>
            </a:r>
            <a:r>
              <a:rPr lang="es-ES" sz="1200" b="1" dirty="0"/>
              <a:t>directas e indirectas</a:t>
            </a:r>
            <a:r>
              <a:rPr lang="es-ES" sz="1200" dirty="0"/>
              <a:t> de responder al </a:t>
            </a:r>
            <a:r>
              <a:rPr lang="es-ES" sz="1200" dirty="0" err="1"/>
              <a:t>bullying</a:t>
            </a:r>
            <a:r>
              <a:rPr lang="es-ES" sz="1200" dirty="0"/>
              <a:t>.</a:t>
            </a:r>
          </a:p>
          <a:p>
            <a:endParaRPr lang="es-ES" sz="1200" b="1" dirty="0"/>
          </a:p>
          <a:p>
            <a:r>
              <a:rPr lang="es-ES" sz="1200" b="1" dirty="0"/>
              <a:t>Ejemplos de apoyos y servicios</a:t>
            </a:r>
          </a:p>
          <a:p>
            <a:pPr>
              <a:buFont typeface="Arial" panose="020B0604020202020204" pitchFamily="34" charset="0"/>
              <a:buChar char="•"/>
            </a:pPr>
            <a:r>
              <a:rPr lang="es-ES" sz="1200" dirty="0"/>
              <a:t>Supervisión en pasillos o patios de recreo.</a:t>
            </a:r>
          </a:p>
          <a:p>
            <a:pPr>
              <a:buFont typeface="Arial" panose="020B0604020202020204" pitchFamily="34" charset="0"/>
              <a:buChar char="•"/>
            </a:pPr>
            <a:r>
              <a:rPr lang="es-ES" sz="1200" dirty="0"/>
              <a:t>Permitir que el niño salga del salón unos minutos antes para evitar problemas en los pasillos.</a:t>
            </a:r>
          </a:p>
          <a:p>
            <a:pPr>
              <a:buFont typeface="Arial" panose="020B0604020202020204" pitchFamily="34" charset="0"/>
              <a:buChar char="•"/>
            </a:pPr>
            <a:r>
              <a:rPr lang="es-ES" sz="1200" dirty="0"/>
              <a:t>Uso de </a:t>
            </a:r>
            <a:r>
              <a:rPr lang="es-ES" sz="1200" b="1" dirty="0"/>
              <a:t>cuentos sociales</a:t>
            </a:r>
            <a:r>
              <a:rPr lang="es-ES" sz="1200" dirty="0"/>
              <a:t> para prepararse ante situaciones difíciles.</a:t>
            </a:r>
          </a:p>
          <a:p>
            <a:pPr>
              <a:buFont typeface="Arial" panose="020B0604020202020204" pitchFamily="34" charset="0"/>
              <a:buChar char="•"/>
            </a:pPr>
            <a:r>
              <a:rPr lang="es-ES" sz="1200" dirty="0"/>
              <a:t>Capacitación para el personal de la escuela sobre la discapacidad del niño.</a:t>
            </a:r>
          </a:p>
          <a:p>
            <a:pPr>
              <a:buFont typeface="Arial" panose="020B0604020202020204" pitchFamily="34" charset="0"/>
              <a:buChar char="•"/>
            </a:pPr>
            <a:r>
              <a:rPr lang="es-ES" sz="1200" dirty="0"/>
              <a:t>Información para los compañeros de clase para fomentar comprensión y respeto.</a:t>
            </a:r>
          </a:p>
          <a:p>
            <a:pPr>
              <a:buFont typeface="Arial" panose="020B0604020202020204" pitchFamily="34" charset="0"/>
              <a:buChar char="•"/>
            </a:pPr>
            <a:r>
              <a:rPr lang="es-ES" sz="1200" dirty="0"/>
              <a:t>Reglas claras del distrito escolar contra el </a:t>
            </a:r>
            <a:r>
              <a:rPr lang="es-ES" sz="1200" dirty="0" err="1"/>
              <a:t>bullying</a:t>
            </a:r>
            <a:r>
              <a:rPr lang="es-ES" sz="1200" dirty="0"/>
              <a:t>.</a:t>
            </a:r>
          </a:p>
          <a:p>
            <a:endParaRPr lang="es-ES" sz="1200" b="1" dirty="0"/>
          </a:p>
          <a:p>
            <a:r>
              <a:rPr lang="es-ES" sz="1200" b="1" dirty="0"/>
              <a:t>Ejemplo</a:t>
            </a:r>
          </a:p>
          <a:p>
            <a:r>
              <a:rPr lang="es-ES" sz="1200" dirty="0"/>
              <a:t>Pedro, un estudiante con autismo, era frecuentemente acosado en el pasillo durante los cambios de clase.</a:t>
            </a:r>
            <a:br>
              <a:rPr lang="es-ES" sz="1200" dirty="0"/>
            </a:br>
            <a:r>
              <a:rPr lang="es-ES" sz="1200" dirty="0"/>
              <a:t>El equipo del IEP agregó una meta de </a:t>
            </a:r>
            <a:r>
              <a:rPr lang="es-ES" sz="1200" b="1" dirty="0" err="1"/>
              <a:t>autoabogacía</a:t>
            </a:r>
            <a:r>
              <a:rPr lang="es-ES" sz="1200" dirty="0"/>
              <a:t> para que aprendiera a decir con firmeza “¡Aléjate!” y un apoyo que le permitía </a:t>
            </a:r>
            <a:r>
              <a:rPr lang="es-ES" sz="1200" b="1" dirty="0"/>
              <a:t>salir dos minutos antes de la clase</a:t>
            </a:r>
            <a:r>
              <a:rPr lang="es-ES" sz="1200" dirty="0"/>
              <a:t>. Con estas medidas, Pedro empezó a sentirse más seguro y logró llegar a sus clases sin incidentes.</a:t>
            </a:r>
          </a:p>
          <a:p>
            <a:endParaRPr lang="es-ES" sz="1200" dirty="0"/>
          </a:p>
          <a:p>
            <a:br>
              <a:rPr lang="es-ES" sz="1200" dirty="0"/>
            </a:br>
            <a:r>
              <a:rPr lang="es-ES" sz="1200" dirty="0"/>
              <a:t>El IEP no es solo para el aprendizaje académico, también puede incluir </a:t>
            </a:r>
            <a:r>
              <a:rPr lang="es-ES" sz="1200" b="1" dirty="0"/>
              <a:t>estrategias específicas para prevenir el </a:t>
            </a:r>
            <a:r>
              <a:rPr lang="es-ES" sz="1200" b="1" dirty="0" err="1"/>
              <a:t>bullying</a:t>
            </a:r>
            <a:r>
              <a:rPr lang="es-ES" sz="1200" dirty="0"/>
              <a:t> y proteger el bienestar de su hijo.</a:t>
            </a:r>
          </a:p>
          <a:p>
            <a:pPr eaLnBrk="1" hangingPunct="1">
              <a:lnSpc>
                <a:spcPct val="90000"/>
              </a:lnSpc>
              <a:tabLst>
                <a:tab pos="114300" algn="l"/>
              </a:tabLst>
            </a:pPr>
            <a:endParaRPr lang="es-ES_tradnl" altLang="en-US" sz="1000" dirty="0"/>
          </a:p>
        </p:txBody>
      </p:sp>
      <p:sp>
        <p:nvSpPr>
          <p:cNvPr id="46084" name="Rectangle 5">
            <a:extLst>
              <a:ext uri="{FF2B5EF4-FFF2-40B4-BE49-F238E27FC236}">
                <a16:creationId xmlns:a16="http://schemas.microsoft.com/office/drawing/2014/main" id="{4FBB2765-5670-D2CD-4D2F-559F1D7BB01A}"/>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26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57E1646-9480-2181-AE98-AD71430B5F12}"/>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A53AD907-710C-CED3-88BE-7A17B836AEB8}"/>
              </a:ext>
            </a:extLst>
          </p:cNvPr>
          <p:cNvSpPr>
            <a:spLocks noGrp="1" noChangeArrowheads="1"/>
          </p:cNvSpPr>
          <p:nvPr>
            <p:ph type="body" idx="1"/>
          </p:nvPr>
        </p:nvSpPr>
        <p:spPr>
          <a:xfrm>
            <a:off x="298450" y="296863"/>
            <a:ext cx="6359525" cy="81930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r>
              <a:rPr lang="es-ES" altLang="en-US" sz="1400" b="1" dirty="0"/>
              <a:t>Leyes Federales que son Aplicables al Acoso por Discapacidad</a:t>
            </a:r>
          </a:p>
          <a:p>
            <a:pPr eaLnBrk="1" hangingPunct="1">
              <a:tabLst>
                <a:tab pos="114300" algn="l"/>
              </a:tabLst>
            </a:pPr>
            <a:r>
              <a:rPr lang="es-ES" altLang="en-US" dirty="0"/>
              <a:t>Los padres tienen derechos cuando los niños con discapacidades son blancos de </a:t>
            </a:r>
            <a:r>
              <a:rPr lang="es-ES" altLang="en-US" i="1" dirty="0"/>
              <a:t>bullying</a:t>
            </a:r>
            <a:r>
              <a:rPr lang="es-ES" altLang="en-US" dirty="0"/>
              <a:t>. Las leyes federales protegen los derechos de los niños con discapacidades en contra de la conducta</a:t>
            </a:r>
            <a:r>
              <a:rPr lang="es-ES" altLang="en-US" i="1" dirty="0"/>
              <a:t> bullying </a:t>
            </a:r>
            <a:r>
              <a:rPr lang="es-ES" altLang="en-US" dirty="0"/>
              <a:t>cuando se basa en las discapacidades del niño y cuando interfiere o niega al niño la oportunidad de participar o beneficiarse del programa educativo. Estas leyes incluyen:</a:t>
            </a:r>
          </a:p>
          <a:p>
            <a:pPr eaLnBrk="1" hangingPunct="1">
              <a:buFontTx/>
              <a:buChar char="•"/>
              <a:tabLst>
                <a:tab pos="114300" algn="l"/>
              </a:tabLst>
            </a:pPr>
            <a:r>
              <a:rPr lang="es-ES" altLang="en-US" sz="1100" dirty="0"/>
              <a:t> La Sección 504 de la Ley de Rehabilitación de 1973 (frecuentemente referida como Sección 504)</a:t>
            </a:r>
          </a:p>
          <a:p>
            <a:pPr eaLnBrk="1" hangingPunct="1">
              <a:buFontTx/>
              <a:buChar char="•"/>
              <a:tabLst>
                <a:tab pos="114300" algn="l"/>
              </a:tabLst>
            </a:pPr>
            <a:r>
              <a:rPr lang="es-ES" altLang="en-US" sz="1100" dirty="0"/>
              <a:t>Ley de Americanos con Discapacidades (</a:t>
            </a:r>
            <a:r>
              <a:rPr lang="es-ES" altLang="en-US" sz="1100" dirty="0" err="1"/>
              <a:t>Americans</a:t>
            </a:r>
            <a:r>
              <a:rPr lang="es-ES" altLang="en-US" sz="1100" dirty="0"/>
              <a:t> </a:t>
            </a:r>
            <a:r>
              <a:rPr lang="es-ES" altLang="en-US" sz="1100" dirty="0" err="1"/>
              <a:t>with</a:t>
            </a:r>
            <a:r>
              <a:rPr lang="es-ES" altLang="en-US" sz="1100" dirty="0"/>
              <a:t> </a:t>
            </a:r>
            <a:r>
              <a:rPr lang="es-ES" altLang="en-US" sz="1100" dirty="0" err="1"/>
              <a:t>Disabilities</a:t>
            </a:r>
            <a:r>
              <a:rPr lang="es-ES" altLang="en-US" sz="1100" dirty="0"/>
              <a:t> </a:t>
            </a:r>
            <a:r>
              <a:rPr lang="es-ES" altLang="en-US" sz="1100" dirty="0" err="1"/>
              <a:t>Act</a:t>
            </a:r>
            <a:r>
              <a:rPr lang="es-ES" altLang="en-US" sz="1100" dirty="0"/>
              <a:t>—ADA) </a:t>
            </a:r>
          </a:p>
          <a:p>
            <a:pPr eaLnBrk="1" hangingPunct="1">
              <a:buFontTx/>
              <a:buChar char="•"/>
              <a:tabLst>
                <a:tab pos="114300" algn="l"/>
              </a:tabLst>
            </a:pPr>
            <a:r>
              <a:rPr lang="es-ES" altLang="en-US" sz="1100" dirty="0"/>
              <a:t>Ley de Educación para Personas con Discapacidades (</a:t>
            </a:r>
            <a:r>
              <a:rPr lang="es-ES" altLang="en-US" sz="1100" dirty="0" err="1"/>
              <a:t>Individuals</a:t>
            </a:r>
            <a:r>
              <a:rPr lang="es-ES" altLang="en-US" sz="1100" dirty="0"/>
              <a:t> </a:t>
            </a:r>
            <a:r>
              <a:rPr lang="es-ES" altLang="en-US" sz="1100" dirty="0" err="1"/>
              <a:t>with</a:t>
            </a:r>
            <a:r>
              <a:rPr lang="es-ES" altLang="en-US" sz="1100" dirty="0"/>
              <a:t> </a:t>
            </a:r>
            <a:r>
              <a:rPr lang="es-ES" altLang="en-US" sz="1100" dirty="0" err="1"/>
              <a:t>Disabilities</a:t>
            </a:r>
            <a:r>
              <a:rPr lang="es-ES" altLang="en-US" sz="1100" dirty="0"/>
              <a:t> </a:t>
            </a:r>
            <a:r>
              <a:rPr lang="es-ES" altLang="en-US" sz="1100" dirty="0" err="1"/>
              <a:t>Education</a:t>
            </a:r>
            <a:r>
              <a:rPr lang="es-ES" altLang="en-US" sz="1100" dirty="0"/>
              <a:t> </a:t>
            </a:r>
            <a:r>
              <a:rPr lang="es-ES" altLang="en-US" sz="1100" dirty="0" err="1"/>
              <a:t>Act</a:t>
            </a:r>
            <a:r>
              <a:rPr lang="es-ES" altLang="en-US" sz="1100" dirty="0"/>
              <a:t>—IDEA)</a:t>
            </a:r>
          </a:p>
          <a:p>
            <a:pPr eaLnBrk="1" hangingPunct="1">
              <a:buFontTx/>
              <a:buChar char="•"/>
              <a:tabLst>
                <a:tab pos="114300" algn="l"/>
              </a:tabLst>
            </a:pPr>
            <a:r>
              <a:rPr lang="es-ES" altLang="en-US" sz="1100" dirty="0"/>
              <a:t> La Oficina de Derechos Civiles (Office </a:t>
            </a:r>
            <a:r>
              <a:rPr lang="es-ES" altLang="en-US" sz="1100" dirty="0" err="1"/>
              <a:t>of</a:t>
            </a:r>
            <a:r>
              <a:rPr lang="es-ES" altLang="en-US" sz="1100" dirty="0"/>
              <a:t> Civil </a:t>
            </a:r>
            <a:r>
              <a:rPr lang="es-ES" altLang="en-US" sz="1100" dirty="0" err="1"/>
              <a:t>Rights</a:t>
            </a:r>
            <a:r>
              <a:rPr lang="es-ES" altLang="en-US" sz="1100" dirty="0"/>
              <a:t>—OCR) obliga el cumplimiento de la Sección 504 y el título II de ADA. La Oficina de Educación Especial y Servicios Restaurativos administra IDEA</a:t>
            </a:r>
          </a:p>
          <a:p>
            <a:pPr eaLnBrk="1" hangingPunct="1">
              <a:tabLst>
                <a:tab pos="114300" algn="l"/>
              </a:tabLst>
            </a:pPr>
            <a:endParaRPr lang="es-ES" altLang="en-US" b="1" strike="sngStrike" dirty="0"/>
          </a:p>
        </p:txBody>
      </p:sp>
      <p:sp>
        <p:nvSpPr>
          <p:cNvPr id="48132" name="Rectangle 4">
            <a:extLst>
              <a:ext uri="{FF2B5EF4-FFF2-40B4-BE49-F238E27FC236}">
                <a16:creationId xmlns:a16="http://schemas.microsoft.com/office/drawing/2014/main" id="{994C35C4-BB9C-3E7D-1E65-C63FDFB47B08}"/>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27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FAF3BBD-8882-9C4D-7FFC-6B86948DA256}"/>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6CF5884-9BCB-6EE2-7E48-FAD151615434}"/>
              </a:ext>
            </a:extLst>
          </p:cNvPr>
          <p:cNvSpPr>
            <a:spLocks noGrp="1" noChangeArrowheads="1"/>
          </p:cNvSpPr>
          <p:nvPr>
            <p:ph type="body" idx="1"/>
          </p:nvPr>
        </p:nvSpPr>
        <p:spPr>
          <a:xfrm>
            <a:off x="309563" y="346075"/>
            <a:ext cx="6165850" cy="8582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s-ES" altLang="en-US" sz="1400" b="1" dirty="0"/>
              <a:t>Responda al Acoso por Discapacidad — El Papel de la Política Escolar</a:t>
            </a:r>
          </a:p>
          <a:p>
            <a:pPr eaLnBrk="1" hangingPunct="1"/>
            <a:endParaRPr lang="es-ES" altLang="en-US" dirty="0"/>
          </a:p>
          <a:p>
            <a:r>
              <a:rPr lang="es-ES" dirty="0"/>
              <a:t>Los distritos tienen la responsabilidad de </a:t>
            </a:r>
            <a:r>
              <a:rPr lang="es-ES" b="1" dirty="0"/>
              <a:t>responder a los casos de acoso por discapacidad</a:t>
            </a:r>
            <a:r>
              <a:rPr lang="es-ES" dirty="0"/>
              <a:t>.</a:t>
            </a:r>
          </a:p>
          <a:p>
            <a:r>
              <a:rPr lang="es-ES" b="1" dirty="0"/>
              <a:t>Claves de la política escolar</a:t>
            </a:r>
          </a:p>
          <a:p>
            <a:pPr>
              <a:buFont typeface="Arial" panose="020B0604020202020204" pitchFamily="34" charset="0"/>
              <a:buChar char="•"/>
            </a:pPr>
            <a:r>
              <a:rPr lang="es-ES" dirty="0"/>
              <a:t>El distrito debe tener y compartir una </a:t>
            </a:r>
            <a:r>
              <a:rPr lang="es-ES" b="1" dirty="0"/>
              <a:t>política oficial contra la discriminación y el </a:t>
            </a:r>
            <a:r>
              <a:rPr lang="es-ES" b="1" dirty="0" err="1"/>
              <a:t>bullying</a:t>
            </a:r>
            <a:r>
              <a:rPr lang="es-ES" b="1" dirty="0"/>
              <a:t> por discapacidad</a:t>
            </a:r>
            <a:r>
              <a:rPr lang="es-ES" dirty="0"/>
              <a:t>.</a:t>
            </a:r>
          </a:p>
          <a:p>
            <a:pPr>
              <a:buFont typeface="Arial" panose="020B0604020202020204" pitchFamily="34" charset="0"/>
              <a:buChar char="•"/>
            </a:pPr>
            <a:r>
              <a:rPr lang="es-ES" dirty="0"/>
              <a:t>Esta política debe estar en:</a:t>
            </a:r>
          </a:p>
          <a:p>
            <a:pPr marL="742950" lvl="1" indent="-285750">
              <a:buFont typeface="Arial" panose="020B0604020202020204" pitchFamily="34" charset="0"/>
              <a:buChar char="•"/>
            </a:pPr>
            <a:r>
              <a:rPr lang="es-ES" dirty="0"/>
              <a:t>Manual del estudiante y del empleado.</a:t>
            </a:r>
          </a:p>
          <a:p>
            <a:pPr marL="742950" lvl="1" indent="-285750">
              <a:buFont typeface="Arial" panose="020B0604020202020204" pitchFamily="34" charset="0"/>
              <a:buChar char="•"/>
            </a:pPr>
            <a:r>
              <a:rPr lang="es-ES" dirty="0"/>
              <a:t>Áreas visibles en la escuela.</a:t>
            </a:r>
          </a:p>
          <a:p>
            <a:pPr marL="742950" lvl="1" indent="-285750">
              <a:buFont typeface="Arial" panose="020B0604020202020204" pitchFamily="34" charset="0"/>
              <a:buChar char="•"/>
            </a:pPr>
            <a:r>
              <a:rPr lang="es-ES" dirty="0"/>
              <a:t>Comunicaciones a casa o boletines escolares.</a:t>
            </a:r>
          </a:p>
          <a:p>
            <a:pPr>
              <a:buFont typeface="Arial" panose="020B0604020202020204" pitchFamily="34" charset="0"/>
              <a:buChar char="•"/>
            </a:pPr>
            <a:r>
              <a:rPr lang="es-ES" dirty="0"/>
              <a:t>Debe incluir a </a:t>
            </a:r>
            <a:r>
              <a:rPr lang="es-ES" b="1" dirty="0"/>
              <a:t>la persona de contacto</a:t>
            </a:r>
            <a:r>
              <a:rPr lang="es-ES" dirty="0"/>
              <a:t> (nombre, cargo, dirección y teléfono) para presentar quejas.</a:t>
            </a:r>
          </a:p>
          <a:p>
            <a:pPr>
              <a:buFont typeface="Arial" panose="020B0604020202020204" pitchFamily="34" charset="0"/>
              <a:buChar char="•"/>
            </a:pPr>
            <a:r>
              <a:rPr lang="es-ES" dirty="0"/>
              <a:t>El distrito debe:</a:t>
            </a:r>
          </a:p>
          <a:p>
            <a:pPr marL="742950" lvl="1" indent="-285750">
              <a:buFont typeface="Arial" panose="020B0604020202020204" pitchFamily="34" charset="0"/>
              <a:buChar char="•"/>
            </a:pPr>
            <a:r>
              <a:rPr lang="es-ES" b="1" dirty="0"/>
              <a:t>Detener el acoso de inmediato.</a:t>
            </a:r>
            <a:endParaRPr lang="es-ES" dirty="0"/>
          </a:p>
          <a:p>
            <a:pPr marL="742950" lvl="1" indent="-285750">
              <a:buFont typeface="Arial" panose="020B0604020202020204" pitchFamily="34" charset="0"/>
              <a:buChar char="•"/>
            </a:pPr>
            <a:r>
              <a:rPr lang="es-ES" b="1" dirty="0"/>
              <a:t>Prevenir que vuelva a ocurrir.</a:t>
            </a:r>
            <a:endParaRPr lang="es-ES" dirty="0"/>
          </a:p>
          <a:p>
            <a:pPr marL="742950" lvl="1" indent="-285750">
              <a:buFont typeface="Arial" panose="020B0604020202020204" pitchFamily="34" charset="0"/>
              <a:buChar char="•"/>
            </a:pPr>
            <a:r>
              <a:rPr lang="es-ES" b="1" dirty="0"/>
              <a:t>Apoyar al estudiante afectado</a:t>
            </a:r>
            <a:r>
              <a:rPr lang="es-ES" dirty="0"/>
              <a:t> para reparar el daño.</a:t>
            </a:r>
          </a:p>
          <a:p>
            <a:pPr eaLnBrk="1" hangingPunct="1"/>
            <a:endParaRPr lang="es-ES" altLang="en-US" b="1" dirty="0"/>
          </a:p>
        </p:txBody>
      </p:sp>
      <p:sp>
        <p:nvSpPr>
          <p:cNvPr id="50180" name="Rectangle 5">
            <a:extLst>
              <a:ext uri="{FF2B5EF4-FFF2-40B4-BE49-F238E27FC236}">
                <a16:creationId xmlns:a16="http://schemas.microsoft.com/office/drawing/2014/main" id="{D4DD503C-3038-DA7F-B73E-A7DB6FA42434}"/>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29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9A91B02-AEF1-727A-47F0-3B7F62A55B2A}"/>
              </a:ext>
            </a:extLst>
          </p:cNvPr>
          <p:cNvSpPr>
            <a:spLocks noGrp="1" noRot="1" noChangeAspect="1" noChangeArrowheads="1" noTextEdit="1"/>
          </p:cNvSpPr>
          <p:nvPr>
            <p:ph type="sldImg"/>
          </p:nvPr>
        </p:nvSpPr>
        <p:spPr>
          <a:xfrm>
            <a:off x="4473575" y="6867525"/>
            <a:ext cx="2055813" cy="1541463"/>
          </a:xfrm>
          <a:solidFill>
            <a:srgbClr val="FFFFFF"/>
          </a:solidFill>
          <a:ln/>
        </p:spPr>
      </p:sp>
      <p:sp>
        <p:nvSpPr>
          <p:cNvPr id="52227" name="Rectangle 3">
            <a:extLst>
              <a:ext uri="{FF2B5EF4-FFF2-40B4-BE49-F238E27FC236}">
                <a16:creationId xmlns:a16="http://schemas.microsoft.com/office/drawing/2014/main" id="{B2A0B415-E635-0254-11BA-88E68CF6BA91}"/>
              </a:ext>
            </a:extLst>
          </p:cNvPr>
          <p:cNvSpPr>
            <a:spLocks noGrp="1" noChangeArrowheads="1"/>
          </p:cNvSpPr>
          <p:nvPr>
            <p:ph type="body" idx="1"/>
          </p:nvPr>
        </p:nvSpPr>
        <p:spPr>
          <a:xfrm>
            <a:off x="282575" y="306388"/>
            <a:ext cx="6210300" cy="825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lstStyle/>
          <a:p>
            <a:pPr eaLnBrk="1" hangingPunct="1">
              <a:lnSpc>
                <a:spcPct val="90000"/>
              </a:lnSpc>
            </a:pPr>
            <a:r>
              <a:rPr lang="es-ES" altLang="en-US" sz="1400" b="1" dirty="0"/>
              <a:t>Mantenga un Registro</a:t>
            </a:r>
          </a:p>
          <a:p>
            <a:pPr eaLnBrk="1" hangingPunct="1">
              <a:lnSpc>
                <a:spcPct val="90000"/>
              </a:lnSpc>
            </a:pPr>
            <a:endParaRPr lang="es-ES" altLang="en-US" dirty="0"/>
          </a:p>
          <a:p>
            <a:r>
              <a:rPr lang="es-ES" dirty="0"/>
              <a:t>Cuando un niño es blanco de </a:t>
            </a:r>
            <a:r>
              <a:rPr lang="es-ES" dirty="0" err="1"/>
              <a:t>bullying</a:t>
            </a:r>
            <a:r>
              <a:rPr lang="es-ES" dirty="0"/>
              <a:t>, los padres deben </a:t>
            </a:r>
            <a:r>
              <a:rPr lang="es-ES" b="1" dirty="0"/>
              <a:t>documentar cada incidente</a:t>
            </a:r>
            <a:r>
              <a:rPr lang="es-ES" dirty="0"/>
              <a:t>. Un registro ayuda a hablar con la escuela, la policía u otras autoridades basándose en hechos y no solo en emociones.</a:t>
            </a:r>
          </a:p>
          <a:p>
            <a:r>
              <a:rPr lang="es-ES" b="1" dirty="0"/>
              <a:t>¿Qué debe incluir el registro?</a:t>
            </a:r>
          </a:p>
          <a:p>
            <a:pPr>
              <a:buFont typeface="Arial" panose="020B0604020202020204" pitchFamily="34" charset="0"/>
              <a:buChar char="•"/>
            </a:pPr>
            <a:r>
              <a:rPr lang="es-ES" dirty="0"/>
              <a:t>Fecha del evento.</a:t>
            </a:r>
          </a:p>
          <a:p>
            <a:pPr>
              <a:buFont typeface="Arial" panose="020B0604020202020204" pitchFamily="34" charset="0"/>
              <a:buChar char="•"/>
            </a:pPr>
            <a:r>
              <a:rPr lang="es-ES" dirty="0"/>
              <a:t>Personas involucradas.</a:t>
            </a:r>
          </a:p>
          <a:p>
            <a:pPr>
              <a:buFont typeface="Arial" panose="020B0604020202020204" pitchFamily="34" charset="0"/>
              <a:buChar char="•"/>
            </a:pPr>
            <a:r>
              <a:rPr lang="es-ES" dirty="0"/>
              <a:t>Versión del niño sobre lo ocurrido.</a:t>
            </a:r>
          </a:p>
          <a:p>
            <a:pPr>
              <a:buFont typeface="Arial" panose="020B0604020202020204" pitchFamily="34" charset="0"/>
              <a:buChar char="•"/>
            </a:pPr>
            <a:r>
              <a:rPr lang="es-ES" dirty="0"/>
              <a:t>Comunicaciones con maestros o administradores (fecha, resumen, respuestas y acciones tomadas).</a:t>
            </a:r>
          </a:p>
          <a:p>
            <a:pPr>
              <a:buFont typeface="Arial" panose="020B0604020202020204" pitchFamily="34" charset="0"/>
              <a:buChar char="•"/>
            </a:pPr>
            <a:r>
              <a:rPr lang="es-ES" dirty="0"/>
              <a:t>Copias de reportes oficiales de la escuela.</a:t>
            </a:r>
          </a:p>
          <a:p>
            <a:r>
              <a:rPr lang="es-ES" b="1" dirty="0"/>
              <a:t>Otros apoyos al registro</a:t>
            </a:r>
          </a:p>
          <a:p>
            <a:pPr>
              <a:buFont typeface="Arial" panose="020B0604020202020204" pitchFamily="34" charset="0"/>
              <a:buChar char="•"/>
            </a:pPr>
            <a:r>
              <a:rPr lang="es-ES" dirty="0"/>
              <a:t>Fotografías de lesiones o daños.</a:t>
            </a:r>
          </a:p>
          <a:p>
            <a:pPr>
              <a:buFont typeface="Arial" panose="020B0604020202020204" pitchFamily="34" charset="0"/>
              <a:buChar char="•"/>
            </a:pPr>
            <a:r>
              <a:rPr lang="es-ES" dirty="0"/>
              <a:t>Registros médicos si hubo atención de salud.</a:t>
            </a:r>
          </a:p>
          <a:p>
            <a:pPr>
              <a:buFont typeface="Arial" panose="020B0604020202020204" pitchFamily="34" charset="0"/>
              <a:buChar char="•"/>
            </a:pPr>
            <a:r>
              <a:rPr lang="es-ES" dirty="0"/>
              <a:t>Grabaciones del niño contando lo que pasó.</a:t>
            </a:r>
          </a:p>
          <a:p>
            <a:br>
              <a:rPr lang="es-ES" dirty="0"/>
            </a:br>
            <a:r>
              <a:rPr lang="es-ES" dirty="0"/>
              <a:t>Si no está por escrito, es como si no existiera. Documentar es la mejor manera de proteger a su hijo y asegurar que se tomen acciones.</a:t>
            </a:r>
          </a:p>
          <a:p>
            <a:pPr eaLnBrk="1" hangingPunct="1">
              <a:lnSpc>
                <a:spcPct val="90000"/>
              </a:lnSpc>
            </a:pPr>
            <a:endParaRPr lang="es-ES" altLang="en-US" b="1" dirty="0"/>
          </a:p>
        </p:txBody>
      </p:sp>
      <p:sp>
        <p:nvSpPr>
          <p:cNvPr id="52228" name="Rectangle 5">
            <a:extLst>
              <a:ext uri="{FF2B5EF4-FFF2-40B4-BE49-F238E27FC236}">
                <a16:creationId xmlns:a16="http://schemas.microsoft.com/office/drawing/2014/main" id="{A6989A10-9141-B1D2-25D5-5B4FD8EBA2C1}"/>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31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041985F-61E0-5A41-B2CA-33CDEA7B2EBC}"/>
              </a:ext>
            </a:extLst>
          </p:cNvPr>
          <p:cNvSpPr>
            <a:spLocks noGrp="1" noRot="1" noChangeAspect="1" noChangeArrowheads="1" noTextEdit="1"/>
          </p:cNvSpPr>
          <p:nvPr>
            <p:ph type="sldImg"/>
          </p:nvPr>
        </p:nvSpPr>
        <p:spPr>
          <a:xfrm>
            <a:off x="4400550" y="6851650"/>
            <a:ext cx="2055813" cy="1541463"/>
          </a:xfrm>
          <a:solidFill>
            <a:srgbClr val="FFFFFF"/>
          </a:solidFill>
          <a:ln/>
        </p:spPr>
      </p:sp>
      <p:sp>
        <p:nvSpPr>
          <p:cNvPr id="54275" name="Rectangle 3">
            <a:extLst>
              <a:ext uri="{FF2B5EF4-FFF2-40B4-BE49-F238E27FC236}">
                <a16:creationId xmlns:a16="http://schemas.microsoft.com/office/drawing/2014/main" id="{5AAD94B9-9405-BAD8-1A96-9942B5B18086}"/>
              </a:ext>
            </a:extLst>
          </p:cNvPr>
          <p:cNvSpPr>
            <a:spLocks noGrp="1" noChangeArrowheads="1"/>
          </p:cNvSpPr>
          <p:nvPr>
            <p:ph type="body" idx="1"/>
          </p:nvPr>
        </p:nvSpPr>
        <p:spPr>
          <a:xfrm>
            <a:off x="263525" y="346075"/>
            <a:ext cx="6254750" cy="7989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lstStyle/>
          <a:p>
            <a:pPr eaLnBrk="1" hangingPunct="1">
              <a:tabLst>
                <a:tab pos="114300" algn="l"/>
              </a:tabLst>
            </a:pPr>
            <a:endParaRPr lang="es-ES" altLang="en-US" dirty="0"/>
          </a:p>
          <a:p>
            <a:r>
              <a:rPr lang="es-ES" b="1" dirty="0"/>
              <a:t>Notificando a la Escuela sobre Acoso por Discapacidad</a:t>
            </a:r>
          </a:p>
          <a:p>
            <a:r>
              <a:rPr lang="es-ES" dirty="0"/>
              <a:t>Cuando los padres presentan una queja formal, es importante hacerlo </a:t>
            </a:r>
            <a:r>
              <a:rPr lang="es-ES" b="1" dirty="0"/>
              <a:t>por escrito</a:t>
            </a:r>
            <a:r>
              <a:rPr lang="es-ES" dirty="0"/>
              <a:t> y de manera clara.</a:t>
            </a:r>
          </a:p>
          <a:p>
            <a:r>
              <a:rPr lang="es-ES" b="1" dirty="0"/>
              <a:t>Algunos pasos clave</a:t>
            </a:r>
          </a:p>
          <a:p>
            <a:pPr>
              <a:buFont typeface="+mj-lt"/>
              <a:buAutoNum type="arabicPeriod"/>
            </a:pPr>
            <a:r>
              <a:rPr lang="es-ES" dirty="0"/>
              <a:t>Dirija la carta a una persona específica con autoridad (y póngale fecha).</a:t>
            </a:r>
          </a:p>
          <a:p>
            <a:pPr>
              <a:buFont typeface="+mj-lt"/>
              <a:buAutoNum type="arabicPeriod"/>
            </a:pPr>
            <a:r>
              <a:rPr lang="es-ES" dirty="0"/>
              <a:t>Explique la conducta discriminatoria contra su hijo (pasada o actual).</a:t>
            </a:r>
          </a:p>
          <a:p>
            <a:pPr>
              <a:buFont typeface="+mj-lt"/>
              <a:buAutoNum type="arabicPeriod"/>
            </a:pPr>
            <a:r>
              <a:rPr lang="es-ES" dirty="0"/>
              <a:t>Aclare que ocurrió en la escuela y con personal bajo control del distrito.</a:t>
            </a:r>
          </a:p>
          <a:p>
            <a:pPr>
              <a:buFont typeface="+mj-lt"/>
              <a:buAutoNum type="arabicPeriod"/>
            </a:pPr>
            <a:r>
              <a:rPr lang="es-ES" dirty="0"/>
              <a:t>Describa cómo esa conducta afectó gravemente a su hijo.</a:t>
            </a:r>
          </a:p>
          <a:p>
            <a:pPr>
              <a:buFont typeface="+mj-lt"/>
              <a:buAutoNum type="arabicPeriod"/>
            </a:pPr>
            <a:r>
              <a:rPr lang="es-ES" dirty="0"/>
              <a:t>Explique si fue excluido de participar o negado de beneficios escolares.</a:t>
            </a:r>
          </a:p>
          <a:p>
            <a:pPr>
              <a:buFont typeface="+mj-lt"/>
              <a:buAutoNum type="arabicPeriod"/>
            </a:pPr>
            <a:r>
              <a:rPr lang="es-ES" dirty="0"/>
              <a:t>Solicite una copia del </a:t>
            </a:r>
            <a:r>
              <a:rPr lang="es-ES" b="1" dirty="0"/>
              <a:t>procedimiento de quejas del distrito</a:t>
            </a:r>
            <a:br>
              <a:rPr lang="es-ES" b="1" dirty="0"/>
            </a:br>
            <a:r>
              <a:rPr lang="es-ES" b="1" dirty="0"/>
              <a:t>7. </a:t>
            </a:r>
            <a:r>
              <a:rPr lang="es-ES" dirty="0"/>
              <a:t>Indique que espera una respuesta formal del distrito.</a:t>
            </a:r>
          </a:p>
          <a:p>
            <a:br>
              <a:rPr lang="es-ES" dirty="0"/>
            </a:br>
            <a:r>
              <a:rPr lang="es-ES" dirty="0"/>
              <a:t>Una carta clara, con fechas, hechos y peticiones específicas, ayuda a que la escuela tome en serio la situación y actúe más rápido.</a:t>
            </a:r>
          </a:p>
          <a:p>
            <a:pPr eaLnBrk="1" hangingPunct="1">
              <a:tabLst>
                <a:tab pos="114300" algn="l"/>
              </a:tabLst>
            </a:pPr>
            <a:endParaRPr lang="es-ES" altLang="en-US" b="1" dirty="0"/>
          </a:p>
          <a:p>
            <a:pPr eaLnBrk="1" hangingPunct="1">
              <a:tabLst>
                <a:tab pos="114300" algn="l"/>
              </a:tabLst>
            </a:pPr>
            <a:endParaRPr lang="es-ES_tradnl" altLang="en-US" sz="1300" i="1" dirty="0">
              <a:cs typeface="Times New Roman" panose="02020603050405020304" pitchFamily="18" charset="0"/>
            </a:endParaRPr>
          </a:p>
        </p:txBody>
      </p:sp>
      <p:sp>
        <p:nvSpPr>
          <p:cNvPr id="54276" name="Rectangle 8">
            <a:extLst>
              <a:ext uri="{FF2B5EF4-FFF2-40B4-BE49-F238E27FC236}">
                <a16:creationId xmlns:a16="http://schemas.microsoft.com/office/drawing/2014/main" id="{00C00042-E684-03B5-D1D7-5DCEA6226471}"/>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32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07B3246-47AD-0AF7-00B6-64CD04AE9FF5}"/>
              </a:ext>
            </a:extLst>
          </p:cNvPr>
          <p:cNvSpPr>
            <a:spLocks noGrp="1" noRot="1" noChangeAspect="1"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334A14C9-43E1-10A0-CEAE-D2BD5EC77BF1}"/>
              </a:ext>
            </a:extLst>
          </p:cNvPr>
          <p:cNvSpPr>
            <a:spLocks noGrp="1" noChangeArrowheads="1"/>
          </p:cNvSpPr>
          <p:nvPr>
            <p:ph type="body" idx="1"/>
          </p:nvPr>
        </p:nvSpPr>
        <p:spPr>
          <a:xfrm>
            <a:off x="263525" y="346075"/>
            <a:ext cx="6254750" cy="814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lstStyle/>
          <a:p>
            <a:pPr eaLnBrk="1" hangingPunct="1">
              <a:lnSpc>
                <a:spcPct val="90000"/>
              </a:lnSpc>
            </a:pPr>
            <a:r>
              <a:rPr lang="es-ES" altLang="en-US" sz="1400" b="1" dirty="0"/>
              <a:t>Los Padres son los Mejores Abogados* de sus Hijos</a:t>
            </a:r>
          </a:p>
          <a:p>
            <a:pPr eaLnBrk="1" hangingPunct="1">
              <a:lnSpc>
                <a:spcPct val="90000"/>
              </a:lnSpc>
            </a:pPr>
            <a:endParaRPr lang="es-ES" altLang="en-US" dirty="0"/>
          </a:p>
          <a:p>
            <a:r>
              <a:rPr lang="es-ES" b="1" dirty="0"/>
              <a:t>Cómo ayudar a su hijo si sufre </a:t>
            </a:r>
            <a:r>
              <a:rPr lang="es-ES" b="1" dirty="0" err="1"/>
              <a:t>bullying</a:t>
            </a:r>
            <a:endParaRPr lang="es-ES" b="1" dirty="0"/>
          </a:p>
          <a:p>
            <a:r>
              <a:rPr lang="es-ES" dirty="0"/>
              <a:t>Un niño con discapacidades que sufre </a:t>
            </a:r>
            <a:r>
              <a:rPr lang="es-ES" dirty="0" err="1"/>
              <a:t>bullying</a:t>
            </a:r>
            <a:r>
              <a:rPr lang="es-ES" dirty="0"/>
              <a:t> necesita el apoyo de sus padres para sentirse seguro y protegido.</a:t>
            </a:r>
          </a:p>
          <a:p>
            <a:r>
              <a:rPr lang="es-ES" b="1" dirty="0"/>
              <a:t>El papel de los padres</a:t>
            </a:r>
          </a:p>
          <a:p>
            <a:pPr>
              <a:buFont typeface="Arial" panose="020B0604020202020204" pitchFamily="34" charset="0"/>
              <a:buChar char="•"/>
            </a:pPr>
            <a:r>
              <a:rPr lang="es-ES" dirty="0"/>
              <a:t>Los padres son los mejores defensores de sus hijos porque conocen sus fortalezas, habilidades y también sus necesidades.</a:t>
            </a:r>
          </a:p>
          <a:p>
            <a:pPr>
              <a:buFont typeface="Arial" panose="020B0604020202020204" pitchFamily="34" charset="0"/>
              <a:buChar char="•"/>
            </a:pPr>
            <a:r>
              <a:rPr lang="es-ES" dirty="0"/>
              <a:t>Ustedes pueden ayudar a crear un plan de intervención que funcione para su hijo.</a:t>
            </a:r>
          </a:p>
          <a:p>
            <a:r>
              <a:rPr lang="es-ES" b="1" dirty="0"/>
              <a:t>Trabajo en equipo</a:t>
            </a:r>
          </a:p>
          <a:p>
            <a:pPr>
              <a:buFont typeface="Arial" panose="020B0604020202020204" pitchFamily="34" charset="0"/>
              <a:buChar char="•"/>
            </a:pPr>
            <a:r>
              <a:rPr lang="es-ES" dirty="0"/>
              <a:t>Padres, niños y personal escolar deben trabajar juntos para prevenir y detener el </a:t>
            </a:r>
            <a:r>
              <a:rPr lang="es-ES" dirty="0" err="1"/>
              <a:t>bullying</a:t>
            </a:r>
            <a:r>
              <a:rPr lang="es-ES" dirty="0"/>
              <a:t>.</a:t>
            </a:r>
          </a:p>
          <a:p>
            <a:pPr>
              <a:buFont typeface="Arial" panose="020B0604020202020204" pitchFamily="34" charset="0"/>
              <a:buChar char="•"/>
            </a:pPr>
            <a:r>
              <a:rPr lang="es-ES" dirty="0"/>
              <a:t>Esto ayuda a que el niño entienda todas sus opciones y cómo responder en diferentes situaciones.</a:t>
            </a:r>
          </a:p>
          <a:p>
            <a:pPr>
              <a:buFont typeface="Arial" panose="020B0604020202020204" pitchFamily="34" charset="0"/>
              <a:buChar char="•"/>
            </a:pPr>
            <a:r>
              <a:rPr lang="es-ES" dirty="0"/>
              <a:t>Cuando los niños participan en la solución, se sienten más seguros y con más confianza.</a:t>
            </a:r>
          </a:p>
          <a:p>
            <a:r>
              <a:rPr lang="es-ES" b="1" dirty="0"/>
              <a:t>Estrategias contra el </a:t>
            </a:r>
            <a:r>
              <a:rPr lang="es-ES" b="1" dirty="0" err="1"/>
              <a:t>bullying</a:t>
            </a:r>
            <a:endParaRPr lang="es-ES" b="1" dirty="0"/>
          </a:p>
          <a:p>
            <a:r>
              <a:rPr lang="es-ES" dirty="0"/>
              <a:t>En este programa ya vimos varias estrategias: algunas informales (en casa o entre padre-hijo) y otras más formales (entre familia y escuela).</a:t>
            </a:r>
          </a:p>
          <a:p>
            <a:pPr>
              <a:buFont typeface="Arial" panose="020B0604020202020204" pitchFamily="34" charset="0"/>
              <a:buChar char="•"/>
            </a:pPr>
            <a:r>
              <a:rPr lang="es-ES" dirty="0"/>
              <a:t>Algunos padres usan principalmente estrategias en casa con su hijo.</a:t>
            </a:r>
          </a:p>
          <a:p>
            <a:pPr>
              <a:buFont typeface="Arial" panose="020B0604020202020204" pitchFamily="34" charset="0"/>
              <a:buChar char="•"/>
            </a:pPr>
            <a:r>
              <a:rPr lang="es-ES" dirty="0"/>
              <a:t>Otros combinan estrategias en la escuela y en la familia.</a:t>
            </a:r>
          </a:p>
          <a:p>
            <a:pPr>
              <a:buFont typeface="Arial" panose="020B0604020202020204" pitchFamily="34" charset="0"/>
              <a:buChar char="•"/>
            </a:pPr>
            <a:r>
              <a:rPr lang="es-ES" dirty="0"/>
              <a:t>Lo importante es que ustedes tengan varias opciones y elijan lo que funcione mejor para su hijo.</a:t>
            </a:r>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endParaRPr lang="es-ES" altLang="en-US" b="1" dirty="0"/>
          </a:p>
          <a:p>
            <a:pPr eaLnBrk="1" hangingPunct="1">
              <a:lnSpc>
                <a:spcPct val="90000"/>
              </a:lnSpc>
            </a:pPr>
            <a:r>
              <a:rPr lang="es-ES" altLang="en-US" b="1" dirty="0"/>
              <a:t>*</a:t>
            </a:r>
            <a:r>
              <a:rPr lang="es-ES" altLang="en-US" dirty="0"/>
              <a:t>Abogado es cualquier persona que habla por otra</a:t>
            </a:r>
            <a:endParaRPr lang="es-ES_tradnl" altLang="en-US" dirty="0"/>
          </a:p>
        </p:txBody>
      </p:sp>
      <p:sp>
        <p:nvSpPr>
          <p:cNvPr id="56324" name="Text Box 4">
            <a:extLst>
              <a:ext uri="{FF2B5EF4-FFF2-40B4-BE49-F238E27FC236}">
                <a16:creationId xmlns:a16="http://schemas.microsoft.com/office/drawing/2014/main" id="{05C16A86-379B-A65B-3C1F-E8D114D45E27}"/>
              </a:ext>
            </a:extLst>
          </p:cNvPr>
          <p:cNvSpPr txBox="1">
            <a:spLocks noChangeArrowheads="1"/>
          </p:cNvSpPr>
          <p:nvPr/>
        </p:nvSpPr>
        <p:spPr bwMode="auto">
          <a:xfrm>
            <a:off x="3875088" y="5864225"/>
            <a:ext cx="1960562"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255" tIns="45128" rIns="90255" bIns="45128">
            <a:spAutoFit/>
          </a:bodyPr>
          <a:lstStyle>
            <a:lvl1pPr defTabSz="903288">
              <a:defRPr>
                <a:solidFill>
                  <a:schemeClr val="tx1"/>
                </a:solidFill>
                <a:latin typeface="Arial" panose="020B0604020202020204" pitchFamily="34" charset="0"/>
              </a:defRPr>
            </a:lvl1pPr>
            <a:lvl2pPr marL="742950" indent="-285750" defTabSz="903288">
              <a:defRPr>
                <a:solidFill>
                  <a:schemeClr val="tx1"/>
                </a:solidFill>
                <a:latin typeface="Arial" panose="020B0604020202020204" pitchFamily="34" charset="0"/>
              </a:defRPr>
            </a:lvl2pPr>
            <a:lvl3pPr marL="1143000" indent="-228600" defTabSz="903288">
              <a:defRPr>
                <a:solidFill>
                  <a:schemeClr val="tx1"/>
                </a:solidFill>
                <a:latin typeface="Arial" panose="020B0604020202020204" pitchFamily="34" charset="0"/>
              </a:defRPr>
            </a:lvl3pPr>
            <a:lvl4pPr marL="1600200" indent="-228600" defTabSz="903288">
              <a:defRPr>
                <a:solidFill>
                  <a:schemeClr val="tx1"/>
                </a:solidFill>
                <a:latin typeface="Arial" panose="020B0604020202020204" pitchFamily="34" charset="0"/>
              </a:defRPr>
            </a:lvl4pPr>
            <a:lvl5pPr marL="2057400" indent="-228600" defTabSz="903288">
              <a:defRPr>
                <a:solidFill>
                  <a:schemeClr val="tx1"/>
                </a:solidFill>
                <a:latin typeface="Arial" panose="020B0604020202020204" pitchFamily="34" charset="0"/>
              </a:defRPr>
            </a:lvl5pPr>
            <a:lvl6pPr marL="2514600" indent="-228600" defTabSz="903288" eaLnBrk="0" fontAlgn="base" hangingPunct="0">
              <a:spcBef>
                <a:spcPct val="0"/>
              </a:spcBef>
              <a:spcAft>
                <a:spcPct val="0"/>
              </a:spcAft>
              <a:defRPr>
                <a:solidFill>
                  <a:schemeClr val="tx1"/>
                </a:solidFill>
                <a:latin typeface="Arial" panose="020B0604020202020204" pitchFamily="34" charset="0"/>
              </a:defRPr>
            </a:lvl6pPr>
            <a:lvl7pPr marL="2971800" indent="-228600" defTabSz="903288" eaLnBrk="0" fontAlgn="base" hangingPunct="0">
              <a:spcBef>
                <a:spcPct val="0"/>
              </a:spcBef>
              <a:spcAft>
                <a:spcPct val="0"/>
              </a:spcAft>
              <a:defRPr>
                <a:solidFill>
                  <a:schemeClr val="tx1"/>
                </a:solidFill>
                <a:latin typeface="Arial" panose="020B0604020202020204" pitchFamily="34" charset="0"/>
              </a:defRPr>
            </a:lvl7pPr>
            <a:lvl8pPr marL="3429000" indent="-228600" defTabSz="903288" eaLnBrk="0" fontAlgn="base" hangingPunct="0">
              <a:spcBef>
                <a:spcPct val="0"/>
              </a:spcBef>
              <a:spcAft>
                <a:spcPct val="0"/>
              </a:spcAft>
              <a:defRPr>
                <a:solidFill>
                  <a:schemeClr val="tx1"/>
                </a:solidFill>
                <a:latin typeface="Arial" panose="020B0604020202020204" pitchFamily="34" charset="0"/>
              </a:defRPr>
            </a:lvl8pPr>
            <a:lvl9pPr marL="3886200" indent="-228600" defTabSz="903288"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p>
        </p:txBody>
      </p:sp>
      <p:sp>
        <p:nvSpPr>
          <p:cNvPr id="56325" name="Rectangle 6">
            <a:extLst>
              <a:ext uri="{FF2B5EF4-FFF2-40B4-BE49-F238E27FC236}">
                <a16:creationId xmlns:a16="http://schemas.microsoft.com/office/drawing/2014/main" id="{0601315E-E494-C143-2C51-612D9595789D}"/>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33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Leer las </a:t>
            </a:r>
            <a:r>
              <a:rPr lang="en-US" dirty="0" err="1"/>
              <a:t>opciones</a:t>
            </a:r>
            <a:r>
              <a:rPr lang="en-US" dirty="0"/>
              <a:t> </a:t>
            </a:r>
            <a:r>
              <a:rPr lang="en-US" dirty="0" err="1"/>
              <a:t>en</a:t>
            </a:r>
            <a:r>
              <a:rPr lang="en-US" dirty="0"/>
              <a:t> la </a:t>
            </a:r>
            <a:r>
              <a:rPr lang="en-US" dirty="0" err="1"/>
              <a:t>diapositiva</a:t>
            </a:r>
            <a:endParaRPr lang="en-US" dirty="0"/>
          </a:p>
        </p:txBody>
      </p:sp>
    </p:spTree>
    <p:extLst>
      <p:ext uri="{BB962C8B-B14F-4D97-AF65-F5344CB8AC3E}">
        <p14:creationId xmlns:p14="http://schemas.microsoft.com/office/powerpoint/2010/main" val="246456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 </a:t>
            </a:r>
            <a:r>
              <a:rPr lang="en-US" dirty="0" err="1"/>
              <a:t>por</a:t>
            </a:r>
            <a:r>
              <a:rPr lang="en-US" dirty="0"/>
              <a:t> </a:t>
            </a:r>
            <a:r>
              <a:rPr lang="en-US" dirty="0" err="1"/>
              <a:t>acompañarnos</a:t>
            </a:r>
            <a:r>
              <a:rPr lang="en-US" dirty="0"/>
              <a:t> hoy </a:t>
            </a:r>
          </a:p>
        </p:txBody>
      </p:sp>
    </p:spTree>
    <p:extLst>
      <p:ext uri="{BB962C8B-B14F-4D97-AF65-F5344CB8AC3E}">
        <p14:creationId xmlns:p14="http://schemas.microsoft.com/office/powerpoint/2010/main" val="9867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B39DDA1-5D1F-B999-27B3-9EE2A2CF3BB2}"/>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24915C04-4E13-2EC8-4BDD-8CCE70C6C39A}"/>
              </a:ext>
            </a:extLst>
          </p:cNvPr>
          <p:cNvSpPr>
            <a:spLocks noGrp="1" noChangeArrowheads="1"/>
          </p:cNvSpPr>
          <p:nvPr>
            <p:ph type="body" idx="1"/>
          </p:nvPr>
        </p:nvSpPr>
        <p:spPr>
          <a:xfrm>
            <a:off x="414338" y="422275"/>
            <a:ext cx="6132512" cy="8089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b="1" dirty="0"/>
              <a:t>¿Qué es el </a:t>
            </a:r>
            <a:r>
              <a:rPr lang="es-ES" b="1" dirty="0" err="1"/>
              <a:t>Bullying</a:t>
            </a:r>
            <a:r>
              <a:rPr lang="es-ES" b="1" dirty="0"/>
              <a:t>?</a:t>
            </a:r>
          </a:p>
          <a:p>
            <a:r>
              <a:rPr lang="es-ES" dirty="0"/>
              <a:t>El </a:t>
            </a:r>
            <a:r>
              <a:rPr lang="es-ES" b="1" dirty="0" err="1"/>
              <a:t>bullying</a:t>
            </a:r>
            <a:r>
              <a:rPr lang="es-ES" dirty="0"/>
              <a:t> ocurre cuando un niño o grupo de niños hieren a otro niño a propósito, usando palabras o acciones.</a:t>
            </a:r>
            <a:br>
              <a:rPr lang="es-ES" dirty="0"/>
            </a:br>
            <a:r>
              <a:rPr lang="es-ES" dirty="0"/>
              <a:t>Según el </a:t>
            </a:r>
            <a:r>
              <a:rPr lang="es-ES" i="1" dirty="0"/>
              <a:t>Departamento de Educación de EE. UU.</a:t>
            </a:r>
            <a:r>
              <a:rPr lang="es-ES" dirty="0"/>
              <a:t>, esto puede incluir:</a:t>
            </a:r>
          </a:p>
          <a:p>
            <a:pPr>
              <a:buFont typeface="Arial" panose="020B0604020202020204" pitchFamily="34" charset="0"/>
              <a:buChar char="•"/>
            </a:pPr>
            <a:r>
              <a:rPr lang="es-ES" dirty="0"/>
              <a:t>Insultos verbales.</a:t>
            </a:r>
          </a:p>
          <a:p>
            <a:pPr>
              <a:buFont typeface="Arial" panose="020B0604020202020204" pitchFamily="34" charset="0"/>
              <a:buChar char="•"/>
            </a:pPr>
            <a:r>
              <a:rPr lang="es-ES" dirty="0"/>
              <a:t>Amenazas.</a:t>
            </a:r>
          </a:p>
          <a:p>
            <a:pPr>
              <a:buFont typeface="Arial" panose="020B0604020202020204" pitchFamily="34" charset="0"/>
              <a:buChar char="•"/>
            </a:pPr>
            <a:r>
              <a:rPr lang="es-ES" dirty="0"/>
              <a:t>Aislar a un niño (no dejarlo jugar o participar).</a:t>
            </a:r>
          </a:p>
          <a:p>
            <a:pPr>
              <a:buFont typeface="Arial" panose="020B0604020202020204" pitchFamily="34" charset="0"/>
              <a:buChar char="•"/>
            </a:pPr>
            <a:r>
              <a:rPr lang="es-ES" dirty="0"/>
              <a:t>Burlarse constantemente.</a:t>
            </a:r>
          </a:p>
          <a:p>
            <a:endParaRPr lang="es-ES" b="1" dirty="0"/>
          </a:p>
          <a:p>
            <a:r>
              <a:rPr lang="es-ES" b="1" dirty="0"/>
              <a:t>¿Cómo reconocer el </a:t>
            </a:r>
            <a:r>
              <a:rPr lang="es-ES" b="1" dirty="0" err="1"/>
              <a:t>bullying</a:t>
            </a:r>
            <a:r>
              <a:rPr lang="es-ES" b="1" dirty="0"/>
              <a:t>?</a:t>
            </a:r>
          </a:p>
          <a:p>
            <a:r>
              <a:rPr lang="es-ES" dirty="0"/>
              <a:t>Para saber si una conducta es </a:t>
            </a:r>
            <a:r>
              <a:rPr lang="es-ES" dirty="0" err="1"/>
              <a:t>bullying</a:t>
            </a:r>
            <a:r>
              <a:rPr lang="es-ES" dirty="0"/>
              <a:t>, normalmente deben estar presentes estas características:</a:t>
            </a:r>
          </a:p>
          <a:p>
            <a:pPr>
              <a:buFont typeface="+mj-lt"/>
              <a:buAutoNum type="arabicPeriod"/>
            </a:pPr>
            <a:r>
              <a:rPr lang="es-ES" b="1" dirty="0"/>
              <a:t>Intencionalidad</a:t>
            </a:r>
            <a:endParaRPr lang="es-ES" dirty="0"/>
          </a:p>
          <a:p>
            <a:pPr marL="742950" lvl="1" indent="-285750">
              <a:buFont typeface="+mj-lt"/>
              <a:buAutoNum type="arabicPeriod"/>
            </a:pPr>
            <a:r>
              <a:rPr lang="es-ES" dirty="0"/>
              <a:t>El acto se hace a propósito para herir o molestar.</a:t>
            </a:r>
          </a:p>
          <a:p>
            <a:pPr marL="742950" lvl="1" indent="-285750">
              <a:buFont typeface="+mj-lt"/>
              <a:buAutoNum type="arabicPeriod"/>
            </a:pPr>
            <a:r>
              <a:rPr lang="es-ES" dirty="0"/>
              <a:t>Ejemplo: un niño le tira la mochila al suelo de manera repetida para burlarse.</a:t>
            </a:r>
          </a:p>
          <a:p>
            <a:pPr>
              <a:buFont typeface="+mj-lt"/>
              <a:buAutoNum type="arabicPeriod"/>
            </a:pPr>
            <a:r>
              <a:rPr lang="es-ES" b="1" dirty="0"/>
              <a:t>Se repite</a:t>
            </a:r>
            <a:endParaRPr lang="es-ES" dirty="0"/>
          </a:p>
          <a:p>
            <a:pPr marL="742950" lvl="1" indent="-285750">
              <a:buFont typeface="+mj-lt"/>
              <a:buAutoNum type="arabicPeriod"/>
            </a:pPr>
            <a:r>
              <a:rPr lang="es-ES" dirty="0"/>
              <a:t>Generalmente ocurre más de una vez.</a:t>
            </a:r>
          </a:p>
          <a:p>
            <a:pPr marL="742950" lvl="1" indent="-285750">
              <a:buFont typeface="+mj-lt"/>
              <a:buAutoNum type="arabicPeriod"/>
            </a:pPr>
            <a:r>
              <a:rPr lang="es-ES" dirty="0"/>
              <a:t>Ejemplo: cada día alguien pone apodos crueles a la misma niña.</a:t>
            </a:r>
          </a:p>
          <a:p>
            <a:pPr>
              <a:buFont typeface="+mj-lt"/>
              <a:buAutoNum type="arabicPeriod"/>
            </a:pPr>
            <a:r>
              <a:rPr lang="es-ES" b="1" dirty="0"/>
              <a:t>Actos o palabras dañinas</a:t>
            </a:r>
            <a:endParaRPr lang="es-ES" dirty="0"/>
          </a:p>
          <a:p>
            <a:pPr marL="742950" lvl="1" indent="-285750">
              <a:buFont typeface="+mj-lt"/>
              <a:buAutoNum type="arabicPeriod"/>
            </a:pPr>
            <a:r>
              <a:rPr lang="es-ES" dirty="0"/>
              <a:t>Puede ser físico, verbal o social.</a:t>
            </a:r>
          </a:p>
          <a:p>
            <a:pPr marL="742950" lvl="1" indent="-285750">
              <a:buFont typeface="+mj-lt"/>
              <a:buAutoNum type="arabicPeriod"/>
            </a:pPr>
            <a:r>
              <a:rPr lang="es-ES" dirty="0"/>
              <a:t>Ejemplo: difundir rumores para que otros no se junten con un niño.</a:t>
            </a:r>
          </a:p>
          <a:p>
            <a:pPr>
              <a:buFont typeface="+mj-lt"/>
              <a:buAutoNum type="arabicPeriod"/>
            </a:pPr>
            <a:r>
              <a:rPr lang="es-ES" b="1" dirty="0"/>
              <a:t>Uno o más contra otro</a:t>
            </a:r>
            <a:endParaRPr lang="es-ES" dirty="0"/>
          </a:p>
          <a:p>
            <a:pPr marL="742950" lvl="1" indent="-285750">
              <a:buFont typeface="+mj-lt"/>
              <a:buAutoNum type="arabicPeriod"/>
            </a:pPr>
            <a:r>
              <a:rPr lang="es-ES" dirty="0"/>
              <a:t>Puede hacerlo un niño solo o un grupo.</a:t>
            </a:r>
          </a:p>
          <a:p>
            <a:pPr marL="742950" lvl="1" indent="-285750">
              <a:buFont typeface="+mj-lt"/>
              <a:buAutoNum type="arabicPeriod"/>
            </a:pPr>
            <a:r>
              <a:rPr lang="es-ES" dirty="0"/>
              <a:t>Ejemplo: un grupo decide ignorar y excluir a un compañero.</a:t>
            </a:r>
          </a:p>
          <a:p>
            <a:pPr>
              <a:buFont typeface="+mj-lt"/>
              <a:buAutoNum type="arabicPeriod"/>
            </a:pPr>
            <a:r>
              <a:rPr lang="es-ES" b="1" dirty="0"/>
              <a:t>Desequilibrio de poder</a:t>
            </a:r>
            <a:endParaRPr lang="es-ES" dirty="0"/>
          </a:p>
          <a:p>
            <a:pPr marL="742950" lvl="1" indent="-285750">
              <a:buFont typeface="+mj-lt"/>
              <a:buAutoNum type="arabicPeriod"/>
            </a:pPr>
            <a:r>
              <a:rPr lang="es-ES" dirty="0"/>
              <a:t>El </a:t>
            </a:r>
            <a:r>
              <a:rPr lang="es-ES" dirty="0" err="1"/>
              <a:t>bully</a:t>
            </a:r>
            <a:r>
              <a:rPr lang="es-ES" dirty="0"/>
              <a:t> tiene más fuerza, popularidad o confianza en sí mismo que la víctima.</a:t>
            </a:r>
          </a:p>
          <a:p>
            <a:pPr marL="742950" lvl="1" indent="-285750">
              <a:buFont typeface="+mj-lt"/>
              <a:buAutoNum type="arabicPeriod"/>
            </a:pPr>
            <a:r>
              <a:rPr lang="es-ES" dirty="0"/>
              <a:t>Ejemplo: un niño mayor se burla de un niño más pequeño porque sabe que no puede defenderse.</a:t>
            </a:r>
          </a:p>
          <a:p>
            <a:endParaRPr lang="es-ES" b="1" dirty="0"/>
          </a:p>
          <a:p>
            <a:r>
              <a:rPr lang="es-ES" b="1" dirty="0"/>
              <a:t>Una pregunta común es ¿Siempre es </a:t>
            </a:r>
            <a:r>
              <a:rPr lang="es-ES" b="1" dirty="0" err="1"/>
              <a:t>bullying</a:t>
            </a:r>
            <a:r>
              <a:rPr lang="es-ES" b="1" dirty="0"/>
              <a:t>?</a:t>
            </a:r>
          </a:p>
          <a:p>
            <a:r>
              <a:rPr lang="es-ES" dirty="0"/>
              <a:t>No siempre.</a:t>
            </a:r>
          </a:p>
          <a:p>
            <a:pPr>
              <a:buFont typeface="Arial" panose="020B0604020202020204" pitchFamily="34" charset="0"/>
              <a:buChar char="•"/>
            </a:pPr>
            <a:r>
              <a:rPr lang="es-ES" b="1" dirty="0"/>
              <a:t>Si dos niños del mismo tamaño y con la misma fuerza se pelean, es un conflicto, no </a:t>
            </a:r>
            <a:r>
              <a:rPr lang="es-ES" b="1" dirty="0" err="1"/>
              <a:t>bullying</a:t>
            </a:r>
            <a:r>
              <a:rPr lang="es-ES" b="1" dirty="0"/>
              <a:t>.</a:t>
            </a:r>
            <a:endParaRPr lang="es-ES" dirty="0"/>
          </a:p>
          <a:p>
            <a:pPr>
              <a:buFont typeface="Arial" panose="020B0604020202020204" pitchFamily="34" charset="0"/>
              <a:buChar char="•"/>
            </a:pPr>
            <a:r>
              <a:rPr lang="es-ES" dirty="0"/>
              <a:t>Para que sea </a:t>
            </a:r>
            <a:r>
              <a:rPr lang="es-ES" dirty="0" err="1"/>
              <a:t>bullying</a:t>
            </a:r>
            <a:r>
              <a:rPr lang="es-ES" dirty="0"/>
              <a:t>, debe existir un </a:t>
            </a:r>
            <a:r>
              <a:rPr lang="es-ES" b="1" dirty="0"/>
              <a:t>desequilibrio de poder</a:t>
            </a:r>
            <a:r>
              <a:rPr lang="es-ES" dirty="0"/>
              <a:t> (uno tiene ventaja sobre el otro).</a:t>
            </a:r>
          </a:p>
          <a:p>
            <a:pPr>
              <a:buFont typeface="Arial" panose="020B0604020202020204" pitchFamily="34" charset="0"/>
              <a:buNone/>
            </a:pPr>
            <a:br>
              <a:rPr lang="es-ES" dirty="0"/>
            </a:br>
            <a:r>
              <a:rPr lang="es-ES" dirty="0"/>
              <a:t>Saber reconocer el </a:t>
            </a:r>
            <a:r>
              <a:rPr lang="es-ES" dirty="0" err="1"/>
              <a:t>bullying</a:t>
            </a:r>
            <a:r>
              <a:rPr lang="es-ES" dirty="0"/>
              <a:t> es el primer paso para intervenir. No todo conflicto es </a:t>
            </a:r>
            <a:r>
              <a:rPr lang="es-ES" dirty="0" err="1"/>
              <a:t>bullying</a:t>
            </a:r>
            <a:r>
              <a:rPr lang="es-ES" dirty="0"/>
              <a:t>, pero todo </a:t>
            </a:r>
            <a:r>
              <a:rPr lang="es-ES" dirty="0" err="1"/>
              <a:t>bullying</a:t>
            </a:r>
            <a:r>
              <a:rPr lang="es-ES" dirty="0"/>
              <a:t> sí necesita atención inmediata para proteger a los niños.</a:t>
            </a:r>
          </a:p>
          <a:p>
            <a:pPr eaLnBrk="1" hangingPunct="1">
              <a:tabLst>
                <a:tab pos="171450" algn="l"/>
              </a:tabLst>
            </a:pPr>
            <a:endParaRPr lang="es-ES_tradnl" altLang="en-US" dirty="0"/>
          </a:p>
        </p:txBody>
      </p:sp>
      <p:sp>
        <p:nvSpPr>
          <p:cNvPr id="9220" name="Rectangle 5">
            <a:extLst>
              <a:ext uri="{FF2B5EF4-FFF2-40B4-BE49-F238E27FC236}">
                <a16:creationId xmlns:a16="http://schemas.microsoft.com/office/drawing/2014/main" id="{DE4FFAE0-CD72-8EBB-4B45-AB8F7A5EFFCF}"/>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A9E9444-B6DA-2684-E7BE-31BF22E1635F}"/>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6A329861-41A9-A3C6-3EDA-391BDA8F8960}"/>
              </a:ext>
            </a:extLst>
          </p:cNvPr>
          <p:cNvSpPr>
            <a:spLocks noGrp="1" noChangeArrowheads="1"/>
          </p:cNvSpPr>
          <p:nvPr>
            <p:ph type="body" idx="1"/>
          </p:nvPr>
        </p:nvSpPr>
        <p:spPr>
          <a:xfrm>
            <a:off x="374650" y="457200"/>
            <a:ext cx="6143625" cy="7523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r>
              <a:rPr lang="es-ES" altLang="en-US" sz="1400" b="1" dirty="0"/>
              <a:t>Definiendo el Acoso por Discapacidad </a:t>
            </a:r>
          </a:p>
          <a:p>
            <a:endParaRPr lang="es-ES" b="1" dirty="0"/>
          </a:p>
          <a:p>
            <a:r>
              <a:rPr lang="es-ES" b="1" dirty="0"/>
              <a:t>¿Qué significa?</a:t>
            </a:r>
          </a:p>
          <a:p>
            <a:r>
              <a:rPr lang="es-ES" dirty="0"/>
              <a:t>El </a:t>
            </a:r>
            <a:r>
              <a:rPr lang="es-ES" b="1" dirty="0"/>
              <a:t>Departamento de Educación de EE. UU.</a:t>
            </a:r>
            <a:r>
              <a:rPr lang="es-ES" dirty="0"/>
              <a:t> explicó en una carta oficial que:</a:t>
            </a:r>
          </a:p>
          <a:p>
            <a:pPr>
              <a:buFont typeface="Arial" panose="020B0604020202020204" pitchFamily="34" charset="0"/>
              <a:buChar char="•"/>
            </a:pPr>
            <a:r>
              <a:rPr lang="es-ES" dirty="0"/>
              <a:t>Si el acoso hacia un estudiante con discapacidad es </a:t>
            </a:r>
            <a:r>
              <a:rPr lang="es-ES" b="1" dirty="0"/>
              <a:t>grave, constante o muy fuerte</a:t>
            </a:r>
            <a:r>
              <a:rPr lang="es-ES" dirty="0"/>
              <a:t>, puede crear un </a:t>
            </a:r>
            <a:r>
              <a:rPr lang="es-ES" b="1" dirty="0"/>
              <a:t>ambiente hostil</a:t>
            </a:r>
            <a:r>
              <a:rPr lang="es-ES" dirty="0"/>
              <a:t> en la escuela.</a:t>
            </a:r>
          </a:p>
          <a:p>
            <a:pPr>
              <a:buFont typeface="Arial" panose="020B0604020202020204" pitchFamily="34" charset="0"/>
              <a:buChar char="•"/>
            </a:pPr>
            <a:r>
              <a:rPr lang="es-ES" dirty="0"/>
              <a:t>Un </a:t>
            </a:r>
            <a:r>
              <a:rPr lang="es-ES" b="1" dirty="0"/>
              <a:t>ambiente hostil</a:t>
            </a:r>
            <a:r>
              <a:rPr lang="es-ES" dirty="0"/>
              <a:t> significa que el niño no se siente seguro, aceptado o apoyado, lo que afecta su habilidad para aprender.</a:t>
            </a:r>
          </a:p>
          <a:p>
            <a:pPr>
              <a:buFont typeface="Arial" panose="020B0604020202020204" pitchFamily="34" charset="0"/>
              <a:buChar char="•"/>
            </a:pPr>
            <a:r>
              <a:rPr lang="es-ES" dirty="0"/>
              <a:t>Incluso si no hay efectos visibles de inmediato (como bajas calificaciones), el simple hecho de que el niño no pueda participar o beneficiarse del programa educativo ya es una </a:t>
            </a:r>
            <a:r>
              <a:rPr lang="es-ES" b="1" dirty="0"/>
              <a:t>violación de sus derechos</a:t>
            </a:r>
            <a:r>
              <a:rPr lang="es-ES" dirty="0"/>
              <a:t> bajo la </a:t>
            </a:r>
            <a:r>
              <a:rPr lang="es-ES" b="1" dirty="0"/>
              <a:t>Sección 504</a:t>
            </a:r>
            <a:r>
              <a:rPr lang="es-ES" dirty="0"/>
              <a:t> </a:t>
            </a:r>
          </a:p>
          <a:p>
            <a:pPr>
              <a:buFont typeface="Arial" panose="020B0604020202020204" pitchFamily="34" charset="0"/>
              <a:buChar char="•"/>
            </a:pPr>
            <a:endParaRPr lang="es-ES" b="1" dirty="0"/>
          </a:p>
          <a:p>
            <a:pPr>
              <a:buFont typeface="Arial" panose="020B0604020202020204" pitchFamily="34" charset="0"/>
              <a:buNone/>
            </a:pPr>
            <a:r>
              <a:rPr lang="es-ES" b="1" dirty="0"/>
              <a:t>Ejemplos de Acoso por Discapacidad</a:t>
            </a:r>
          </a:p>
          <a:p>
            <a:pPr>
              <a:buFont typeface="+mj-lt"/>
              <a:buAutoNum type="arabicPeriod"/>
            </a:pPr>
            <a:r>
              <a:rPr lang="es-ES" b="1" dirty="0"/>
              <a:t>Comentarios hirientes</a:t>
            </a:r>
            <a:endParaRPr lang="es-ES" dirty="0"/>
          </a:p>
          <a:p>
            <a:pPr marL="742950" lvl="1" indent="-285750">
              <a:buFont typeface="+mj-lt"/>
              <a:buAutoNum type="arabicPeriod"/>
            </a:pPr>
            <a:r>
              <a:rPr lang="es-ES" dirty="0"/>
              <a:t>Varios estudiantes le dicen en voz alta a un compañero con dislexia que es “tonto” y que no merece estar en clase.</a:t>
            </a:r>
          </a:p>
          <a:p>
            <a:pPr marL="742950" lvl="1" indent="-285750">
              <a:buFont typeface="+mj-lt"/>
              <a:buAutoNum type="arabicPeriod"/>
            </a:pPr>
            <a:r>
              <a:rPr lang="es-ES" dirty="0"/>
              <a:t>Resultado: el niño empieza a sentirse mal, evita participar y sus calificaciones bajan.</a:t>
            </a:r>
          </a:p>
          <a:p>
            <a:pPr>
              <a:buFont typeface="+mj-lt"/>
              <a:buAutoNum type="arabicPeriod"/>
            </a:pPr>
            <a:r>
              <a:rPr lang="es-ES" b="1" dirty="0"/>
              <a:t>Obstáculos físicos</a:t>
            </a:r>
            <a:endParaRPr lang="es-ES" dirty="0"/>
          </a:p>
          <a:p>
            <a:pPr marL="742950" lvl="1" indent="-285750">
              <a:buFont typeface="+mj-lt"/>
              <a:buAutoNum type="arabicPeriod"/>
            </a:pPr>
            <a:r>
              <a:rPr lang="es-ES" dirty="0"/>
              <a:t>Un estudiante coloca muebles u objetos para bloquear el paso de un compañero en silla de ruedas.</a:t>
            </a:r>
          </a:p>
          <a:p>
            <a:pPr marL="742950" lvl="1" indent="-285750">
              <a:buFont typeface="+mj-lt"/>
              <a:buAutoNum type="arabicPeriod"/>
            </a:pPr>
            <a:r>
              <a:rPr lang="es-ES" dirty="0"/>
              <a:t>Resultado: el niño no puede entrar al salón ni moverse libremente, limitando su acceso a la educación.</a:t>
            </a:r>
          </a:p>
          <a:p>
            <a:pPr>
              <a:buFont typeface="+mj-lt"/>
              <a:buAutoNum type="arabicPeriod"/>
            </a:pPr>
            <a:r>
              <a:rPr lang="es-ES" b="1" dirty="0"/>
              <a:t>Burlas constantes</a:t>
            </a:r>
            <a:endParaRPr lang="es-ES" dirty="0"/>
          </a:p>
          <a:p>
            <a:pPr marL="742950" lvl="1" indent="-285750">
              <a:buFont typeface="+mj-lt"/>
              <a:buAutoNum type="arabicPeriod"/>
            </a:pPr>
            <a:r>
              <a:rPr lang="es-ES" dirty="0"/>
              <a:t>Algunos estudiantes imitan cruelmente la forma de hablar o comportarse de un compañero con discapacidad intelectual.</a:t>
            </a:r>
          </a:p>
          <a:p>
            <a:pPr marL="742950" lvl="1" indent="-285750">
              <a:buFont typeface="+mj-lt"/>
              <a:buAutoNum type="arabicPeriod"/>
            </a:pPr>
            <a:r>
              <a:rPr lang="es-ES" dirty="0"/>
              <a:t>Resultado: el niño se siente intimidado y deja de participar en clase por miedo a las burlas.</a:t>
            </a:r>
          </a:p>
          <a:p>
            <a:br>
              <a:rPr lang="es-ES" dirty="0"/>
            </a:br>
            <a:r>
              <a:rPr lang="es-ES" dirty="0"/>
              <a:t>El acoso hacia un niño con discapacidad no es solo un problema social, es también una </a:t>
            </a:r>
            <a:r>
              <a:rPr lang="es-ES" b="1" dirty="0"/>
              <a:t>violación de sus derechos civiles</a:t>
            </a:r>
            <a:r>
              <a:rPr lang="es-ES" dirty="0"/>
              <a:t>. La escuela </a:t>
            </a:r>
            <a:r>
              <a:rPr lang="es-ES" b="1" dirty="0"/>
              <a:t>tiene la obligación legal</a:t>
            </a:r>
            <a:r>
              <a:rPr lang="es-ES" dirty="0"/>
              <a:t> de actuar para proteger al estudiante y garantizarle un ambiente seguro donde pueda aprender.</a:t>
            </a:r>
          </a:p>
          <a:p>
            <a:pPr eaLnBrk="1" hangingPunct="1">
              <a:tabLst>
                <a:tab pos="114300" algn="l"/>
              </a:tabLst>
            </a:pPr>
            <a:endParaRPr lang="es-ES" altLang="en-US" sz="1000" b="1" dirty="0"/>
          </a:p>
          <a:p>
            <a:pPr eaLnBrk="1" hangingPunct="1">
              <a:tabLst>
                <a:tab pos="114300" algn="l"/>
              </a:tabLst>
            </a:pPr>
            <a:endParaRPr lang="es-ES" altLang="en-US" b="1" dirty="0"/>
          </a:p>
          <a:p>
            <a:pPr eaLnBrk="1" hangingPunct="1">
              <a:tabLst>
                <a:tab pos="114300" algn="l"/>
              </a:tabLst>
            </a:pPr>
            <a:endParaRPr lang="es-ES" altLang="en-US" b="1" dirty="0"/>
          </a:p>
          <a:p>
            <a:pPr eaLnBrk="1" hangingPunct="1">
              <a:tabLst>
                <a:tab pos="114300" algn="l"/>
              </a:tabLst>
            </a:pPr>
            <a:endParaRPr lang="es-ES" altLang="en-US" b="1" i="1" dirty="0"/>
          </a:p>
        </p:txBody>
      </p:sp>
      <p:sp>
        <p:nvSpPr>
          <p:cNvPr id="11268" name="Rectangle 5">
            <a:extLst>
              <a:ext uri="{FF2B5EF4-FFF2-40B4-BE49-F238E27FC236}">
                <a16:creationId xmlns:a16="http://schemas.microsoft.com/office/drawing/2014/main" id="{478ED9CC-AA0F-AC66-780F-D35767AFADFD}"/>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4B692D3-200E-E1D4-BDC7-1E579CF0A398}"/>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A17E06E-E87D-BB4C-48E2-D0C44DBCB2D5}"/>
              </a:ext>
            </a:extLst>
          </p:cNvPr>
          <p:cNvSpPr>
            <a:spLocks noGrp="1" noChangeArrowheads="1"/>
          </p:cNvSpPr>
          <p:nvPr>
            <p:ph type="body" idx="1"/>
          </p:nvPr>
        </p:nvSpPr>
        <p:spPr>
          <a:xfrm>
            <a:off x="263525" y="382588"/>
            <a:ext cx="6254750" cy="81835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sz="1200" b="1" dirty="0"/>
              <a:t>Creencias Comunes (y Falsas) sobre el </a:t>
            </a:r>
            <a:r>
              <a:rPr lang="es-ES" sz="1200" b="1" dirty="0" err="1"/>
              <a:t>Bullying</a:t>
            </a:r>
            <a:endParaRPr lang="es-ES" sz="1200" b="1" dirty="0"/>
          </a:p>
          <a:p>
            <a:r>
              <a:rPr lang="es-ES" sz="1200" dirty="0"/>
              <a:t>Muchos adultos todavía minimizan el </a:t>
            </a:r>
            <a:r>
              <a:rPr lang="es-ES" sz="1200" dirty="0" err="1"/>
              <a:t>bullying</a:t>
            </a:r>
            <a:r>
              <a:rPr lang="es-ES" sz="1200" dirty="0"/>
              <a:t>. Estas son ideas equivocadas:</a:t>
            </a:r>
          </a:p>
          <a:p>
            <a:pPr>
              <a:buFont typeface="Arial" panose="020B0604020202020204" pitchFamily="34" charset="0"/>
              <a:buChar char="•"/>
            </a:pPr>
            <a:r>
              <a:rPr lang="es-ES" sz="1200" b="1" dirty="0"/>
              <a:t>“Es cosa de niños.”</a:t>
            </a:r>
            <a:br>
              <a:rPr lang="es-ES" sz="1200" dirty="0"/>
            </a:br>
            <a:r>
              <a:rPr lang="es-ES" sz="1200" dirty="0"/>
              <a:t>La agresión se aprende, no es natural.</a:t>
            </a:r>
          </a:p>
          <a:p>
            <a:pPr>
              <a:buFont typeface="Arial" panose="020B0604020202020204" pitchFamily="34" charset="0"/>
              <a:buChar char="•"/>
            </a:pPr>
            <a:r>
              <a:rPr lang="es-ES" sz="1200" b="1" dirty="0"/>
              <a:t>“Las niñas no son </a:t>
            </a:r>
            <a:r>
              <a:rPr lang="es-ES" sz="1200" b="1" dirty="0" err="1"/>
              <a:t>bullies</a:t>
            </a:r>
            <a:r>
              <a:rPr lang="es-ES" sz="1200" b="1" dirty="0"/>
              <a:t>.”</a:t>
            </a:r>
            <a:br>
              <a:rPr lang="es-ES" sz="1200" dirty="0"/>
            </a:br>
            <a:r>
              <a:rPr lang="es-ES" sz="1200" dirty="0"/>
              <a:t>Suelen usar </a:t>
            </a:r>
            <a:r>
              <a:rPr lang="es-ES" sz="1200" dirty="0" err="1"/>
              <a:t>bullying</a:t>
            </a:r>
            <a:r>
              <a:rPr lang="es-ES" sz="1200" dirty="0"/>
              <a:t> </a:t>
            </a:r>
            <a:r>
              <a:rPr lang="es-ES" sz="1200" b="1" dirty="0"/>
              <a:t>verbal y social</a:t>
            </a:r>
            <a:r>
              <a:rPr lang="es-ES" sz="1200" dirty="0"/>
              <a:t>, sobre todo en secundaria.</a:t>
            </a:r>
          </a:p>
          <a:p>
            <a:pPr>
              <a:buFont typeface="Arial" panose="020B0604020202020204" pitchFamily="34" charset="0"/>
              <a:buChar char="•"/>
            </a:pPr>
            <a:r>
              <a:rPr lang="es-ES" sz="1200" b="1" dirty="0"/>
              <a:t>“Las palabras no hieren.”</a:t>
            </a:r>
            <a:br>
              <a:rPr lang="es-ES" sz="1200" dirty="0"/>
            </a:br>
            <a:r>
              <a:rPr lang="es-ES" sz="1200" dirty="0"/>
              <a:t>Pueden dejar cicatrices emocionales de por vida.</a:t>
            </a:r>
          </a:p>
          <a:p>
            <a:pPr>
              <a:buFont typeface="Arial" panose="020B0604020202020204" pitchFamily="34" charset="0"/>
              <a:buChar char="•"/>
            </a:pPr>
            <a:r>
              <a:rPr lang="es-ES" sz="1200" b="1" dirty="0"/>
              <a:t>“Es parte natural de la infancia.”</a:t>
            </a:r>
            <a:br>
              <a:rPr lang="es-ES" sz="1200" dirty="0"/>
            </a:br>
            <a:r>
              <a:rPr lang="es-ES" sz="1200" dirty="0"/>
              <a:t>Ser abusado nunca es normal ni aceptable.</a:t>
            </a:r>
          </a:p>
          <a:p>
            <a:pPr>
              <a:buFont typeface="Arial" panose="020B0604020202020204" pitchFamily="34" charset="0"/>
              <a:buChar char="•"/>
            </a:pPr>
            <a:r>
              <a:rPr lang="es-ES" sz="1200" b="1" dirty="0"/>
              <a:t>“Algunos merecen ser acosados.”</a:t>
            </a:r>
            <a:br>
              <a:rPr lang="es-ES" sz="1200" dirty="0"/>
            </a:br>
            <a:r>
              <a:rPr lang="es-ES" sz="1200" dirty="0"/>
              <a:t>. Ningún niño merece ser herido; todos merecen respeto.</a:t>
            </a:r>
          </a:p>
          <a:p>
            <a:pPr>
              <a:buFont typeface="Arial" panose="020B0604020202020204" pitchFamily="34" charset="0"/>
              <a:buChar char="•"/>
            </a:pPr>
            <a:r>
              <a:rPr lang="es-ES" sz="1200" b="1" dirty="0"/>
              <a:t>“El </a:t>
            </a:r>
            <a:r>
              <a:rPr lang="es-ES" sz="1200" b="1" dirty="0" err="1"/>
              <a:t>bullying</a:t>
            </a:r>
            <a:r>
              <a:rPr lang="es-ES" sz="1200" b="1" dirty="0"/>
              <a:t> hace más fuertes a los niños.”</a:t>
            </a:r>
            <a:br>
              <a:rPr lang="es-ES" sz="1200" dirty="0"/>
            </a:br>
            <a:r>
              <a:rPr lang="es-ES" sz="1200" dirty="0"/>
              <a:t>En realidad baja la autoestima y aumenta el miedo.</a:t>
            </a:r>
          </a:p>
          <a:p>
            <a:pPr>
              <a:buFont typeface="Arial" panose="020B0604020202020204" pitchFamily="34" charset="0"/>
              <a:buChar char="•"/>
            </a:pPr>
            <a:r>
              <a:rPr lang="es-ES" sz="1200" b="1" dirty="0"/>
              <a:t>“Decirlo es chisme.”</a:t>
            </a:r>
            <a:br>
              <a:rPr lang="es-ES" sz="1200" dirty="0"/>
            </a:br>
            <a:r>
              <a:rPr lang="es-ES" sz="1200" dirty="0"/>
              <a:t>Contarlo es buscar ayuda; callar protege al abusador.</a:t>
            </a:r>
          </a:p>
          <a:p>
            <a:pPr>
              <a:buFont typeface="Arial" panose="020B0604020202020204" pitchFamily="34" charset="0"/>
              <a:buChar char="•"/>
            </a:pPr>
            <a:r>
              <a:rPr lang="es-ES" sz="1200" b="1" dirty="0"/>
              <a:t>“Solo era una broma.”</a:t>
            </a:r>
            <a:br>
              <a:rPr lang="es-ES" sz="1200" dirty="0"/>
            </a:br>
            <a:r>
              <a:rPr lang="es-ES" sz="1200" dirty="0"/>
              <a:t>Una broma es </a:t>
            </a:r>
            <a:r>
              <a:rPr lang="es-ES" sz="1200" dirty="0" err="1"/>
              <a:t>bullying</a:t>
            </a:r>
            <a:r>
              <a:rPr lang="es-ES" sz="1200" dirty="0"/>
              <a:t> cuando hiere o excluye, especialmente si el niño no entiende que es “juego”.</a:t>
            </a:r>
          </a:p>
          <a:p>
            <a:br>
              <a:rPr lang="es-ES" sz="1200" dirty="0"/>
            </a:br>
            <a:r>
              <a:rPr lang="es-ES" sz="1200" dirty="0"/>
              <a:t>El </a:t>
            </a:r>
            <a:r>
              <a:rPr lang="es-ES" sz="1200" dirty="0" err="1"/>
              <a:t>bullying</a:t>
            </a:r>
            <a:r>
              <a:rPr lang="es-ES" sz="1200" dirty="0"/>
              <a:t> no es una etapa normal ni algo que deba aceptarse. Reconocer estos mitos ayuda a detenerlo a tiempo.</a:t>
            </a:r>
          </a:p>
          <a:p>
            <a:pPr eaLnBrk="1" hangingPunct="1">
              <a:lnSpc>
                <a:spcPct val="90000"/>
              </a:lnSpc>
              <a:tabLst>
                <a:tab pos="114300" algn="l"/>
              </a:tabLst>
            </a:pPr>
            <a:endParaRPr lang="en-US" altLang="en-US" sz="1000" dirty="0"/>
          </a:p>
        </p:txBody>
      </p:sp>
      <p:sp>
        <p:nvSpPr>
          <p:cNvPr id="13316" name="Rectangle 5">
            <a:extLst>
              <a:ext uri="{FF2B5EF4-FFF2-40B4-BE49-F238E27FC236}">
                <a16:creationId xmlns:a16="http://schemas.microsoft.com/office/drawing/2014/main" id="{B377FFFE-C775-6B2F-5EE7-39F40D90237C}"/>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2020DD5-56BF-52AE-F19E-28651E7B2A38}"/>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5145D30-1BFA-1EED-68A8-6CE7A13DB61B}"/>
              </a:ext>
            </a:extLst>
          </p:cNvPr>
          <p:cNvSpPr>
            <a:spLocks noGrp="1" noChangeArrowheads="1"/>
          </p:cNvSpPr>
          <p:nvPr>
            <p:ph type="body" idx="1"/>
          </p:nvPr>
        </p:nvSpPr>
        <p:spPr>
          <a:xfrm>
            <a:off x="263525" y="382588"/>
            <a:ext cx="6330950" cy="81073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tabLst>
                <a:tab pos="114300" algn="l"/>
              </a:tabLst>
            </a:pPr>
            <a:r>
              <a:rPr lang="es-ES" altLang="en-US" sz="1400" b="1" dirty="0"/>
              <a:t>Los Niños Que Abusan (</a:t>
            </a:r>
            <a:r>
              <a:rPr lang="es-ES" altLang="en-US" sz="1400" b="1" i="1" dirty="0"/>
              <a:t>Bully</a:t>
            </a:r>
            <a:r>
              <a:rPr lang="es-ES" altLang="en-US" sz="1400" b="1" dirty="0"/>
              <a:t>)</a:t>
            </a:r>
          </a:p>
          <a:p>
            <a:pPr eaLnBrk="1" hangingPunct="1">
              <a:tabLst>
                <a:tab pos="114300" algn="l"/>
              </a:tabLst>
            </a:pPr>
            <a:endParaRPr lang="es-ES" altLang="en-US" b="1" dirty="0"/>
          </a:p>
          <a:p>
            <a:pPr eaLnBrk="1" hangingPunct="1">
              <a:tabLst>
                <a:tab pos="114300" algn="l"/>
              </a:tabLst>
            </a:pPr>
            <a:r>
              <a:rPr lang="es-ES" altLang="en-US" dirty="0"/>
              <a:t>¿Cómo describirían los niños a un típico </a:t>
            </a:r>
            <a:r>
              <a:rPr lang="es-ES" altLang="en-US" i="1" dirty="0"/>
              <a:t>bully</a:t>
            </a:r>
            <a:r>
              <a:rPr lang="es-ES" altLang="en-US" dirty="0"/>
              <a:t>?</a:t>
            </a:r>
          </a:p>
          <a:p>
            <a:r>
              <a:rPr lang="es-ES" dirty="0"/>
              <a:t>Tradicionalmente, muchos piensan que un </a:t>
            </a:r>
            <a:r>
              <a:rPr lang="es-ES" dirty="0" err="1"/>
              <a:t>bully</a:t>
            </a:r>
            <a:r>
              <a:rPr lang="es-ES" dirty="0"/>
              <a:t> es un niño grande y fuerte.</a:t>
            </a:r>
            <a:br>
              <a:rPr lang="es-ES" dirty="0"/>
            </a:br>
            <a:r>
              <a:rPr lang="es-ES" b="1" dirty="0"/>
              <a:t>La realidad:</a:t>
            </a:r>
            <a:r>
              <a:rPr lang="es-ES" dirty="0"/>
              <a:t> un </a:t>
            </a:r>
            <a:r>
              <a:rPr lang="es-ES" dirty="0" err="1"/>
              <a:t>bully</a:t>
            </a:r>
            <a:r>
              <a:rPr lang="es-ES" dirty="0"/>
              <a:t> se define por su </a:t>
            </a:r>
            <a:r>
              <a:rPr lang="es-ES" b="1" dirty="0"/>
              <a:t>conducta</a:t>
            </a:r>
            <a:r>
              <a:rPr lang="es-ES" dirty="0"/>
              <a:t>, no por su apariencia.</a:t>
            </a:r>
          </a:p>
          <a:p>
            <a:pPr>
              <a:buFont typeface="Arial" panose="020B0604020202020204" pitchFamily="34" charset="0"/>
              <a:buChar char="•"/>
            </a:pPr>
            <a:r>
              <a:rPr lang="es-ES" dirty="0"/>
              <a:t>Puede ser de </a:t>
            </a:r>
            <a:r>
              <a:rPr lang="es-ES" b="1" dirty="0"/>
              <a:t>cualquier tamaño, raza, religión o género</a:t>
            </a:r>
            <a:r>
              <a:rPr lang="es-ES" dirty="0"/>
              <a:t>.</a:t>
            </a:r>
          </a:p>
          <a:p>
            <a:pPr eaLnBrk="1" hangingPunct="1">
              <a:tabLst>
                <a:tab pos="114300" algn="l"/>
              </a:tabLst>
            </a:pPr>
            <a:endParaRPr lang="es-ES" altLang="en-US" dirty="0"/>
          </a:p>
          <a:p>
            <a:pPr eaLnBrk="1" hangingPunct="1">
              <a:tabLst>
                <a:tab pos="114300" algn="l"/>
              </a:tabLst>
            </a:pPr>
            <a:r>
              <a:rPr lang="es-ES" altLang="en-US" dirty="0"/>
              <a:t> Hay muchas razones del porqué los niños acosan. La más predominante es la inhabilidad de canalizar su enojo o frustración de una manera apropiada. </a:t>
            </a:r>
            <a:r>
              <a:rPr lang="es-ES" altLang="en-US" b="1" dirty="0"/>
              <a:t>Los niños que abusan buscan demostrar su poder</a:t>
            </a:r>
            <a:r>
              <a:rPr lang="es-ES" altLang="en-US" dirty="0"/>
              <a:t>. Ellos pueden ser agresivos, físicamente más fuertes, sin remordimientos e intencionales en su deseo de dañar a otros. También les encanta el control, el dominio y frecuentemente no pueden distinguir entre el temor y el respeto. Los niños que abusan frecuentemente tienen un sentido erróneo del amor propio. Ellos pueden tener un amplio círculo de amigos. Este estatus social es logrado algunas veces al forzar a los compañeros a ser sus amigos por miedo. Los “amigos” del </a:t>
            </a:r>
            <a:r>
              <a:rPr lang="es-ES" altLang="en-US" i="1" dirty="0"/>
              <a:t>bully</a:t>
            </a:r>
            <a:r>
              <a:rPr lang="es-ES" altLang="en-US" dirty="0"/>
              <a:t>  temen convertirse en blancos a su vez. (</a:t>
            </a:r>
            <a:r>
              <a:rPr lang="es-ES" altLang="en-US" i="1" dirty="0"/>
              <a:t>lista adaptada de</a:t>
            </a:r>
            <a:r>
              <a:rPr lang="es-ES" altLang="en-US" dirty="0"/>
              <a:t> </a:t>
            </a:r>
            <a:r>
              <a:rPr lang="es-ES" altLang="en-US" dirty="0">
                <a:hlinkClick r:id="rId3"/>
              </a:rPr>
              <a:t>www.bullybeware.com</a:t>
            </a:r>
            <a:r>
              <a:rPr lang="es-ES" altLang="en-US" dirty="0"/>
              <a:t>) </a:t>
            </a:r>
          </a:p>
          <a:p>
            <a:pPr eaLnBrk="1" hangingPunct="1">
              <a:tabLst>
                <a:tab pos="114300" algn="l"/>
              </a:tabLst>
            </a:pPr>
            <a:r>
              <a:rPr lang="es-ES" b="1" dirty="0"/>
              <a:t>Ejemplo:</a:t>
            </a:r>
            <a:r>
              <a:rPr lang="es-ES" dirty="0"/>
              <a:t> Un niño popular en la secundaria obliga a otros a reírse de sus chistes crueles. Si alguien no lo hace, empieza a molestarlo hasta que todos lo siguen para no ser el próximo blanco.</a:t>
            </a:r>
            <a:endParaRPr lang="es-ES" altLang="en-US" dirty="0"/>
          </a:p>
          <a:p>
            <a:pPr eaLnBrk="1" hangingPunct="1">
              <a:tabLst>
                <a:tab pos="114300" algn="l"/>
              </a:tabLst>
            </a:pPr>
            <a:endParaRPr lang="es-ES" altLang="en-US" dirty="0"/>
          </a:p>
          <a:p>
            <a:pPr eaLnBrk="1" hangingPunct="1">
              <a:tabLst>
                <a:tab pos="114300" algn="l"/>
              </a:tabLst>
            </a:pPr>
            <a:r>
              <a:rPr lang="es-ES" altLang="en-US" dirty="0"/>
              <a:t>Los estudios muestran que:</a:t>
            </a:r>
            <a:endParaRPr lang="es-ES" altLang="en-US" dirty="0">
              <a:sym typeface="Symbol" panose="05050102010706020507" pitchFamily="18" charset="2"/>
            </a:endParaRPr>
          </a:p>
          <a:p>
            <a:pPr eaLnBrk="1" hangingPunct="1">
              <a:buFontTx/>
              <a:buChar char="•"/>
              <a:tabLst>
                <a:tab pos="114300" algn="l"/>
              </a:tabLst>
            </a:pPr>
            <a:r>
              <a:rPr lang="es-ES" altLang="en-US" dirty="0">
                <a:sym typeface="Symbol" panose="05050102010706020507" pitchFamily="18" charset="2"/>
              </a:rPr>
              <a:t> </a:t>
            </a:r>
            <a:r>
              <a:rPr lang="es-ES" altLang="en-US" dirty="0"/>
              <a:t>El </a:t>
            </a:r>
            <a:r>
              <a:rPr lang="es-ES" altLang="en-US" i="1" dirty="0"/>
              <a:t>bullying</a:t>
            </a:r>
            <a:r>
              <a:rPr lang="es-ES" altLang="en-US" dirty="0"/>
              <a:t> puede empezar tan temprano como en preescolar, se incrementa en la primaria, llega al máximo nivel  en secundaria (</a:t>
            </a:r>
            <a:r>
              <a:rPr lang="es-ES" altLang="en-US" dirty="0" err="1"/>
              <a:t>middle</a:t>
            </a:r>
            <a:r>
              <a:rPr lang="es-ES" altLang="en-US" dirty="0"/>
              <a:t> </a:t>
            </a:r>
            <a:r>
              <a:rPr lang="es-ES" altLang="en-US" dirty="0" err="1"/>
              <a:t>school</a:t>
            </a:r>
            <a:r>
              <a:rPr lang="es-ES" altLang="en-US" dirty="0"/>
              <a:t>), y luego disminuye en preparatoria (</a:t>
            </a:r>
            <a:r>
              <a:rPr lang="es-ES" altLang="en-US" dirty="0" err="1"/>
              <a:t>high</a:t>
            </a:r>
            <a:r>
              <a:rPr lang="es-ES" altLang="en-US" dirty="0"/>
              <a:t> </a:t>
            </a:r>
            <a:r>
              <a:rPr lang="es-ES" altLang="en-US" dirty="0" err="1"/>
              <a:t>school</a:t>
            </a:r>
            <a:r>
              <a:rPr lang="es-ES" altLang="en-US" dirty="0"/>
              <a:t>).</a:t>
            </a:r>
            <a:endParaRPr lang="es-ES" altLang="en-US" dirty="0">
              <a:sym typeface="Symbol" panose="05050102010706020507" pitchFamily="18" charset="2"/>
            </a:endParaRPr>
          </a:p>
          <a:p>
            <a:pPr eaLnBrk="1" hangingPunct="1">
              <a:buFontTx/>
              <a:buChar char="•"/>
              <a:tabLst>
                <a:tab pos="114300" algn="l"/>
              </a:tabLst>
            </a:pPr>
            <a:r>
              <a:rPr lang="es-ES" altLang="en-US" dirty="0">
                <a:sym typeface="Symbol" panose="05050102010706020507" pitchFamily="18" charset="2"/>
              </a:rPr>
              <a:t> </a:t>
            </a:r>
            <a:r>
              <a:rPr lang="es-ES" altLang="en-US" dirty="0"/>
              <a:t>En la escuela primaria, los varones participan más en </a:t>
            </a:r>
            <a:r>
              <a:rPr lang="es-ES" altLang="en-US" i="1" dirty="0"/>
              <a:t>bullying</a:t>
            </a:r>
            <a:r>
              <a:rPr lang="es-ES" altLang="en-US" dirty="0"/>
              <a:t> . Esta diferencia basada en el sexo disminuye en la secundaria/preparatoria así se incrementa el </a:t>
            </a:r>
            <a:r>
              <a:rPr lang="es-ES" altLang="en-US" i="1" dirty="0"/>
              <a:t>bullying</a:t>
            </a:r>
            <a:r>
              <a:rPr lang="es-ES" altLang="en-US" dirty="0"/>
              <a:t> social entre las niñas.</a:t>
            </a:r>
            <a:endParaRPr lang="es-ES" altLang="en-US" dirty="0">
              <a:sym typeface="Symbol" panose="05050102010706020507" pitchFamily="18" charset="2"/>
            </a:endParaRPr>
          </a:p>
          <a:p>
            <a:pPr eaLnBrk="1" hangingPunct="1">
              <a:buFontTx/>
              <a:buChar char="•"/>
              <a:tabLst>
                <a:tab pos="114300" algn="l"/>
              </a:tabLst>
            </a:pPr>
            <a:r>
              <a:rPr lang="es-ES" altLang="en-US" dirty="0">
                <a:sym typeface="Symbol" panose="05050102010706020507" pitchFamily="18" charset="2"/>
              </a:rPr>
              <a:t> </a:t>
            </a:r>
            <a:r>
              <a:rPr lang="es-ES" altLang="en-US" dirty="0"/>
              <a:t>Los varones generalmente acosan a niños y niñas, mientras que las niñas normalmente acosan a otras niñas.</a:t>
            </a:r>
            <a:endParaRPr lang="es-ES" altLang="en-US" dirty="0">
              <a:sym typeface="Symbol" panose="05050102010706020507" pitchFamily="18" charset="2"/>
            </a:endParaRPr>
          </a:p>
          <a:p>
            <a:pPr eaLnBrk="1" hangingPunct="1">
              <a:buFontTx/>
              <a:buChar char="•"/>
              <a:tabLst>
                <a:tab pos="114300" algn="l"/>
              </a:tabLst>
            </a:pPr>
            <a:r>
              <a:rPr lang="es-ES" altLang="en-US" dirty="0">
                <a:sym typeface="Symbol" panose="05050102010706020507" pitchFamily="18" charset="2"/>
              </a:rPr>
              <a:t> </a:t>
            </a:r>
            <a:r>
              <a:rPr lang="es-ES" altLang="en-US" dirty="0"/>
              <a:t>La conducta </a:t>
            </a:r>
            <a:r>
              <a:rPr lang="es-ES" altLang="en-US" i="1" dirty="0"/>
              <a:t>bullying</a:t>
            </a:r>
            <a:r>
              <a:rPr lang="es-ES" altLang="en-US" dirty="0"/>
              <a:t> en escuela primaria típicamente que incluye la agresión física, mientras que el </a:t>
            </a:r>
            <a:r>
              <a:rPr lang="es-ES" altLang="en-US" i="1" dirty="0"/>
              <a:t>bullying</a:t>
            </a:r>
            <a:r>
              <a:rPr lang="es-ES" altLang="en-US" dirty="0"/>
              <a:t> en la escuela secundaria/preparatoria está más caracterizado por la burla y la exclusión (aislamiento) social.</a:t>
            </a:r>
          </a:p>
          <a:p>
            <a:pPr eaLnBrk="1" hangingPunct="1">
              <a:buFontTx/>
              <a:buChar char="•"/>
              <a:tabLst>
                <a:tab pos="114300" algn="l"/>
              </a:tabLst>
            </a:pPr>
            <a:r>
              <a:rPr lang="es-ES" altLang="en-US" dirty="0"/>
              <a:t> Los niños tienden a utilizar formas físicas para acosar, mientras que las niñas tienden a usar la burla y la exclusión social.</a:t>
            </a:r>
            <a:endParaRPr lang="es-ES" altLang="en-US" b="1" dirty="0"/>
          </a:p>
          <a:p>
            <a:pPr eaLnBrk="1" hangingPunct="1">
              <a:tabLst>
                <a:tab pos="114300" algn="l"/>
              </a:tabLst>
            </a:pPr>
            <a:endParaRPr lang="es-ES" altLang="en-US" b="1" dirty="0"/>
          </a:p>
          <a:p>
            <a:pPr eaLnBrk="1" hangingPunct="1">
              <a:tabLst>
                <a:tab pos="114300" algn="l"/>
              </a:tabLst>
            </a:pPr>
            <a:r>
              <a:rPr lang="es-ES" altLang="en-US" b="1" dirty="0"/>
              <a:t>Punto de Discusión:</a:t>
            </a:r>
            <a:r>
              <a:rPr lang="es-ES" altLang="en-US" dirty="0"/>
              <a:t> ¿Por qué el </a:t>
            </a:r>
            <a:r>
              <a:rPr lang="es-ES" altLang="en-US" i="1" dirty="0"/>
              <a:t>bullying</a:t>
            </a:r>
            <a:r>
              <a:rPr lang="es-ES" altLang="en-US" dirty="0"/>
              <a:t> disminuye en la </a:t>
            </a:r>
            <a:br>
              <a:rPr lang="es-ES" altLang="en-US" dirty="0"/>
            </a:br>
            <a:r>
              <a:rPr lang="es-ES" altLang="en-US" dirty="0"/>
              <a:t>preparatoria? </a:t>
            </a:r>
            <a:r>
              <a:rPr lang="es-ES" altLang="en-US" b="1" dirty="0"/>
              <a:t>(Hacer una encuesta)</a:t>
            </a:r>
          </a:p>
          <a:p>
            <a:pPr eaLnBrk="1" hangingPunct="1">
              <a:tabLst>
                <a:tab pos="114300" algn="l"/>
              </a:tabLst>
            </a:pPr>
            <a:endParaRPr lang="es-ES" altLang="en-US" dirty="0"/>
          </a:p>
          <a:p>
            <a:pPr eaLnBrk="1" hangingPunct="1">
              <a:tabLst>
                <a:tab pos="114300" algn="l"/>
              </a:tabLst>
            </a:pPr>
            <a:r>
              <a:rPr lang="es-ES" altLang="en-US" dirty="0"/>
              <a:t>(Las razones podrían incluir: las conexiones</a:t>
            </a:r>
            <a:br>
              <a:rPr lang="es-ES" altLang="en-US" dirty="0"/>
            </a:br>
            <a:r>
              <a:rPr lang="es-ES" altLang="en-US" dirty="0"/>
              <a:t>sociales han sido establecidas, la lucha por el poder disminuye</a:t>
            </a:r>
            <a:br>
              <a:rPr lang="es-ES" altLang="en-US" dirty="0"/>
            </a:br>
            <a:r>
              <a:rPr lang="es-ES" altLang="en-US" dirty="0"/>
              <a:t>y la madurez incrementa. Los compañeros han desarrollado un </a:t>
            </a:r>
            <a:br>
              <a:rPr lang="es-ES" altLang="en-US" dirty="0"/>
            </a:br>
            <a:r>
              <a:rPr lang="es-ES" altLang="en-US" dirty="0"/>
              <a:t>elevado sentido de moralidad y están dispuestos a defender a </a:t>
            </a:r>
            <a:br>
              <a:rPr lang="es-ES" altLang="en-US" dirty="0"/>
            </a:br>
            <a:r>
              <a:rPr lang="es-ES" altLang="en-US" dirty="0"/>
              <a:t>los que son maltratados por otros).</a:t>
            </a:r>
            <a:endParaRPr lang="es-ES" altLang="en-US" b="1" dirty="0"/>
          </a:p>
        </p:txBody>
      </p:sp>
      <p:sp>
        <p:nvSpPr>
          <p:cNvPr id="15364" name="Rectangle 5">
            <a:extLst>
              <a:ext uri="{FF2B5EF4-FFF2-40B4-BE49-F238E27FC236}">
                <a16:creationId xmlns:a16="http://schemas.microsoft.com/office/drawing/2014/main" id="{00572F1E-FE75-B80D-D026-345BF92B0F7D}"/>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7E1C485-0342-AF39-22EA-3A1F6E92DE67}"/>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A4A45A7C-BD3E-DE79-06D5-9AEF0CD61116}"/>
              </a:ext>
            </a:extLst>
          </p:cNvPr>
          <p:cNvSpPr>
            <a:spLocks noGrp="1" noChangeArrowheads="1"/>
          </p:cNvSpPr>
          <p:nvPr>
            <p:ph type="body" idx="1"/>
          </p:nvPr>
        </p:nvSpPr>
        <p:spPr>
          <a:xfrm>
            <a:off x="263525" y="346075"/>
            <a:ext cx="6170613" cy="8047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b="1" dirty="0"/>
              <a:t>Los Niños que son “Blancos” del </a:t>
            </a:r>
            <a:r>
              <a:rPr lang="es-ES" b="1" dirty="0" err="1"/>
              <a:t>Bullying</a:t>
            </a:r>
            <a:endParaRPr lang="es-ES" b="1" dirty="0"/>
          </a:p>
          <a:p>
            <a:r>
              <a:rPr lang="es-ES" b="1" dirty="0"/>
              <a:t>¿Víctima o Blanco?</a:t>
            </a:r>
          </a:p>
          <a:p>
            <a:r>
              <a:rPr lang="es-ES" dirty="0"/>
              <a:t>Las palabras que usamos son muy importantes.</a:t>
            </a:r>
          </a:p>
          <a:p>
            <a:pPr>
              <a:buFont typeface="Arial" panose="020B0604020202020204" pitchFamily="34" charset="0"/>
              <a:buChar char="•"/>
            </a:pPr>
            <a:r>
              <a:rPr lang="es-ES" dirty="0"/>
              <a:t>Cuando decimos </a:t>
            </a:r>
            <a:r>
              <a:rPr lang="es-ES" b="1" dirty="0"/>
              <a:t>“víctima”</a:t>
            </a:r>
            <a:r>
              <a:rPr lang="es-ES" dirty="0"/>
              <a:t>, puede sonar como que el niño no tiene poder y que nada puede cambiar.</a:t>
            </a:r>
          </a:p>
          <a:p>
            <a:pPr>
              <a:buFont typeface="Arial" panose="020B0604020202020204" pitchFamily="34" charset="0"/>
              <a:buChar char="•"/>
            </a:pPr>
            <a:r>
              <a:rPr lang="es-ES" dirty="0"/>
              <a:t>Cuando decimos </a:t>
            </a:r>
            <a:r>
              <a:rPr lang="es-ES" b="1" dirty="0"/>
              <a:t>“blanco”</a:t>
            </a:r>
            <a:r>
              <a:rPr lang="es-ES" dirty="0"/>
              <a:t>, reconocemos que el niño fue escogido por alguien, pero también que </a:t>
            </a:r>
            <a:r>
              <a:rPr lang="es-ES" b="1" dirty="0"/>
              <a:t>con apoyo puede recuperar su poder</a:t>
            </a:r>
            <a:r>
              <a:rPr lang="es-ES" dirty="0"/>
              <a:t>.</a:t>
            </a:r>
          </a:p>
          <a:p>
            <a:endParaRPr lang="es-ES" b="1" dirty="0"/>
          </a:p>
          <a:p>
            <a:r>
              <a:rPr lang="es-ES" b="1" dirty="0"/>
              <a:t>Un niño que es acosado NO es responsable por lo que hace el </a:t>
            </a:r>
            <a:r>
              <a:rPr lang="es-ES" b="1" dirty="0" err="1"/>
              <a:t>bully</a:t>
            </a:r>
            <a:r>
              <a:rPr lang="es-ES" b="1" dirty="0"/>
              <a:t>.</a:t>
            </a:r>
            <a:endParaRPr lang="es-ES" dirty="0"/>
          </a:p>
          <a:p>
            <a:r>
              <a:rPr lang="es-ES" b="1" dirty="0"/>
              <a:t>Cambiando la forma de pensar</a:t>
            </a:r>
          </a:p>
          <a:p>
            <a:pPr>
              <a:buFont typeface="Arial" panose="020B0604020202020204" pitchFamily="34" charset="0"/>
              <a:buChar char="•"/>
            </a:pPr>
            <a:r>
              <a:rPr lang="es-ES" b="1" dirty="0"/>
              <a:t>Víctima</a:t>
            </a:r>
            <a:r>
              <a:rPr lang="es-ES" dirty="0"/>
              <a:t>: “Soy débil, no puedo hacer nada.”</a:t>
            </a:r>
          </a:p>
          <a:p>
            <a:pPr>
              <a:buFont typeface="Arial" panose="020B0604020202020204" pitchFamily="34" charset="0"/>
              <a:buChar char="•"/>
            </a:pPr>
            <a:r>
              <a:rPr lang="es-ES" b="1" dirty="0"/>
              <a:t>Blanco</a:t>
            </a:r>
            <a:r>
              <a:rPr lang="es-ES" dirty="0"/>
              <a:t>: “Me escogieron, pero tengo opciones y puedo actuar con ayuda de adultos.”</a:t>
            </a:r>
          </a:p>
          <a:p>
            <a:r>
              <a:rPr lang="es-ES" dirty="0"/>
              <a:t>También cambia cómo lo ven los demás:</a:t>
            </a:r>
          </a:p>
          <a:p>
            <a:endParaRPr lang="es-ES" b="1" dirty="0"/>
          </a:p>
          <a:p>
            <a:r>
              <a:rPr lang="es-ES" b="1" dirty="0"/>
              <a:t>Características comunes de niños que son blancos de </a:t>
            </a:r>
            <a:r>
              <a:rPr lang="es-ES" b="1" dirty="0" err="1"/>
              <a:t>bullying</a:t>
            </a:r>
            <a:endParaRPr lang="es-ES" b="1" dirty="0"/>
          </a:p>
          <a:p>
            <a:pPr>
              <a:buFont typeface="+mj-lt"/>
              <a:buAutoNum type="arabicPeriod"/>
            </a:pPr>
            <a:r>
              <a:rPr lang="es-ES" b="1" dirty="0"/>
              <a:t>Conductas vulnerables</a:t>
            </a:r>
            <a:endParaRPr lang="es-ES" dirty="0"/>
          </a:p>
          <a:p>
            <a:pPr marL="742950" lvl="1" indent="-285750">
              <a:buFont typeface="+mj-lt"/>
              <a:buAutoNum type="arabicPeriod"/>
            </a:pPr>
            <a:r>
              <a:rPr lang="es-ES" dirty="0"/>
              <a:t>Se muestran asustados o no saben cómo responder, lo cual anima al </a:t>
            </a:r>
            <a:r>
              <a:rPr lang="es-ES" dirty="0" err="1"/>
              <a:t>bully</a:t>
            </a:r>
            <a:r>
              <a:rPr lang="es-ES" dirty="0"/>
              <a:t> a seguir.</a:t>
            </a:r>
          </a:p>
          <a:p>
            <a:pPr marL="742950" lvl="1" indent="-285750">
              <a:buFont typeface="+mj-lt"/>
              <a:buAutoNum type="arabicPeriod"/>
            </a:pPr>
            <a:r>
              <a:rPr lang="es-ES" dirty="0"/>
              <a:t>Ejemplo: un niño se queda en silencio y baja la cabeza cada vez que se burlan de él.</a:t>
            </a:r>
          </a:p>
          <a:p>
            <a:pPr>
              <a:buFont typeface="+mj-lt"/>
              <a:buAutoNum type="arabicPeriod"/>
            </a:pPr>
            <a:r>
              <a:rPr lang="es-ES" b="1" dirty="0"/>
              <a:t>Pocos amigos o aislamiento social</a:t>
            </a:r>
            <a:endParaRPr lang="es-ES" dirty="0"/>
          </a:p>
          <a:p>
            <a:pPr marL="742950" lvl="1" indent="-285750">
              <a:buFont typeface="+mj-lt"/>
              <a:buAutoNum type="arabicPeriod"/>
            </a:pPr>
            <a:r>
              <a:rPr lang="es-ES" dirty="0"/>
              <a:t>Los </a:t>
            </a:r>
            <a:r>
              <a:rPr lang="es-ES" dirty="0" err="1"/>
              <a:t>bullies</a:t>
            </a:r>
            <a:r>
              <a:rPr lang="es-ES" dirty="0"/>
              <a:t> reconocen que un niño sin apoyo es más fácil de atacar.</a:t>
            </a:r>
          </a:p>
          <a:p>
            <a:pPr marL="742950" lvl="1" indent="-285750">
              <a:buFont typeface="+mj-lt"/>
              <a:buAutoNum type="arabicPeriod"/>
            </a:pPr>
            <a:r>
              <a:rPr lang="es-ES" dirty="0"/>
              <a:t>Ejemplo: una niña que siempre está sola en el recreo puede convertirse en blanco más fácilmente.</a:t>
            </a:r>
          </a:p>
          <a:p>
            <a:pPr>
              <a:buFont typeface="+mj-lt"/>
              <a:buAutoNum type="arabicPeriod"/>
            </a:pPr>
            <a:r>
              <a:rPr lang="es-ES" b="1" dirty="0"/>
              <a:t>Poca firmeza</a:t>
            </a:r>
            <a:endParaRPr lang="es-ES" dirty="0"/>
          </a:p>
          <a:p>
            <a:pPr marL="742950" lvl="1" indent="-285750">
              <a:buFont typeface="+mj-lt"/>
              <a:buAutoNum type="arabicPeriod"/>
            </a:pPr>
            <a:r>
              <a:rPr lang="es-ES" dirty="0"/>
              <a:t>Pueden parecer débiles o fáciles de dominar.</a:t>
            </a:r>
          </a:p>
          <a:p>
            <a:pPr>
              <a:buFont typeface="+mj-lt"/>
              <a:buAutoNum type="arabicPeriod"/>
            </a:pPr>
            <a:r>
              <a:rPr lang="es-ES" b="1" dirty="0"/>
              <a:t>Baja autoestima</a:t>
            </a:r>
            <a:endParaRPr lang="es-ES" dirty="0"/>
          </a:p>
          <a:p>
            <a:pPr marL="742950" lvl="1" indent="-285750">
              <a:buFont typeface="+mj-lt"/>
              <a:buAutoNum type="arabicPeriod"/>
            </a:pPr>
            <a:r>
              <a:rPr lang="es-ES" dirty="0"/>
              <a:t>Algunos llegan a creer que merecen el maltrato.</a:t>
            </a:r>
          </a:p>
          <a:p>
            <a:pPr marL="742950" lvl="1" indent="-285750">
              <a:buFont typeface="+mj-lt"/>
              <a:buAutoNum type="arabicPeriod"/>
            </a:pPr>
            <a:r>
              <a:rPr lang="es-ES" dirty="0"/>
              <a:t>Ejemplo: un niño puede pensar “tal vez me lo busqué” después de recibir burlas.</a:t>
            </a:r>
          </a:p>
          <a:p>
            <a:endParaRPr lang="es-ES" b="1" dirty="0"/>
          </a:p>
          <a:p>
            <a:r>
              <a:rPr lang="es-ES" b="1" dirty="0"/>
              <a:t>Cómo recuperar el poder</a:t>
            </a:r>
          </a:p>
          <a:p>
            <a:r>
              <a:rPr lang="es-ES" dirty="0"/>
              <a:t>Los niños que son blancos pueden </a:t>
            </a:r>
            <a:r>
              <a:rPr lang="es-ES" b="1" dirty="0"/>
              <a:t>aprender estrategias</a:t>
            </a:r>
            <a:r>
              <a:rPr lang="es-ES" dirty="0"/>
              <a:t> para responder:</a:t>
            </a:r>
          </a:p>
          <a:p>
            <a:pPr>
              <a:buFont typeface="Arial" panose="020B0604020202020204" pitchFamily="34" charset="0"/>
              <a:buChar char="•"/>
            </a:pPr>
            <a:r>
              <a:rPr lang="es-ES" dirty="0"/>
              <a:t>Ignorar con confianza.</a:t>
            </a:r>
          </a:p>
          <a:p>
            <a:pPr>
              <a:buFont typeface="Arial" panose="020B0604020202020204" pitchFamily="34" charset="0"/>
              <a:buChar char="•"/>
            </a:pPr>
            <a:r>
              <a:rPr lang="es-ES" dirty="0"/>
              <a:t>Usar respuestas ingeniosas (ejemplo: “¿Eso es lo mejor que tienes?”).</a:t>
            </a:r>
          </a:p>
          <a:p>
            <a:pPr>
              <a:buFont typeface="Arial" panose="020B0604020202020204" pitchFamily="34" charset="0"/>
              <a:buChar char="•"/>
            </a:pPr>
            <a:r>
              <a:rPr lang="es-ES" dirty="0"/>
              <a:t>Buscar apoyo en un adulto o en un amigo.</a:t>
            </a:r>
          </a:p>
          <a:p>
            <a:br>
              <a:rPr lang="es-ES" dirty="0"/>
            </a:br>
            <a:r>
              <a:rPr lang="es-ES" dirty="0"/>
              <a:t>Muchas veces el simple hecho de cambiar las palabras de “víctima” a “blanco” ayuda a los niños a ver que </a:t>
            </a:r>
            <a:r>
              <a:rPr lang="es-ES" b="1" dirty="0"/>
              <a:t>tienen opciones y no están solos</a:t>
            </a:r>
            <a:r>
              <a:rPr lang="es-ES" dirty="0"/>
              <a:t>. Con apoyo de los padres, maestros y amigos, pueden recuperar su seguridad.</a:t>
            </a:r>
          </a:p>
          <a:p>
            <a:pPr eaLnBrk="1" hangingPunct="1">
              <a:tabLst>
                <a:tab pos="114300" algn="l"/>
              </a:tabLst>
            </a:pPr>
            <a:endParaRPr lang="es-ES" altLang="en-US" b="1" dirty="0"/>
          </a:p>
        </p:txBody>
      </p:sp>
      <p:sp>
        <p:nvSpPr>
          <p:cNvPr id="17412" name="Rectangle 5">
            <a:extLst>
              <a:ext uri="{FF2B5EF4-FFF2-40B4-BE49-F238E27FC236}">
                <a16:creationId xmlns:a16="http://schemas.microsoft.com/office/drawing/2014/main" id="{E08F575F-C0F9-0438-D7DA-79655EBA10BB}"/>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A99FDFA-A786-76AF-B427-CDBAFFA027E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8C8F0254-ED64-1165-53C5-3EA1ECED24F9}"/>
              </a:ext>
            </a:extLst>
          </p:cNvPr>
          <p:cNvSpPr>
            <a:spLocks noGrp="1" noChangeArrowheads="1"/>
          </p:cNvSpPr>
          <p:nvPr>
            <p:ph type="body" idx="1"/>
          </p:nvPr>
        </p:nvSpPr>
        <p:spPr>
          <a:xfrm>
            <a:off x="263525" y="346075"/>
            <a:ext cx="6330950" cy="83550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dirty="0"/>
              <a:t>El </a:t>
            </a:r>
            <a:r>
              <a:rPr lang="es-ES" dirty="0" err="1"/>
              <a:t>bullying</a:t>
            </a:r>
            <a:r>
              <a:rPr lang="es-ES" dirty="0"/>
              <a:t> físico es el más </a:t>
            </a:r>
            <a:r>
              <a:rPr lang="es-ES" b="1" dirty="0"/>
              <a:t>visible</a:t>
            </a:r>
            <a:r>
              <a:rPr lang="es-ES" dirty="0"/>
              <a:t>, pero muchas veces sucede cuando los adultos no están mirando, lo que lo hace difícil de detectar.</a:t>
            </a:r>
          </a:p>
          <a:p>
            <a:r>
              <a:rPr lang="es-ES" b="1" dirty="0"/>
              <a:t>¿Qué incluye el </a:t>
            </a:r>
            <a:r>
              <a:rPr lang="es-ES" b="1" dirty="0" err="1"/>
              <a:t>bullying</a:t>
            </a:r>
            <a:r>
              <a:rPr lang="es-ES" b="1" dirty="0"/>
              <a:t> físico?</a:t>
            </a:r>
          </a:p>
          <a:p>
            <a:pPr>
              <a:buFont typeface="Arial" panose="020B0604020202020204" pitchFamily="34" charset="0"/>
              <a:buChar char="•"/>
            </a:pPr>
            <a:r>
              <a:rPr lang="es-ES" dirty="0"/>
              <a:t>Golpes, patadas, empujones.</a:t>
            </a:r>
          </a:p>
          <a:p>
            <a:pPr>
              <a:buFont typeface="Arial" panose="020B0604020202020204" pitchFamily="34" charset="0"/>
              <a:buChar char="•"/>
            </a:pPr>
            <a:r>
              <a:rPr lang="es-ES" dirty="0"/>
              <a:t>Quitar o dañar cosas que no son suyas.</a:t>
            </a:r>
          </a:p>
          <a:p>
            <a:pPr>
              <a:buFont typeface="Arial" panose="020B0604020202020204" pitchFamily="34" charset="0"/>
              <a:buChar char="•"/>
            </a:pPr>
            <a:r>
              <a:rPr lang="es-ES" dirty="0"/>
              <a:t>Forzar contacto físico no deseado.</a:t>
            </a:r>
          </a:p>
          <a:p>
            <a:pPr>
              <a:buFont typeface="Arial" panose="020B0604020202020204" pitchFamily="34" charset="0"/>
              <a:buChar char="•"/>
            </a:pPr>
            <a:r>
              <a:rPr lang="es-ES" dirty="0"/>
              <a:t>Fingir que van a golpear (por ejemplo, hacer una finta cerca de la cara para asustar).</a:t>
            </a:r>
          </a:p>
          <a:p>
            <a:pPr>
              <a:buFont typeface="Arial" panose="020B0604020202020204" pitchFamily="34" charset="0"/>
              <a:buChar char="•"/>
            </a:pPr>
            <a:r>
              <a:rPr lang="es-ES" dirty="0"/>
              <a:t>Escupir.</a:t>
            </a:r>
          </a:p>
          <a:p>
            <a:pPr>
              <a:buFont typeface="Arial" panose="020B0604020202020204" pitchFamily="34" charset="0"/>
              <a:buChar char="•"/>
            </a:pPr>
            <a:r>
              <a:rPr lang="es-ES" dirty="0"/>
              <a:t>Jalar el cabello.</a:t>
            </a:r>
          </a:p>
          <a:p>
            <a:pPr>
              <a:buFont typeface="Arial" panose="020B0604020202020204" pitchFamily="34" charset="0"/>
              <a:buChar char="•"/>
            </a:pPr>
            <a:r>
              <a:rPr lang="es-ES" dirty="0"/>
              <a:t>Lanzar objetos.</a:t>
            </a:r>
          </a:p>
          <a:p>
            <a:endParaRPr lang="es-ES" dirty="0"/>
          </a:p>
          <a:p>
            <a:r>
              <a:rPr lang="es-ES" dirty="0"/>
              <a:t> Aunque los episodios sean breves, pueden dejar al niño sintiéndose inseguro en la escuela.</a:t>
            </a:r>
          </a:p>
          <a:p>
            <a:r>
              <a:rPr lang="es-ES" b="1" dirty="0"/>
              <a:t>Ejemplo </a:t>
            </a:r>
            <a:r>
              <a:rPr lang="es-ES" dirty="0"/>
              <a:t>Jacobo, estudiante de cuarto grado con </a:t>
            </a:r>
            <a:r>
              <a:rPr lang="es-ES" b="1" dirty="0"/>
              <a:t>ADHD</a:t>
            </a:r>
            <a:r>
              <a:rPr lang="es-ES" dirty="0"/>
              <a:t>, se sienta al fondo del salón.</a:t>
            </a:r>
          </a:p>
          <a:p>
            <a:pPr>
              <a:buFont typeface="Arial" panose="020B0604020202020204" pitchFamily="34" charset="0"/>
              <a:buChar char="•"/>
            </a:pPr>
            <a:r>
              <a:rPr lang="es-ES" dirty="0"/>
              <a:t>Samuel, sentado detrás de él, </a:t>
            </a:r>
            <a:r>
              <a:rPr lang="es-ES" b="1" dirty="0"/>
              <a:t>patea su silla constantemente</a:t>
            </a:r>
            <a:r>
              <a:rPr lang="es-ES" dirty="0"/>
              <a:t> cuando cree que la maestra no ve.</a:t>
            </a:r>
          </a:p>
          <a:p>
            <a:pPr>
              <a:buFont typeface="Arial" panose="020B0604020202020204" pitchFamily="34" charset="0"/>
              <a:buChar char="•"/>
            </a:pPr>
            <a:r>
              <a:rPr lang="es-ES" dirty="0"/>
              <a:t>Jacobo ya le pidió varias veces que pare, pero Samuel lo ignora.</a:t>
            </a:r>
          </a:p>
          <a:p>
            <a:pPr>
              <a:buFont typeface="Arial" panose="020B0604020202020204" pitchFamily="34" charset="0"/>
              <a:buChar char="•"/>
            </a:pPr>
            <a:r>
              <a:rPr lang="es-ES" dirty="0"/>
              <a:t>Como resultado, Jacobo se distrae, pierde concentración y no puede enfocarse en sus lecciones.</a:t>
            </a:r>
          </a:p>
          <a:p>
            <a:r>
              <a:rPr lang="es-ES" dirty="0"/>
              <a:t>Este tipo de acoso no deja moretones visibles, pero sí afecta el aprendizaje y la seguridad del niño.</a:t>
            </a:r>
          </a:p>
          <a:p>
            <a:pPr eaLnBrk="1" hangingPunct="1"/>
            <a:endParaRPr lang="es-ES" altLang="en-US" b="1" i="1" dirty="0"/>
          </a:p>
        </p:txBody>
      </p:sp>
      <p:sp>
        <p:nvSpPr>
          <p:cNvPr id="19460" name="Rectangle 5">
            <a:extLst>
              <a:ext uri="{FF2B5EF4-FFF2-40B4-BE49-F238E27FC236}">
                <a16:creationId xmlns:a16="http://schemas.microsoft.com/office/drawing/2014/main" id="{98DCE428-DAC9-352C-1570-F366D23BF8A9}"/>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D6CB99B-3F7E-6FB9-896D-9BC748A3521C}"/>
              </a:ext>
            </a:extLst>
          </p:cNvPr>
          <p:cNvSpPr>
            <a:spLocks noGrp="1" noRot="1" noChangeAspect="1" noChangeArrowheads="1" noTextEdit="1"/>
          </p:cNvSpPr>
          <p:nvPr>
            <p:ph type="sldImg"/>
          </p:nvPr>
        </p:nvSpPr>
        <p:spPr>
          <a:xfrm>
            <a:off x="4473575" y="6851650"/>
            <a:ext cx="2055813" cy="1541463"/>
          </a:xfrm>
          <a:solidFill>
            <a:srgbClr val="FFFFFF"/>
          </a:solidFill>
          <a:ln/>
        </p:spPr>
      </p:sp>
      <p:sp>
        <p:nvSpPr>
          <p:cNvPr id="21507" name="Rectangle 3">
            <a:extLst>
              <a:ext uri="{FF2B5EF4-FFF2-40B4-BE49-F238E27FC236}">
                <a16:creationId xmlns:a16="http://schemas.microsoft.com/office/drawing/2014/main" id="{71FC7C16-AE4B-9B16-5A60-2920B4A1B93E}"/>
              </a:ext>
            </a:extLst>
          </p:cNvPr>
          <p:cNvSpPr>
            <a:spLocks noGrp="1" noChangeArrowheads="1"/>
          </p:cNvSpPr>
          <p:nvPr>
            <p:ph type="body" idx="1"/>
          </p:nvPr>
        </p:nvSpPr>
        <p:spPr>
          <a:xfrm>
            <a:off x="263525" y="384175"/>
            <a:ext cx="6254750" cy="8105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b="1" dirty="0"/>
              <a:t>Tipos de </a:t>
            </a:r>
            <a:r>
              <a:rPr lang="es-ES" b="1" dirty="0" err="1"/>
              <a:t>Bullying</a:t>
            </a:r>
            <a:r>
              <a:rPr lang="es-ES" b="1" dirty="0"/>
              <a:t> — Verbal</a:t>
            </a:r>
          </a:p>
          <a:p>
            <a:r>
              <a:rPr lang="es-ES" dirty="0"/>
              <a:t>El </a:t>
            </a:r>
            <a:r>
              <a:rPr lang="es-ES" b="1" dirty="0" err="1"/>
              <a:t>bullying</a:t>
            </a:r>
            <a:r>
              <a:rPr lang="es-ES" b="1" dirty="0"/>
              <a:t> verbal</a:t>
            </a:r>
            <a:r>
              <a:rPr lang="es-ES" dirty="0"/>
              <a:t> es el más común porque es rápido y fácil de usar contra otros.</a:t>
            </a:r>
          </a:p>
          <a:p>
            <a:r>
              <a:rPr lang="es-ES" dirty="0"/>
              <a:t>Incluye:</a:t>
            </a:r>
          </a:p>
          <a:p>
            <a:pPr>
              <a:buFont typeface="Arial" panose="020B0604020202020204" pitchFamily="34" charset="0"/>
              <a:buChar char="•"/>
            </a:pPr>
            <a:r>
              <a:rPr lang="es-ES" dirty="0"/>
              <a:t>Burlas e insultos.</a:t>
            </a:r>
          </a:p>
          <a:p>
            <a:pPr>
              <a:buFont typeface="Arial" panose="020B0604020202020204" pitchFamily="34" charset="0"/>
              <a:buChar char="•"/>
            </a:pPr>
            <a:r>
              <a:rPr lang="es-ES" dirty="0"/>
              <a:t>Amenazas.</a:t>
            </a:r>
          </a:p>
          <a:p>
            <a:pPr>
              <a:buFont typeface="Arial" panose="020B0604020202020204" pitchFamily="34" charset="0"/>
              <a:buChar char="•"/>
            </a:pPr>
            <a:r>
              <a:rPr lang="es-ES" dirty="0"/>
              <a:t>Intimidación.</a:t>
            </a:r>
          </a:p>
          <a:p>
            <a:pPr>
              <a:buFont typeface="Arial" panose="020B0604020202020204" pitchFamily="34" charset="0"/>
              <a:buChar char="•"/>
            </a:pPr>
            <a:r>
              <a:rPr lang="es-ES" dirty="0"/>
              <a:t>Chistes ofensivos sobre diferencias (por ejemplo, sobre una discapacidad o el aspecto físico).</a:t>
            </a:r>
          </a:p>
          <a:p>
            <a:pPr>
              <a:buFont typeface="Arial" panose="020B0604020202020204" pitchFamily="34" charset="0"/>
              <a:buChar char="•"/>
            </a:pPr>
            <a:r>
              <a:rPr lang="es-ES" dirty="0"/>
              <a:t>Esparcir rumores o chismes.</a:t>
            </a:r>
          </a:p>
          <a:p>
            <a:pPr>
              <a:buFont typeface="Arial" panose="020B0604020202020204" pitchFamily="34" charset="0"/>
              <a:buNone/>
            </a:pPr>
            <a:endParaRPr lang="es-ES" dirty="0"/>
          </a:p>
          <a:p>
            <a:r>
              <a:rPr lang="es-ES" b="1" dirty="0"/>
              <a:t>¿Cómo empieza y cómo crece?</a:t>
            </a:r>
          </a:p>
          <a:p>
            <a:pPr>
              <a:buFont typeface="Arial" panose="020B0604020202020204" pitchFamily="34" charset="0"/>
              <a:buChar char="•"/>
            </a:pPr>
            <a:r>
              <a:rPr lang="es-ES" dirty="0"/>
              <a:t>Desde pequeños, los niños aprenden a usar </a:t>
            </a:r>
            <a:r>
              <a:rPr lang="es-ES" b="1" dirty="0"/>
              <a:t>palabras prohibidas o hirientes</a:t>
            </a:r>
            <a:r>
              <a:rPr lang="es-ES" dirty="0"/>
              <a:t>.</a:t>
            </a:r>
          </a:p>
          <a:p>
            <a:pPr>
              <a:buFont typeface="Arial" panose="020B0604020202020204" pitchFamily="34" charset="0"/>
              <a:buChar char="•"/>
            </a:pPr>
            <a:r>
              <a:rPr lang="es-ES" dirty="0"/>
              <a:t>Con el tiempo descubren que las palabras pueden herir tanto como los golpes.</a:t>
            </a:r>
          </a:p>
          <a:p>
            <a:pPr>
              <a:buFont typeface="Arial" panose="020B0604020202020204" pitchFamily="34" charset="0"/>
              <a:buChar char="•"/>
            </a:pPr>
            <a:r>
              <a:rPr lang="es-ES" dirty="0"/>
              <a:t>Los </a:t>
            </a:r>
            <a:r>
              <a:rPr lang="es-ES" b="1" dirty="0"/>
              <a:t>niños</a:t>
            </a:r>
            <a:r>
              <a:rPr lang="es-ES" dirty="0"/>
              <a:t> suelen usar insultos y amenazas.</a:t>
            </a:r>
          </a:p>
          <a:p>
            <a:pPr>
              <a:buFont typeface="Arial" panose="020B0604020202020204" pitchFamily="34" charset="0"/>
              <a:buChar char="•"/>
            </a:pPr>
            <a:r>
              <a:rPr lang="es-ES" dirty="0"/>
              <a:t>Las </a:t>
            </a:r>
            <a:r>
              <a:rPr lang="es-ES" b="1" dirty="0"/>
              <a:t>niñas</a:t>
            </a:r>
            <a:r>
              <a:rPr lang="es-ES" dirty="0"/>
              <a:t> tienden más a difundir chismes para ganar poder social.</a:t>
            </a:r>
          </a:p>
          <a:p>
            <a:pPr>
              <a:buFont typeface="Arial" panose="020B0604020202020204" pitchFamily="34" charset="0"/>
              <a:buChar char="•"/>
            </a:pPr>
            <a:endParaRPr lang="es-ES" dirty="0"/>
          </a:p>
          <a:p>
            <a:pPr>
              <a:buFont typeface="Arial" panose="020B0604020202020204" pitchFamily="34" charset="0"/>
              <a:buChar char="•"/>
            </a:pPr>
            <a:r>
              <a:rPr lang="es-ES" dirty="0"/>
              <a:t>El </a:t>
            </a:r>
            <a:r>
              <a:rPr lang="es-ES" dirty="0" err="1"/>
              <a:t>bullying</a:t>
            </a:r>
            <a:r>
              <a:rPr lang="es-ES" dirty="0"/>
              <a:t> verbal es más fuerte en </a:t>
            </a:r>
            <a:r>
              <a:rPr lang="es-ES" b="1" dirty="0"/>
              <a:t>secundaria</a:t>
            </a:r>
            <a:r>
              <a:rPr lang="es-ES" dirty="0"/>
              <a:t>, pero empieza a bajar cuando los estudiantes desarrollan más conciencia social y aprenden a aceptar diferencias.</a:t>
            </a:r>
          </a:p>
          <a:p>
            <a:r>
              <a:rPr lang="es-ES" b="1" dirty="0"/>
              <a:t>Diferencia entre una broma y el </a:t>
            </a:r>
            <a:r>
              <a:rPr lang="es-ES" b="1" dirty="0" err="1"/>
              <a:t>bullying</a:t>
            </a:r>
            <a:endParaRPr lang="es-ES" b="1" dirty="0"/>
          </a:p>
          <a:p>
            <a:endParaRPr lang="es-ES" b="1" dirty="0"/>
          </a:p>
          <a:p>
            <a:pPr>
              <a:buFont typeface="Arial" panose="020B0604020202020204" pitchFamily="34" charset="0"/>
              <a:buChar char="•"/>
            </a:pPr>
            <a:r>
              <a:rPr lang="es-ES" b="1" dirty="0"/>
              <a:t>Broma inocente:</a:t>
            </a:r>
            <a:endParaRPr lang="es-ES" dirty="0"/>
          </a:p>
          <a:p>
            <a:pPr marL="742950" lvl="1" indent="-285750">
              <a:buFont typeface="Arial" panose="020B0604020202020204" pitchFamily="34" charset="0"/>
              <a:buChar char="•"/>
            </a:pPr>
            <a:r>
              <a:rPr lang="es-ES" dirty="0"/>
              <a:t>El niño que recibe la broma </a:t>
            </a:r>
            <a:r>
              <a:rPr lang="es-ES" b="1" dirty="0"/>
              <a:t>se ríe</a:t>
            </a:r>
            <a:r>
              <a:rPr lang="es-ES" dirty="0"/>
              <a:t> y lo disfruta.</a:t>
            </a:r>
          </a:p>
          <a:p>
            <a:pPr marL="742950" lvl="1" indent="-285750">
              <a:buFont typeface="Arial" panose="020B0604020202020204" pitchFamily="34" charset="0"/>
              <a:buChar char="•"/>
            </a:pPr>
            <a:r>
              <a:rPr lang="es-ES" dirty="0"/>
              <a:t>Ambas partes participan y tienen </a:t>
            </a:r>
            <a:r>
              <a:rPr lang="es-ES" b="1" dirty="0"/>
              <a:t>igual poder</a:t>
            </a:r>
            <a:r>
              <a:rPr lang="es-ES" dirty="0"/>
              <a:t>.</a:t>
            </a:r>
          </a:p>
          <a:p>
            <a:pPr marL="742950" lvl="1" indent="-285750">
              <a:buFont typeface="Arial" panose="020B0604020202020204" pitchFamily="34" charset="0"/>
              <a:buChar char="•"/>
            </a:pPr>
            <a:r>
              <a:rPr lang="es-ES" dirty="0"/>
              <a:t>Ejemplo: dos amigos se dicen apodos cariñosos y ambos se ríen.</a:t>
            </a:r>
          </a:p>
          <a:p>
            <a:pPr>
              <a:buFont typeface="Arial" panose="020B0604020202020204" pitchFamily="34" charset="0"/>
              <a:buChar char="•"/>
            </a:pPr>
            <a:r>
              <a:rPr lang="es-ES" b="1" dirty="0" err="1"/>
              <a:t>Bullying</a:t>
            </a:r>
            <a:r>
              <a:rPr lang="es-ES" b="1" dirty="0"/>
              <a:t> verbal:</a:t>
            </a:r>
            <a:endParaRPr lang="es-ES" dirty="0"/>
          </a:p>
          <a:p>
            <a:pPr marL="742950" lvl="1" indent="-285750">
              <a:buFont typeface="Arial" panose="020B0604020202020204" pitchFamily="34" charset="0"/>
              <a:buChar char="•"/>
            </a:pPr>
            <a:r>
              <a:rPr lang="es-ES" dirty="0"/>
              <a:t>El niño se siente </a:t>
            </a:r>
            <a:r>
              <a:rPr lang="es-ES" b="1" dirty="0"/>
              <a:t>herido, enojado o triste</a:t>
            </a:r>
            <a:r>
              <a:rPr lang="es-ES" dirty="0"/>
              <a:t>.</a:t>
            </a:r>
          </a:p>
          <a:p>
            <a:pPr marL="742950" lvl="1" indent="-285750">
              <a:buFont typeface="Arial" panose="020B0604020202020204" pitchFamily="34" charset="0"/>
              <a:buChar char="•"/>
            </a:pPr>
            <a:r>
              <a:rPr lang="es-ES" dirty="0"/>
              <a:t>La intención es lastimar o avergonzar.</a:t>
            </a:r>
          </a:p>
          <a:p>
            <a:pPr marL="742950" lvl="1" indent="-285750">
              <a:buFont typeface="Arial" panose="020B0604020202020204" pitchFamily="34" charset="0"/>
              <a:buChar char="•"/>
            </a:pPr>
            <a:r>
              <a:rPr lang="es-ES" dirty="0"/>
              <a:t>Ejemplo: un grupo llama “tonto” a un niño con discapacidad en cada recreo.</a:t>
            </a:r>
          </a:p>
          <a:p>
            <a:endParaRPr lang="es-ES" dirty="0"/>
          </a:p>
          <a:p>
            <a:r>
              <a:rPr lang="es-ES" dirty="0"/>
              <a:t>El detalle está en la </a:t>
            </a:r>
            <a:r>
              <a:rPr lang="es-ES" b="1" dirty="0"/>
              <a:t>intención</a:t>
            </a:r>
            <a:r>
              <a:rPr lang="es-ES" dirty="0"/>
              <a:t> y en la </a:t>
            </a:r>
            <a:r>
              <a:rPr lang="es-ES" b="1" dirty="0"/>
              <a:t>reacción del niño que recibe la burla</a:t>
            </a:r>
            <a:r>
              <a:rPr lang="es-ES" dirty="0"/>
              <a:t>.</a:t>
            </a:r>
          </a:p>
          <a:p>
            <a:endParaRPr lang="es-ES" dirty="0"/>
          </a:p>
          <a:p>
            <a:pPr>
              <a:buFont typeface="Arial" panose="020B0604020202020204" pitchFamily="34" charset="0"/>
              <a:buChar char="•"/>
            </a:pPr>
            <a:r>
              <a:rPr lang="es-ES" dirty="0"/>
              <a:t>No. No todas las bromas son </a:t>
            </a:r>
            <a:r>
              <a:rPr lang="es-ES" dirty="0" err="1"/>
              <a:t>bullying</a:t>
            </a:r>
            <a:r>
              <a:rPr lang="es-ES" dirty="0"/>
              <a:t>.</a:t>
            </a:r>
          </a:p>
          <a:p>
            <a:pPr>
              <a:buFont typeface="Arial" panose="020B0604020202020204" pitchFamily="34" charset="0"/>
              <a:buChar char="•"/>
            </a:pPr>
            <a:r>
              <a:rPr lang="es-ES" b="1" dirty="0"/>
              <a:t>Se convierten en </a:t>
            </a:r>
            <a:r>
              <a:rPr lang="es-ES" b="1" dirty="0" err="1"/>
              <a:t>bullying</a:t>
            </a:r>
            <a:r>
              <a:rPr lang="es-ES" b="1" dirty="0"/>
              <a:t> cuando hieren, avergüenzan o excluyen al niño.</a:t>
            </a:r>
            <a:endParaRPr lang="es-ES" dirty="0"/>
          </a:p>
          <a:p>
            <a:pPr>
              <a:buFont typeface="Arial" panose="020B0604020202020204" pitchFamily="34" charset="0"/>
              <a:buChar char="•"/>
            </a:pPr>
            <a:r>
              <a:rPr lang="es-ES" dirty="0"/>
              <a:t>Esto puede ser aún más difícil para un niño con discapacidad que tal vez no entienda que alguien “solo está bromeando”.</a:t>
            </a:r>
          </a:p>
          <a:p>
            <a:br>
              <a:rPr lang="es-ES" dirty="0"/>
            </a:br>
            <a:r>
              <a:rPr lang="es-ES" dirty="0"/>
              <a:t>Las palabras pueden herir tanto como los golpes. Estar atentos a los chismes, rumores o burlas es tan importante como vigilar la violencia física.</a:t>
            </a:r>
          </a:p>
          <a:p>
            <a:pPr eaLnBrk="1" hangingPunct="1"/>
            <a:endParaRPr lang="es-ES" altLang="en-US" b="1" dirty="0"/>
          </a:p>
        </p:txBody>
      </p:sp>
      <p:sp>
        <p:nvSpPr>
          <p:cNvPr id="21508" name="Rectangle 5">
            <a:extLst>
              <a:ext uri="{FF2B5EF4-FFF2-40B4-BE49-F238E27FC236}">
                <a16:creationId xmlns:a16="http://schemas.microsoft.com/office/drawing/2014/main" id="{1EF3D258-A346-0350-63B3-EDB98C2F0121}"/>
              </a:ext>
            </a:extLst>
          </p:cNvPr>
          <p:cNvSpPr>
            <a:spLocks noChangeArrowheads="1"/>
          </p:cNvSpPr>
          <p:nvPr/>
        </p:nvSpPr>
        <p:spPr bwMode="auto">
          <a:xfrm>
            <a:off x="5162550" y="8609013"/>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745" tIns="45872" rIns="91745" bIns="45872"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000"/>
              <a:t>10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912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242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36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1631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9854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2296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596871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780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07589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577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724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784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0424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7143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510507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7966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9/11/2025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
        <p:nvSpPr>
          <p:cNvPr id="18" name="Rectangle 45">
            <a:extLst>
              <a:ext uri="{FF2B5EF4-FFF2-40B4-BE49-F238E27FC236}">
                <a16:creationId xmlns:a16="http://schemas.microsoft.com/office/drawing/2014/main" id="{44B84067-3309-CA36-AF5A-3050C66E3211}"/>
              </a:ext>
            </a:extLst>
          </p:cNvPr>
          <p:cNvSpPr>
            <a:spLocks noChangeArrowheads="1"/>
          </p:cNvSpPr>
          <p:nvPr userDrawn="1"/>
        </p:nvSpPr>
        <p:spPr bwMode="auto">
          <a:xfrm>
            <a:off x="7239000" y="6096000"/>
            <a:ext cx="1752600" cy="457200"/>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Line 46">
            <a:extLst>
              <a:ext uri="{FF2B5EF4-FFF2-40B4-BE49-F238E27FC236}">
                <a16:creationId xmlns:a16="http://schemas.microsoft.com/office/drawing/2014/main" id="{8EAF9510-7E84-A900-6D30-4D3C7A8E4E16}"/>
              </a:ext>
            </a:extLst>
          </p:cNvPr>
          <p:cNvSpPr>
            <a:spLocks noChangeShapeType="1"/>
          </p:cNvSpPr>
          <p:nvPr userDrawn="1"/>
        </p:nvSpPr>
        <p:spPr bwMode="auto">
          <a:xfrm>
            <a:off x="1295400" y="1371600"/>
            <a:ext cx="6019800" cy="0"/>
          </a:xfrm>
          <a:prstGeom prst="line">
            <a:avLst/>
          </a:prstGeom>
          <a:noFill/>
          <a:ln w="254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3500000" algn="ctr" rotWithShape="0">
                    <a:schemeClr val="bg2"/>
                  </a:outerShdw>
                </a:effectLst>
              </a14:hiddenEffects>
            </a:ext>
          </a:extLst>
        </p:spPr>
        <p:txBody>
          <a:bodyPr/>
          <a:lstStyle/>
          <a:p>
            <a:endParaRPr lang="en-US"/>
          </a:p>
        </p:txBody>
      </p:sp>
      <p:sp>
        <p:nvSpPr>
          <p:cNvPr id="20" name="Rectangle 47">
            <a:extLst>
              <a:ext uri="{FF2B5EF4-FFF2-40B4-BE49-F238E27FC236}">
                <a16:creationId xmlns:a16="http://schemas.microsoft.com/office/drawing/2014/main" id="{93A89B8E-E662-C919-0AA9-89C68D450435}"/>
              </a:ext>
            </a:extLst>
          </p:cNvPr>
          <p:cNvSpPr>
            <a:spLocks noChangeArrowheads="1"/>
          </p:cNvSpPr>
          <p:nvPr userDrawn="1"/>
        </p:nvSpPr>
        <p:spPr bwMode="auto">
          <a:xfrm>
            <a:off x="0" y="0"/>
            <a:ext cx="1295400" cy="6858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Line 48">
            <a:extLst>
              <a:ext uri="{FF2B5EF4-FFF2-40B4-BE49-F238E27FC236}">
                <a16:creationId xmlns:a16="http://schemas.microsoft.com/office/drawing/2014/main" id="{FFC3EACA-51A6-43F2-2E1E-54B5883BF3BF}"/>
              </a:ext>
            </a:extLst>
          </p:cNvPr>
          <p:cNvSpPr>
            <a:spLocks noChangeShapeType="1"/>
          </p:cNvSpPr>
          <p:nvPr userDrawn="1"/>
        </p:nvSpPr>
        <p:spPr bwMode="auto">
          <a:xfrm>
            <a:off x="1295400" y="1447800"/>
            <a:ext cx="64008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3500000" algn="ctr" rotWithShape="0">
                    <a:schemeClr val="bg2"/>
                  </a:outerShdw>
                </a:effectLst>
              </a14:hiddenEffects>
            </a:ext>
          </a:extLst>
        </p:spPr>
        <p:txBody>
          <a:bodyPr/>
          <a:lstStyle/>
          <a:p>
            <a:endParaRPr lang="en-US"/>
          </a:p>
        </p:txBody>
      </p:sp>
      <p:sp>
        <p:nvSpPr>
          <p:cNvPr id="22" name="Line 49">
            <a:extLst>
              <a:ext uri="{FF2B5EF4-FFF2-40B4-BE49-F238E27FC236}">
                <a16:creationId xmlns:a16="http://schemas.microsoft.com/office/drawing/2014/main" id="{64C3141F-D7CB-EE8C-6EBB-823D4590F78D}"/>
              </a:ext>
            </a:extLst>
          </p:cNvPr>
          <p:cNvSpPr>
            <a:spLocks noChangeShapeType="1"/>
          </p:cNvSpPr>
          <p:nvPr userDrawn="1"/>
        </p:nvSpPr>
        <p:spPr bwMode="auto">
          <a:xfrm>
            <a:off x="1295400" y="0"/>
            <a:ext cx="0" cy="6858000"/>
          </a:xfrm>
          <a:prstGeom prst="line">
            <a:avLst/>
          </a:prstGeom>
          <a:noFill/>
          <a:ln w="381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50">
            <a:extLst>
              <a:ext uri="{FF2B5EF4-FFF2-40B4-BE49-F238E27FC236}">
                <a16:creationId xmlns:a16="http://schemas.microsoft.com/office/drawing/2014/main" id="{6ACCA64B-A399-1AB9-977D-64D89932F2E5}"/>
              </a:ext>
            </a:extLst>
          </p:cNvPr>
          <p:cNvSpPr>
            <a:spLocks noChangeShapeType="1"/>
          </p:cNvSpPr>
          <p:nvPr userDrawn="1"/>
        </p:nvSpPr>
        <p:spPr bwMode="auto">
          <a:xfrm>
            <a:off x="2286000" y="6629400"/>
            <a:ext cx="67056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51">
            <a:extLst>
              <a:ext uri="{FF2B5EF4-FFF2-40B4-BE49-F238E27FC236}">
                <a16:creationId xmlns:a16="http://schemas.microsoft.com/office/drawing/2014/main" id="{66104F9D-DAD4-74C6-6AD4-7D9DE54F4B1B}"/>
              </a:ext>
            </a:extLst>
          </p:cNvPr>
          <p:cNvSpPr>
            <a:spLocks noChangeShapeType="1"/>
          </p:cNvSpPr>
          <p:nvPr userDrawn="1"/>
        </p:nvSpPr>
        <p:spPr bwMode="auto">
          <a:xfrm>
            <a:off x="2590800" y="6553200"/>
            <a:ext cx="6400800" cy="0"/>
          </a:xfrm>
          <a:prstGeom prst="line">
            <a:avLst/>
          </a:prstGeom>
          <a:noFill/>
          <a:ln w="254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52">
            <a:extLst>
              <a:ext uri="{FF2B5EF4-FFF2-40B4-BE49-F238E27FC236}">
                <a16:creationId xmlns:a16="http://schemas.microsoft.com/office/drawing/2014/main" id="{4C7A0D47-1C60-FBA1-2BDF-DEAC736FC6E9}"/>
              </a:ext>
            </a:extLst>
          </p:cNvPr>
          <p:cNvSpPr>
            <a:spLocks noChangeShapeType="1"/>
          </p:cNvSpPr>
          <p:nvPr userDrawn="1"/>
        </p:nvSpPr>
        <p:spPr bwMode="auto">
          <a:xfrm>
            <a:off x="8991600" y="5410200"/>
            <a:ext cx="0" cy="121920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53">
            <a:extLst>
              <a:ext uri="{FF2B5EF4-FFF2-40B4-BE49-F238E27FC236}">
                <a16:creationId xmlns:a16="http://schemas.microsoft.com/office/drawing/2014/main" id="{C5809ECE-15D6-39D3-2BD6-8C7363F784C5}"/>
              </a:ext>
            </a:extLst>
          </p:cNvPr>
          <p:cNvSpPr>
            <a:spLocks noChangeArrowheads="1"/>
          </p:cNvSpPr>
          <p:nvPr userDrawn="1"/>
        </p:nvSpPr>
        <p:spPr bwMode="auto">
          <a:xfrm>
            <a:off x="7772400" y="632460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900"/>
              <a:t>©2004 • PACER</a:t>
            </a:r>
          </a:p>
        </p:txBody>
      </p:sp>
    </p:spTree>
    <p:extLst>
      <p:ext uri="{BB962C8B-B14F-4D97-AF65-F5344CB8AC3E}">
        <p14:creationId xmlns:p14="http://schemas.microsoft.com/office/powerpoint/2010/main" val="5774555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hyperlink" Target="https://gersende-gollier.com/paiement-coaching-parental-1h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8.1"/><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hyperlink" Target="https://www.rawpixel.com/search/covid19%20syndrom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hyperlink" Target="https://docs.legis.wisconsin.gov/statutes/statutes/118/13" TargetMode="External"/><Relationship Id="rId4" Type="http://schemas.openxmlformats.org/officeDocument/2006/relationships/hyperlink" Target="https://thebluediamondgallery.com/legal08/l/law.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s://pxhere.com/es/photo/14712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s://www.flickr.com/photos/innovationschool/804822245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s://rotel.pressbooks.pub/children-families-schools-communities/part/building-collaborative-relationships-with-families-of-children-with-disabilities/" TargetMode="Externa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4.jpg"/><Relationship Id="rId7" Type="http://schemas.openxmlformats.org/officeDocument/2006/relationships/diagramQuickStyle" Target="../diagrams/quickStyle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hyperlink" Target="https://www.publicdomainpictures.net/en/view-image.php?image=177017&amp;picture=-" TargetMode="External"/><Relationship Id="rId9" Type="http://schemas.microsoft.com/office/2007/relationships/diagramDrawing" Target="../diagrams/drawing4.xml"/></Relationships>
</file>

<file path=ppt/slides/_rels/slide2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s://www.calhealthreport.org/2018/05/01/silent-faces-homelessness-people-severe-disabilities/soulful-moment-portrait-of-mother-and-her-beloved-son-with-disability-in-rehabilitation-cente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s://invictusatx.com/category/self-protec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1"/><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hyperlink" Target="https://www.rawpixel.com/image/192846/premium-photo-image-bullying-adolescent-asian-ethnicity"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5B970A8-F2FD-4B36-7A26-C157C1663DED}"/>
              </a:ext>
            </a:extLst>
          </p:cNvPr>
          <p:cNvSpPr>
            <a:spLocks noGrp="1" noChangeArrowheads="1"/>
          </p:cNvSpPr>
          <p:nvPr>
            <p:ph type="title"/>
          </p:nvPr>
        </p:nvSpPr>
        <p:spPr bwMode="auto">
          <a:xfrm>
            <a:off x="4267200" y="156238"/>
            <a:ext cx="3200400" cy="132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a:lnSpc>
                <a:spcPct val="90000"/>
              </a:lnSpc>
            </a:pPr>
            <a:r>
              <a:rPr lang="es-419" altLang="en-US" sz="2800" b="1" dirty="0"/>
              <a:t>¿Es Su Hijo víctima de acoso escolar?</a:t>
            </a:r>
          </a:p>
        </p:txBody>
      </p:sp>
      <p:sp>
        <p:nvSpPr>
          <p:cNvPr id="4101" name="Text Box 15">
            <a:extLst>
              <a:ext uri="{FF2B5EF4-FFF2-40B4-BE49-F238E27FC236}">
                <a16:creationId xmlns:a16="http://schemas.microsoft.com/office/drawing/2014/main" id="{FB7CD3BF-E6B1-8F02-7490-B15A5D3884EB}"/>
              </a:ext>
            </a:extLst>
          </p:cNvPr>
          <p:cNvSpPr txBox="1">
            <a:spLocks noChangeArrowheads="1"/>
          </p:cNvSpPr>
          <p:nvPr/>
        </p:nvSpPr>
        <p:spPr bwMode="auto">
          <a:xfrm>
            <a:off x="3907172" y="2160589"/>
            <a:ext cx="3048329"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fontScale="92500" lnSpcReduction="10000"/>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ts val="1000"/>
              </a:spcBef>
              <a:buClr>
                <a:schemeClr val="accent1"/>
              </a:buClr>
              <a:buSzPct val="80000"/>
              <a:buFont typeface="Wingdings 3" charset="2"/>
              <a:buChar char=""/>
            </a:pPr>
            <a:endParaRPr lang="en-US" altLang="en-US" sz="1700" b="1"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r>
              <a:rPr lang="es-419" altLang="en-US" sz="2200" i="1" dirty="0">
                <a:solidFill>
                  <a:schemeClr val="tx1">
                    <a:lumMod val="75000"/>
                    <a:lumOff val="25000"/>
                  </a:schemeClr>
                </a:solidFill>
                <a:latin typeface="+mn-lt"/>
              </a:rPr>
              <a:t>Estrategias de Intervención para Padres de Niños con Discapacidades</a:t>
            </a:r>
          </a:p>
          <a:p>
            <a:pPr>
              <a:lnSpc>
                <a:spcPct val="90000"/>
              </a:lnSpc>
              <a:spcBef>
                <a:spcPts val="1000"/>
              </a:spcBef>
              <a:buClr>
                <a:schemeClr val="accent1"/>
              </a:buClr>
              <a:buSzPct val="80000"/>
              <a:buFont typeface="Wingdings 3" charset="2"/>
              <a:buChar char=""/>
            </a:pPr>
            <a:endParaRPr lang="es-419" altLang="en-US" sz="1700" b="1"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endParaRPr lang="es-419" altLang="en-US" sz="1700" b="1"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endParaRPr lang="es-419" altLang="en-US" sz="1700"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endParaRPr lang="es-419" altLang="en-US" sz="1700"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r>
              <a:rPr lang="es-419" altLang="en-US" sz="1700" dirty="0">
                <a:solidFill>
                  <a:schemeClr val="tx1">
                    <a:lumMod val="75000"/>
                    <a:lumOff val="25000"/>
                  </a:schemeClr>
                </a:solidFill>
                <a:latin typeface="+mn-lt"/>
              </a:rPr>
              <a:t>*</a:t>
            </a:r>
            <a:r>
              <a:rPr lang="es-419" altLang="en-US" sz="2200" dirty="0">
                <a:solidFill>
                  <a:schemeClr val="tx1">
                    <a:lumMod val="75000"/>
                    <a:lumOff val="25000"/>
                  </a:schemeClr>
                </a:solidFill>
                <a:latin typeface="+mn-lt"/>
              </a:rPr>
              <a:t>Una forma de abuso en la escuela través de la intimidación, tiranía y aislamiento.  </a:t>
            </a:r>
          </a:p>
        </p:txBody>
      </p:sp>
      <p:pic>
        <p:nvPicPr>
          <p:cNvPr id="4102" name="Picture 17" descr="Child holding tooth">
            <a:extLst>
              <a:ext uri="{FF2B5EF4-FFF2-40B4-BE49-F238E27FC236}">
                <a16:creationId xmlns:a16="http://schemas.microsoft.com/office/drawing/2014/main" id="{7825D189-A38A-4416-8395-B038F20C4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09" r="41808" b="-2"/>
          <a:stretch>
            <a:fillRect/>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5" name="Isosceles Triangle 413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NewLogoFinal_LogoColor &amp;address.jpg">
            <a:extLst>
              <a:ext uri="{FF2B5EF4-FFF2-40B4-BE49-F238E27FC236}">
                <a16:creationId xmlns:a16="http://schemas.microsoft.com/office/drawing/2014/main" id="{4051A872-DFAC-D5C6-AF33-D6600F04D3AB}"/>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098"/>
                                        </p:tgtEl>
                                        <p:attrNameLst>
                                          <p:attrName>style.visibility</p:attrName>
                                        </p:attrNameLst>
                                      </p:cBhvr>
                                      <p:to>
                                        <p:strVal val="visible"/>
                                      </p:to>
                                    </p:set>
                                    <p:animEffect transition="in" filter="fade">
                                      <p:cBhvr>
                                        <p:cTn id="7" dur="7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9" name="Group 2253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2540" name="Straight Connector 2253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541" name="Straight Connector 2254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54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4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44" name="Isosceles Triangle 2254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4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4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4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48" name="Isosceles Triangle 2254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49" name="Isosceles Triangle 2254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2551" name="Rectangle 225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2" name="Rectangle 2064">
            <a:extLst>
              <a:ext uri="{FF2B5EF4-FFF2-40B4-BE49-F238E27FC236}">
                <a16:creationId xmlns:a16="http://schemas.microsoft.com/office/drawing/2014/main" id="{C3D711AB-B021-47CE-FF54-06F9BD2DA5E8}"/>
              </a:ext>
            </a:extLst>
          </p:cNvPr>
          <p:cNvSpPr>
            <a:spLocks noChangeArrowheads="1"/>
          </p:cNvSpPr>
          <p:nvPr/>
        </p:nvSpPr>
        <p:spPr bwMode="auto">
          <a:xfrm>
            <a:off x="965199" y="609600"/>
            <a:ext cx="7648121" cy="109945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0"/>
              </a:spcBef>
              <a:spcAft>
                <a:spcPts val="600"/>
              </a:spcAft>
            </a:pPr>
            <a:r>
              <a:rPr lang="en-US" altLang="en-US" sz="3600" b="1">
                <a:solidFill>
                  <a:schemeClr val="accent1"/>
                </a:solidFill>
                <a:latin typeface="+mj-lt"/>
                <a:ea typeface="+mj-ea"/>
                <a:cs typeface="+mj-cs"/>
              </a:rPr>
              <a:t>Tipos</a:t>
            </a:r>
            <a:r>
              <a:rPr lang="en-US" altLang="en-US" sz="3600" b="1" dirty="0">
                <a:solidFill>
                  <a:schemeClr val="accent1"/>
                </a:solidFill>
                <a:latin typeface="+mj-lt"/>
                <a:ea typeface="+mj-ea"/>
                <a:cs typeface="+mj-cs"/>
              </a:rPr>
              <a:t> de </a:t>
            </a:r>
            <a:r>
              <a:rPr lang="en-US" altLang="en-US" sz="3600" b="1" i="1" dirty="0">
                <a:solidFill>
                  <a:schemeClr val="accent1"/>
                </a:solidFill>
                <a:latin typeface="+mj-lt"/>
                <a:ea typeface="+mj-ea"/>
                <a:cs typeface="+mj-cs"/>
              </a:rPr>
              <a:t>Bullying </a:t>
            </a:r>
            <a:r>
              <a:rPr lang="en-US" altLang="en-US" sz="3600" b="1" dirty="0">
                <a:solidFill>
                  <a:schemeClr val="accent1"/>
                </a:solidFill>
                <a:latin typeface="+mj-lt"/>
                <a:ea typeface="+mj-ea"/>
                <a:cs typeface="+mj-cs"/>
              </a:rPr>
              <a:t>— </a:t>
            </a:r>
            <a:r>
              <a:rPr lang="en-US" altLang="en-US" sz="3600" b="1">
                <a:solidFill>
                  <a:schemeClr val="accent1"/>
                </a:solidFill>
                <a:latin typeface="+mj-lt"/>
                <a:ea typeface="+mj-ea"/>
                <a:cs typeface="+mj-cs"/>
              </a:rPr>
              <a:t>Emocional</a:t>
            </a:r>
            <a:endParaRPr lang="en-US" altLang="en-US" sz="3600" b="1" dirty="0">
              <a:solidFill>
                <a:schemeClr val="accent1"/>
              </a:solidFill>
              <a:latin typeface="+mj-lt"/>
              <a:ea typeface="+mj-ea"/>
              <a:cs typeface="+mj-cs"/>
            </a:endParaRPr>
          </a:p>
        </p:txBody>
      </p:sp>
      <p:sp>
        <p:nvSpPr>
          <p:cNvPr id="22553" name="Isosceles Triangle 225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555" name="Isosceles Triangle 225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22534" name="Text Box 3">
            <a:extLst>
              <a:ext uri="{FF2B5EF4-FFF2-40B4-BE49-F238E27FC236}">
                <a16:creationId xmlns:a16="http://schemas.microsoft.com/office/drawing/2014/main" id="{CA46AB32-EE57-14E3-6F52-1E0D603EE871}"/>
              </a:ext>
            </a:extLst>
          </p:cNvPr>
          <p:cNvGraphicFramePr/>
          <p:nvPr>
            <p:extLst>
              <p:ext uri="{D42A27DB-BD31-4B8C-83A1-F6EECF244321}">
                <p14:modId xmlns:p14="http://schemas.microsoft.com/office/powerpoint/2010/main" val="3115240721"/>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NewLogoFinal_LogoColor &amp;address.jpg">
            <a:extLst>
              <a:ext uri="{FF2B5EF4-FFF2-40B4-BE49-F238E27FC236}">
                <a16:creationId xmlns:a16="http://schemas.microsoft.com/office/drawing/2014/main" id="{7015642D-43DF-B37B-6BD0-665E4045C7F9}"/>
              </a:ext>
            </a:extLst>
          </p:cNvPr>
          <p:cNvPicPr>
            <a:picLocks noChangeAspect="1"/>
          </p:cNvPicPr>
          <p:nvPr/>
        </p:nvPicPr>
        <p:blipFill>
          <a:blip r:embed="rId8"/>
          <a:stretch>
            <a:fillRect/>
          </a:stretch>
        </p:blipFill>
        <p:spPr>
          <a:xfrm>
            <a:off x="7953372" y="5638800"/>
            <a:ext cx="1038228" cy="990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8966467-9458-C514-5D49-93CA0B4F431E}"/>
              </a:ext>
            </a:extLst>
          </p:cNvPr>
          <p:cNvSpPr>
            <a:spLocks noGrp="1" noChangeArrowheads="1"/>
          </p:cNvSpPr>
          <p:nvPr>
            <p:ph type="ctrTitle"/>
          </p:nvPr>
        </p:nvSpPr>
        <p:spPr bwMode="auto">
          <a:xfrm>
            <a:off x="1724486" y="304800"/>
            <a:ext cx="5695027" cy="132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algn="l"/>
            <a:r>
              <a:rPr lang="es-419" altLang="en-US" sz="3600" b="1" dirty="0"/>
              <a:t>Tipos de </a:t>
            </a:r>
            <a:r>
              <a:rPr lang="es-419" altLang="en-US" sz="3600" b="1" i="1" dirty="0"/>
              <a:t>Bullying </a:t>
            </a:r>
            <a:r>
              <a:rPr lang="es-419" altLang="en-US" sz="3600" b="1" dirty="0"/>
              <a:t>— Sexual</a:t>
            </a:r>
          </a:p>
        </p:txBody>
      </p:sp>
      <p:sp>
        <p:nvSpPr>
          <p:cNvPr id="24579" name="Rectangle 3">
            <a:extLst>
              <a:ext uri="{FF2B5EF4-FFF2-40B4-BE49-F238E27FC236}">
                <a16:creationId xmlns:a16="http://schemas.microsoft.com/office/drawing/2014/main" id="{42AD97E3-C108-5D25-B07B-A90385C58948}"/>
              </a:ext>
            </a:extLst>
          </p:cNvPr>
          <p:cNvSpPr>
            <a:spLocks noGrp="1" noChangeArrowheads="1"/>
          </p:cNvSpPr>
          <p:nvPr>
            <p:ph type="subTitle" idx="1"/>
          </p:nvPr>
        </p:nvSpPr>
        <p:spPr bwMode="auto">
          <a:xfrm>
            <a:off x="1524000" y="2057400"/>
            <a:ext cx="6447501" cy="38807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460375" indent="-460375" algn="l">
              <a:buFont typeface="Wingdings 3" charset="2"/>
              <a:buChar char=""/>
            </a:pPr>
            <a:r>
              <a:rPr lang="es-419" altLang="en-US" sz="2000" dirty="0">
                <a:solidFill>
                  <a:schemeClr val="tx1">
                    <a:lumMod val="75000"/>
                    <a:lumOff val="25000"/>
                  </a:schemeClr>
                </a:solidFill>
              </a:rPr>
              <a:t>Comentarios con denotaciones sexuales</a:t>
            </a:r>
            <a:endParaRPr lang="es-419" altLang="en-US" sz="2000" dirty="0">
              <a:solidFill>
                <a:schemeClr val="tx1">
                  <a:lumMod val="75000"/>
                  <a:lumOff val="25000"/>
                </a:schemeClr>
              </a:solidFill>
              <a:sym typeface="Symbol" panose="05050102010706020507" pitchFamily="18" charset="2"/>
            </a:endParaRPr>
          </a:p>
          <a:p>
            <a:pPr marL="460375" indent="-460375" algn="l">
              <a:buFont typeface="Wingdings 3" charset="2"/>
              <a:buChar char=""/>
            </a:pPr>
            <a:r>
              <a:rPr lang="es-419" altLang="en-US" sz="2000" dirty="0">
                <a:solidFill>
                  <a:schemeClr val="tx1">
                    <a:lumMod val="75000"/>
                    <a:lumOff val="25000"/>
                  </a:schemeClr>
                </a:solidFill>
              </a:rPr>
              <a:t>Miradas inapropiadas o lascivas</a:t>
            </a:r>
            <a:endParaRPr lang="es-419" altLang="en-US" sz="2000" dirty="0">
              <a:solidFill>
                <a:schemeClr val="tx1">
                  <a:lumMod val="75000"/>
                  <a:lumOff val="25000"/>
                </a:schemeClr>
              </a:solidFill>
              <a:sym typeface="Symbol" panose="05050102010706020507" pitchFamily="18" charset="2"/>
            </a:endParaRPr>
          </a:p>
          <a:p>
            <a:pPr marL="460375" indent="-460375" algn="l">
              <a:buFont typeface="Wingdings 3" charset="2"/>
              <a:buChar char=""/>
            </a:pPr>
            <a:r>
              <a:rPr lang="es-419" altLang="en-US" sz="2000" dirty="0">
                <a:solidFill>
                  <a:schemeClr val="tx1">
                    <a:lumMod val="75000"/>
                    <a:lumOff val="25000"/>
                  </a:schemeClr>
                </a:solidFill>
              </a:rPr>
              <a:t>Contacto físico inapropiado</a:t>
            </a:r>
            <a:endParaRPr lang="es-419" altLang="en-US" sz="2000" dirty="0">
              <a:solidFill>
                <a:schemeClr val="tx1">
                  <a:lumMod val="75000"/>
                  <a:lumOff val="25000"/>
                </a:schemeClr>
              </a:solidFill>
              <a:sym typeface="Symbol" panose="05050102010706020507" pitchFamily="18" charset="2"/>
            </a:endParaRPr>
          </a:p>
          <a:p>
            <a:pPr marL="460375" indent="-460375" algn="l">
              <a:buFont typeface="Wingdings 3" charset="2"/>
              <a:buChar char=""/>
            </a:pPr>
            <a:r>
              <a:rPr lang="es-419" altLang="en-US" sz="2000" dirty="0">
                <a:solidFill>
                  <a:schemeClr val="tx1">
                    <a:lumMod val="75000"/>
                    <a:lumOff val="25000"/>
                  </a:schemeClr>
                </a:solidFill>
              </a:rPr>
              <a:t>Exhibicionismo</a:t>
            </a:r>
            <a:endParaRPr lang="es-419" altLang="en-US" sz="2000" dirty="0">
              <a:solidFill>
                <a:schemeClr val="tx1">
                  <a:lumMod val="75000"/>
                  <a:lumOff val="25000"/>
                </a:schemeClr>
              </a:solidFill>
              <a:sym typeface="Symbol" panose="05050102010706020507" pitchFamily="18" charset="2"/>
            </a:endParaRPr>
          </a:p>
          <a:p>
            <a:pPr marL="460375" indent="-460375" algn="l">
              <a:buFont typeface="Wingdings 3" charset="2"/>
              <a:buChar char=""/>
            </a:pPr>
            <a:r>
              <a:rPr lang="es-419" altLang="en-US" sz="2000" dirty="0">
                <a:solidFill>
                  <a:schemeClr val="tx1">
                    <a:lumMod val="75000"/>
                    <a:lumOff val="25000"/>
                  </a:schemeClr>
                </a:solidFill>
              </a:rPr>
              <a:t>Asalto sexual</a:t>
            </a:r>
          </a:p>
        </p:txBody>
      </p:sp>
      <p:pic>
        <p:nvPicPr>
          <p:cNvPr id="2" name="Picture 1" descr="NewLogoFinal_LogoColor &amp;address.jpg">
            <a:extLst>
              <a:ext uri="{FF2B5EF4-FFF2-40B4-BE49-F238E27FC236}">
                <a16:creationId xmlns:a16="http://schemas.microsoft.com/office/drawing/2014/main" id="{5C5F91EB-C726-DB47-C90B-6B86AB6A8F7E}"/>
              </a:ext>
            </a:extLst>
          </p:cNvPr>
          <p:cNvPicPr>
            <a:picLocks noChangeAspect="1"/>
          </p:cNvPicPr>
          <p:nvPr/>
        </p:nvPicPr>
        <p:blipFill>
          <a:blip r:embed="rId3"/>
          <a:stretch>
            <a:fillRect/>
          </a:stretch>
        </p:blipFill>
        <p:spPr>
          <a:xfrm>
            <a:off x="7953372" y="5638800"/>
            <a:ext cx="1038228" cy="990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218552C-4496-B4C3-E1FC-B49D6015B78E}"/>
              </a:ext>
            </a:extLst>
          </p:cNvPr>
          <p:cNvSpPr>
            <a:spLocks noGrp="1" noChangeArrowheads="1"/>
          </p:cNvSpPr>
          <p:nvPr>
            <p:ph type="title" idx="4294967295"/>
          </p:nvPr>
        </p:nvSpPr>
        <p:spPr bwMode="auto">
          <a:xfrm>
            <a:off x="4419600" y="388518"/>
            <a:ext cx="2801937"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p>
            <a:pPr>
              <a:lnSpc>
                <a:spcPct val="90000"/>
              </a:lnSpc>
            </a:pPr>
            <a:r>
              <a:rPr lang="es-419" altLang="en-US" sz="2800" b="1" dirty="0"/>
              <a:t>Planeando con Anticipación</a:t>
            </a:r>
          </a:p>
        </p:txBody>
      </p:sp>
      <p:sp>
        <p:nvSpPr>
          <p:cNvPr id="26627" name="Text Box 3">
            <a:extLst>
              <a:ext uri="{FF2B5EF4-FFF2-40B4-BE49-F238E27FC236}">
                <a16:creationId xmlns:a16="http://schemas.microsoft.com/office/drawing/2014/main" id="{06368D82-D8E9-5743-2BD2-55433BD8BFBD}"/>
              </a:ext>
            </a:extLst>
          </p:cNvPr>
          <p:cNvSpPr txBox="1">
            <a:spLocks noChangeArrowheads="1"/>
          </p:cNvSpPr>
          <p:nvPr/>
        </p:nvSpPr>
        <p:spPr bwMode="auto">
          <a:xfrm>
            <a:off x="3907172" y="2160589"/>
            <a:ext cx="3048329"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Enseñe destrezas para abogar por sí mismo</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endParaRPr lang="es-419" altLang="en-US" dirty="0">
              <a:solidFill>
                <a:schemeClr val="tx1">
                  <a:lumMod val="75000"/>
                  <a:lumOff val="25000"/>
                </a:schemeClr>
              </a:solidFill>
              <a:latin typeface="+mn-lt"/>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Ayude a su hijo a entender su discapacidad</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endParaRPr lang="es-419" altLang="en-US" dirty="0">
              <a:solidFill>
                <a:schemeClr val="tx1">
                  <a:lumMod val="75000"/>
                  <a:lumOff val="25000"/>
                </a:schemeClr>
              </a:solidFill>
              <a:latin typeface="+mn-lt"/>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Anime el desarrollo social</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endParaRPr lang="es-419" altLang="en-US" dirty="0">
              <a:solidFill>
                <a:schemeClr val="tx1">
                  <a:lumMod val="75000"/>
                  <a:lumOff val="25000"/>
                </a:schemeClr>
              </a:solidFill>
              <a:latin typeface="+mn-lt"/>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Construya sistemas de apoyo</a:t>
            </a:r>
          </a:p>
        </p:txBody>
      </p:sp>
      <p:pic>
        <p:nvPicPr>
          <p:cNvPr id="26629" name="Picture 12">
            <a:extLst>
              <a:ext uri="{FF2B5EF4-FFF2-40B4-BE49-F238E27FC236}">
                <a16:creationId xmlns:a16="http://schemas.microsoft.com/office/drawing/2014/main" id="{70662B0E-C94F-6A14-FAB9-A14F75F00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35" r="5433"/>
          <a:stretch>
            <a:fillRect/>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NewLogoFinal_LogoColor &amp;address.jpg">
            <a:extLst>
              <a:ext uri="{FF2B5EF4-FFF2-40B4-BE49-F238E27FC236}">
                <a16:creationId xmlns:a16="http://schemas.microsoft.com/office/drawing/2014/main" id="{67D83C11-D60E-8DA8-2A0C-6244D29958E9}"/>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26">
            <a:extLst>
              <a:ext uri="{FF2B5EF4-FFF2-40B4-BE49-F238E27FC236}">
                <a16:creationId xmlns:a16="http://schemas.microsoft.com/office/drawing/2014/main" id="{6D776689-E11D-10B7-8A6B-C1B1B36183A9}"/>
              </a:ext>
            </a:extLst>
          </p:cNvPr>
          <p:cNvSpPr txBox="1">
            <a:spLocks noChangeArrowheads="1"/>
          </p:cNvSpPr>
          <p:nvPr/>
        </p:nvSpPr>
        <p:spPr bwMode="auto">
          <a:xfrm>
            <a:off x="4152550" y="223206"/>
            <a:ext cx="280295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0"/>
              </a:spcBef>
              <a:spcAft>
                <a:spcPts val="600"/>
              </a:spcAft>
            </a:pPr>
            <a:r>
              <a:rPr lang="es-419" altLang="en-US" sz="2800" b="1" dirty="0">
                <a:solidFill>
                  <a:schemeClr val="accent1"/>
                </a:solidFill>
                <a:latin typeface="+mj-lt"/>
                <a:ea typeface="+mj-ea"/>
                <a:cs typeface="+mj-cs"/>
              </a:rPr>
              <a:t>Hable con su Hijo Acerca de </a:t>
            </a:r>
            <a:r>
              <a:rPr lang="es-419" altLang="en-US" sz="2800" b="1" i="1" dirty="0">
                <a:solidFill>
                  <a:schemeClr val="accent1"/>
                </a:solidFill>
                <a:latin typeface="+mj-lt"/>
                <a:ea typeface="+mj-ea"/>
                <a:cs typeface="+mj-cs"/>
              </a:rPr>
              <a:t>Bullying</a:t>
            </a:r>
          </a:p>
        </p:txBody>
      </p:sp>
      <p:sp>
        <p:nvSpPr>
          <p:cNvPr id="28675" name="Text Box 1028">
            <a:extLst>
              <a:ext uri="{FF2B5EF4-FFF2-40B4-BE49-F238E27FC236}">
                <a16:creationId xmlns:a16="http://schemas.microsoft.com/office/drawing/2014/main" id="{3FE9A242-07F9-7D4A-889E-A0B5F75916F4}"/>
              </a:ext>
            </a:extLst>
          </p:cNvPr>
          <p:cNvSpPr txBox="1">
            <a:spLocks noChangeArrowheads="1"/>
          </p:cNvSpPr>
          <p:nvPr/>
        </p:nvSpPr>
        <p:spPr bwMode="auto">
          <a:xfrm>
            <a:off x="3907172" y="2160589"/>
            <a:ext cx="3048329"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n-US" altLang="en-US">
                <a:solidFill>
                  <a:schemeClr val="tx1">
                    <a:lumMod val="75000"/>
                    <a:lumOff val="25000"/>
                  </a:schemeClr>
                </a:solidFill>
                <a:latin typeface="+mn-lt"/>
              </a:rPr>
              <a:t> Escuche</a:t>
            </a:r>
            <a:endParaRPr lang="en-US" altLang="en-US">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endParaRPr lang="en-US" altLang="en-US">
              <a:solidFill>
                <a:schemeClr val="tx1">
                  <a:lumMod val="75000"/>
                  <a:lumOff val="25000"/>
                </a:schemeClr>
              </a:solidFill>
              <a:latin typeface="+mn-lt"/>
            </a:endParaRPr>
          </a:p>
          <a:p>
            <a:pPr>
              <a:spcBef>
                <a:spcPts val="1000"/>
              </a:spcBef>
              <a:buClr>
                <a:schemeClr val="accent1"/>
              </a:buClr>
              <a:buSzPct val="80000"/>
              <a:buFont typeface="Wingdings 3" charset="2"/>
              <a:buChar char=""/>
            </a:pPr>
            <a:r>
              <a:rPr lang="en-US" altLang="en-US">
                <a:solidFill>
                  <a:schemeClr val="tx1">
                    <a:lumMod val="75000"/>
                    <a:lumOff val="25000"/>
                  </a:schemeClr>
                </a:solidFill>
                <a:latin typeface="+mn-lt"/>
              </a:rPr>
              <a:t> Sea creativo</a:t>
            </a:r>
            <a:endParaRPr lang="en-US" altLang="en-US">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endParaRPr lang="en-US" altLang="en-US">
              <a:solidFill>
                <a:schemeClr val="tx1">
                  <a:lumMod val="75000"/>
                  <a:lumOff val="25000"/>
                </a:schemeClr>
              </a:solidFill>
              <a:latin typeface="+mn-lt"/>
            </a:endParaRPr>
          </a:p>
          <a:p>
            <a:pPr>
              <a:spcBef>
                <a:spcPts val="1000"/>
              </a:spcBef>
              <a:buClr>
                <a:schemeClr val="accent1"/>
              </a:buClr>
              <a:buSzPct val="80000"/>
              <a:buFont typeface="Wingdings 3" charset="2"/>
              <a:buChar char=""/>
            </a:pPr>
            <a:r>
              <a:rPr lang="en-US" altLang="en-US">
                <a:solidFill>
                  <a:schemeClr val="tx1">
                    <a:lumMod val="75000"/>
                    <a:lumOff val="25000"/>
                  </a:schemeClr>
                </a:solidFill>
                <a:latin typeface="+mn-lt"/>
              </a:rPr>
              <a:t> Sea paciente</a:t>
            </a:r>
            <a:endParaRPr lang="en-US" altLang="en-US">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endParaRPr lang="en-US" altLang="en-US">
              <a:solidFill>
                <a:schemeClr val="tx1">
                  <a:lumMod val="75000"/>
                  <a:lumOff val="25000"/>
                </a:schemeClr>
              </a:solidFill>
              <a:latin typeface="+mn-lt"/>
            </a:endParaRPr>
          </a:p>
          <a:p>
            <a:pPr>
              <a:spcBef>
                <a:spcPts val="1000"/>
              </a:spcBef>
              <a:buClr>
                <a:schemeClr val="accent1"/>
              </a:buClr>
              <a:buSzPct val="80000"/>
              <a:buFont typeface="Wingdings 3" charset="2"/>
              <a:buChar char=""/>
            </a:pPr>
            <a:r>
              <a:rPr lang="en-US" altLang="en-US">
                <a:solidFill>
                  <a:schemeClr val="tx1">
                    <a:lumMod val="75000"/>
                    <a:lumOff val="25000"/>
                  </a:schemeClr>
                </a:solidFill>
                <a:latin typeface="+mn-lt"/>
              </a:rPr>
              <a:t> Dé información</a:t>
            </a:r>
            <a:endParaRPr lang="en-US" altLang="en-US">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endParaRPr lang="en-US" altLang="en-US">
              <a:solidFill>
                <a:schemeClr val="tx1">
                  <a:lumMod val="75000"/>
                  <a:lumOff val="25000"/>
                </a:schemeClr>
              </a:solidFill>
              <a:latin typeface="+mn-lt"/>
            </a:endParaRPr>
          </a:p>
          <a:p>
            <a:pPr>
              <a:spcBef>
                <a:spcPts val="1000"/>
              </a:spcBef>
              <a:buClr>
                <a:schemeClr val="accent1"/>
              </a:buClr>
              <a:buSzPct val="80000"/>
              <a:buFont typeface="Wingdings 3" charset="2"/>
              <a:buChar char=""/>
            </a:pPr>
            <a:r>
              <a:rPr lang="en-US" altLang="en-US">
                <a:solidFill>
                  <a:schemeClr val="tx1">
                    <a:lumMod val="75000"/>
                    <a:lumOff val="25000"/>
                  </a:schemeClr>
                </a:solidFill>
                <a:latin typeface="+mn-lt"/>
              </a:rPr>
              <a:t> Explore estrategias</a:t>
            </a:r>
          </a:p>
        </p:txBody>
      </p:sp>
      <p:pic>
        <p:nvPicPr>
          <p:cNvPr id="28677" name="Picture 1031">
            <a:extLst>
              <a:ext uri="{FF2B5EF4-FFF2-40B4-BE49-F238E27FC236}">
                <a16:creationId xmlns:a16="http://schemas.microsoft.com/office/drawing/2014/main" id="{51EABFC5-CB7F-0DA8-2156-96C26B360108}"/>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079" r="36538" b="-2"/>
          <a:stretch>
            <a:fillRect/>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NewLogoFinal_LogoColor &amp;address.jpg">
            <a:extLst>
              <a:ext uri="{FF2B5EF4-FFF2-40B4-BE49-F238E27FC236}">
                <a16:creationId xmlns:a16="http://schemas.microsoft.com/office/drawing/2014/main" id="{030DAF36-5AF3-5AAF-45ED-50395DA3E854}"/>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30" name="Group 3072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0731" name="Straight Connector 3073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32" name="Straight Connector 3073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73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3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35" name="Isosceles Triangle 3073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3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3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3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39" name="Isosceles Triangle 3073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40" name="Isosceles Triangle 3073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30742" name="Rectangle 3074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744" name="Rectangle 3074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46" name="Straight Connector 3074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48" name="Straight Connector 3074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75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5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54" name="Isosceles Triangle 3075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5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58" name="Isosceles Triangle 3075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60" name="Freeform: Shape 3075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22" name="Text Box 1026">
            <a:extLst>
              <a:ext uri="{FF2B5EF4-FFF2-40B4-BE49-F238E27FC236}">
                <a16:creationId xmlns:a16="http://schemas.microsoft.com/office/drawing/2014/main" id="{4CA00AA5-9A9C-992E-138D-DB5E3CB51C19}"/>
              </a:ext>
            </a:extLst>
          </p:cNvPr>
          <p:cNvSpPr txBox="1">
            <a:spLocks noChangeArrowheads="1"/>
          </p:cNvSpPr>
          <p:nvPr/>
        </p:nvSpPr>
        <p:spPr bwMode="auto">
          <a:xfrm>
            <a:off x="5103960" y="-297828"/>
            <a:ext cx="3384742" cy="222773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0"/>
              </a:spcBef>
              <a:spcAft>
                <a:spcPts val="600"/>
              </a:spcAft>
            </a:pPr>
            <a:r>
              <a:rPr lang="es-419" altLang="en-US" sz="3600" dirty="0">
                <a:solidFill>
                  <a:srgbClr val="FFFFFF"/>
                </a:solidFill>
                <a:latin typeface="+mj-lt"/>
                <a:ea typeface="+mj-ea"/>
                <a:cs typeface="+mj-cs"/>
              </a:rPr>
              <a:t>Preguntas para Hacer a su Niño </a:t>
            </a:r>
          </a:p>
        </p:txBody>
      </p:sp>
      <p:pic>
        <p:nvPicPr>
          <p:cNvPr id="30725" name="Picture 1051" descr="Woman and teenager embracing">
            <a:extLst>
              <a:ext uri="{FF2B5EF4-FFF2-40B4-BE49-F238E27FC236}">
                <a16:creationId xmlns:a16="http://schemas.microsoft.com/office/drawing/2014/main" id="{ECDB1DAD-B0D1-4F17-DD93-770F3C471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760" r="23760"/>
          <a:stretch/>
        </p:blipFill>
        <p:spPr bwMode="auto">
          <a:xfrm>
            <a:off x="567938" y="1634958"/>
            <a:ext cx="2892580" cy="36769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1027">
            <a:extLst>
              <a:ext uri="{FF2B5EF4-FFF2-40B4-BE49-F238E27FC236}">
                <a16:creationId xmlns:a16="http://schemas.microsoft.com/office/drawing/2014/main" id="{8C3A7CED-0F21-EB2C-ACA8-59CEF470C0FB}"/>
              </a:ext>
            </a:extLst>
          </p:cNvPr>
          <p:cNvSpPr>
            <a:spLocks noChangeArrowheads="1"/>
          </p:cNvSpPr>
          <p:nvPr/>
        </p:nvSpPr>
        <p:spPr bwMode="auto">
          <a:xfrm>
            <a:off x="5464007" y="1629039"/>
            <a:ext cx="3384742" cy="36406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lvl1pPr marL="292100" indent="-292100">
              <a:tabLst>
                <a:tab pos="114300" algn="l"/>
              </a:tabLst>
              <a:defRPr>
                <a:solidFill>
                  <a:schemeClr val="tx1"/>
                </a:solidFill>
                <a:latin typeface="Arial" panose="020B0604020202020204" pitchFamily="34" charset="0"/>
              </a:defRPr>
            </a:lvl1pPr>
            <a:lvl2pPr marL="742950" indent="-285750">
              <a:tabLst>
                <a:tab pos="114300" algn="l"/>
              </a:tabLst>
              <a:defRPr>
                <a:solidFill>
                  <a:schemeClr val="tx1"/>
                </a:solidFill>
                <a:latin typeface="Arial" panose="020B0604020202020204" pitchFamily="34" charset="0"/>
              </a:defRPr>
            </a:lvl2pPr>
            <a:lvl3pPr marL="1143000" indent="-228600">
              <a:tabLst>
                <a:tab pos="114300" algn="l"/>
              </a:tabLst>
              <a:defRPr>
                <a:solidFill>
                  <a:schemeClr val="tx1"/>
                </a:solidFill>
                <a:latin typeface="Arial" panose="020B0604020202020204" pitchFamily="34" charset="0"/>
              </a:defRPr>
            </a:lvl3pPr>
            <a:lvl4pPr marL="1600200" indent="-228600">
              <a:tabLst>
                <a:tab pos="114300" algn="l"/>
              </a:tabLst>
              <a:defRPr>
                <a:solidFill>
                  <a:schemeClr val="tx1"/>
                </a:solidFill>
                <a:latin typeface="Arial" panose="020B0604020202020204" pitchFamily="34" charset="0"/>
              </a:defRPr>
            </a:lvl4pPr>
            <a:lvl5pPr marL="2057400" indent="-228600">
              <a:tabLst>
                <a:tab pos="1143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143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143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143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a:lnSpc>
                <a:spcPct val="90000"/>
              </a:lnSpc>
              <a:spcBef>
                <a:spcPts val="1000"/>
              </a:spcBef>
              <a:buClr>
                <a:schemeClr val="accent1"/>
              </a:buClr>
              <a:buSzPct val="80000"/>
              <a:buFont typeface="Wingdings 3" charset="2"/>
              <a:buChar char=""/>
            </a:pPr>
            <a:r>
              <a:rPr lang="es-419" altLang="en-US" sz="2400" dirty="0">
                <a:solidFill>
                  <a:srgbClr val="FFFFFF"/>
                </a:solidFill>
                <a:latin typeface="+mn-lt"/>
              </a:rPr>
              <a:t>¿El niño te hirió a propósito?</a:t>
            </a:r>
            <a:endParaRPr lang="es-419" altLang="en-US" sz="2400" dirty="0">
              <a:solidFill>
                <a:srgbClr val="FFFFFF"/>
              </a:solidFill>
              <a:latin typeface="+mn-lt"/>
              <a:sym typeface="Symbol" panose="05050102010706020507" pitchFamily="18" charset="2"/>
            </a:endParaRPr>
          </a:p>
          <a:p>
            <a:pPr>
              <a:lnSpc>
                <a:spcPct val="90000"/>
              </a:lnSpc>
              <a:spcBef>
                <a:spcPts val="1000"/>
              </a:spcBef>
              <a:buClr>
                <a:schemeClr val="accent1"/>
              </a:buClr>
              <a:buSzPct val="80000"/>
              <a:buFont typeface="Wingdings 3" charset="2"/>
              <a:buChar char=""/>
            </a:pPr>
            <a:r>
              <a:rPr lang="es-419" altLang="en-US" sz="2400" dirty="0">
                <a:solidFill>
                  <a:srgbClr val="FFFFFF"/>
                </a:solidFill>
                <a:latin typeface="+mn-lt"/>
              </a:rPr>
              <a:t>¿Te lo hicieron más de una vez?</a:t>
            </a:r>
            <a:endParaRPr lang="es-419" altLang="en-US" sz="2400" dirty="0">
              <a:solidFill>
                <a:srgbClr val="FFFFFF"/>
              </a:solidFill>
              <a:latin typeface="+mn-lt"/>
              <a:sym typeface="Symbol" panose="05050102010706020507" pitchFamily="18" charset="2"/>
            </a:endParaRPr>
          </a:p>
          <a:p>
            <a:pPr>
              <a:lnSpc>
                <a:spcPct val="90000"/>
              </a:lnSpc>
              <a:spcBef>
                <a:spcPts val="1000"/>
              </a:spcBef>
              <a:buClr>
                <a:schemeClr val="accent1"/>
              </a:buClr>
              <a:buSzPct val="80000"/>
              <a:buFont typeface="Wingdings 3" charset="2"/>
              <a:buChar char=""/>
            </a:pPr>
            <a:r>
              <a:rPr lang="es-419" altLang="en-US" sz="2400" dirty="0">
                <a:solidFill>
                  <a:srgbClr val="FFFFFF"/>
                </a:solidFill>
                <a:latin typeface="+mn-lt"/>
              </a:rPr>
              <a:t>¿Te hizo sentir mal o te enojaste?</a:t>
            </a:r>
            <a:endParaRPr lang="es-419" altLang="en-US" sz="2400" dirty="0">
              <a:solidFill>
                <a:srgbClr val="FFFFFF"/>
              </a:solidFill>
              <a:latin typeface="+mn-lt"/>
              <a:sym typeface="Symbol" panose="05050102010706020507" pitchFamily="18" charset="2"/>
            </a:endParaRPr>
          </a:p>
          <a:p>
            <a:pPr>
              <a:lnSpc>
                <a:spcPct val="90000"/>
              </a:lnSpc>
              <a:spcBef>
                <a:spcPts val="1000"/>
              </a:spcBef>
              <a:buClr>
                <a:schemeClr val="accent1"/>
              </a:buClr>
              <a:buSzPct val="80000"/>
              <a:buFont typeface="Wingdings 3" charset="2"/>
              <a:buChar char=""/>
            </a:pPr>
            <a:r>
              <a:rPr lang="es-419" altLang="en-US" sz="2400" dirty="0">
                <a:solidFill>
                  <a:srgbClr val="FFFFFF"/>
                </a:solidFill>
                <a:latin typeface="+mn-lt"/>
              </a:rPr>
              <a:t>¿Se dio cuenta el otro niño que te lastimó?</a:t>
            </a:r>
            <a:endParaRPr lang="es-419" altLang="en-US" sz="2400" dirty="0">
              <a:solidFill>
                <a:srgbClr val="FFFFFF"/>
              </a:solidFill>
              <a:latin typeface="+mn-lt"/>
              <a:sym typeface="Symbol" panose="05050102010706020507" pitchFamily="18" charset="2"/>
            </a:endParaRPr>
          </a:p>
          <a:p>
            <a:pPr>
              <a:lnSpc>
                <a:spcPct val="90000"/>
              </a:lnSpc>
              <a:spcBef>
                <a:spcPts val="1000"/>
              </a:spcBef>
              <a:buClr>
                <a:schemeClr val="accent1"/>
              </a:buClr>
              <a:buSzPct val="80000"/>
              <a:buFont typeface="Wingdings 3" charset="2"/>
              <a:buChar char=""/>
            </a:pPr>
            <a:r>
              <a:rPr lang="es-419" altLang="en-US" sz="2400" dirty="0">
                <a:solidFill>
                  <a:srgbClr val="FFFFFF"/>
                </a:solidFill>
                <a:latin typeface="+mn-lt"/>
              </a:rPr>
              <a:t>¿Es el otro niño más poderoso que 	tú de alguna manera?</a:t>
            </a:r>
          </a:p>
          <a:p>
            <a:pPr marL="0" indent="0">
              <a:lnSpc>
                <a:spcPct val="90000"/>
              </a:lnSpc>
              <a:spcBef>
                <a:spcPts val="1000"/>
              </a:spcBef>
              <a:buClr>
                <a:schemeClr val="accent1"/>
              </a:buClr>
              <a:buSzPct val="80000"/>
            </a:pPr>
            <a:r>
              <a:rPr lang="en-US" altLang="en-US" sz="1100" i="1" dirty="0">
                <a:solidFill>
                  <a:srgbClr val="FFFFFF"/>
                </a:solidFill>
                <a:latin typeface="+mn-lt"/>
              </a:rPr>
              <a:t>(</a:t>
            </a:r>
            <a:r>
              <a:rPr lang="en-US" altLang="en-US" sz="1100" i="1" dirty="0" err="1">
                <a:solidFill>
                  <a:srgbClr val="FFFFFF"/>
                </a:solidFill>
                <a:latin typeface="+mn-lt"/>
              </a:rPr>
              <a:t>Adaptado</a:t>
            </a:r>
            <a:r>
              <a:rPr lang="en-US" altLang="en-US" sz="1100" i="1" dirty="0">
                <a:solidFill>
                  <a:srgbClr val="FFFFFF"/>
                </a:solidFill>
                <a:latin typeface="+mn-lt"/>
              </a:rPr>
              <a:t> de “Your Child: Bully or Victim? Understanding and Ending</a:t>
            </a:r>
          </a:p>
          <a:p>
            <a:pPr marL="0" indent="0">
              <a:lnSpc>
                <a:spcPct val="90000"/>
              </a:lnSpc>
              <a:spcBef>
                <a:spcPts val="1000"/>
              </a:spcBef>
              <a:buClr>
                <a:schemeClr val="accent1"/>
              </a:buClr>
              <a:buSzPct val="80000"/>
            </a:pPr>
            <a:r>
              <a:rPr lang="en-US" altLang="en-US" sz="1100" i="1" dirty="0">
                <a:solidFill>
                  <a:srgbClr val="FFFFFF"/>
                </a:solidFill>
                <a:latin typeface="+mn-lt"/>
              </a:rPr>
              <a:t>Schoolyard Tyranny” Peter </a:t>
            </a:r>
            <a:r>
              <a:rPr lang="en-US" altLang="en-US" sz="1100" i="1" dirty="0" err="1">
                <a:solidFill>
                  <a:srgbClr val="FFFFFF"/>
                </a:solidFill>
                <a:latin typeface="+mn-lt"/>
              </a:rPr>
              <a:t>Sheras</a:t>
            </a:r>
            <a:r>
              <a:rPr lang="en-US" altLang="en-US" sz="1100" i="1" dirty="0">
                <a:solidFill>
                  <a:srgbClr val="FFFFFF"/>
                </a:solidFill>
                <a:latin typeface="+mn-lt"/>
              </a:rPr>
              <a:t>, Ph. D., 2002)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6">
            <a:extLst>
              <a:ext uri="{FF2B5EF4-FFF2-40B4-BE49-F238E27FC236}">
                <a16:creationId xmlns:a16="http://schemas.microsoft.com/office/drawing/2014/main" id="{B0FB20C1-88C1-793C-0E62-C06B9C973CCD}"/>
              </a:ext>
            </a:extLst>
          </p:cNvPr>
          <p:cNvSpPr txBox="1">
            <a:spLocks noChangeArrowheads="1"/>
          </p:cNvSpPr>
          <p:nvPr/>
        </p:nvSpPr>
        <p:spPr bwMode="auto">
          <a:xfrm>
            <a:off x="1409700" y="155112"/>
            <a:ext cx="6172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3600" b="1" dirty="0">
                <a:solidFill>
                  <a:schemeClr val="accent1"/>
                </a:solidFill>
                <a:latin typeface="Lato" panose="02020603050405020304" pitchFamily="18" charset="0"/>
              </a:rPr>
              <a:t>Decidiendo Estrategias Apropiadas</a:t>
            </a:r>
            <a:endParaRPr lang="en-US" altLang="en-US" sz="3600" b="1" dirty="0">
              <a:solidFill>
                <a:schemeClr val="accent1"/>
              </a:solidFill>
              <a:latin typeface="Times New Roman" panose="02020603050405020304" pitchFamily="18" charset="0"/>
            </a:endParaRPr>
          </a:p>
        </p:txBody>
      </p:sp>
      <p:sp>
        <p:nvSpPr>
          <p:cNvPr id="32771" name="Rectangle 1027">
            <a:extLst>
              <a:ext uri="{FF2B5EF4-FFF2-40B4-BE49-F238E27FC236}">
                <a16:creationId xmlns:a16="http://schemas.microsoft.com/office/drawing/2014/main" id="{47C3BF02-041F-3231-37AE-1809547B6D7E}"/>
              </a:ext>
            </a:extLst>
          </p:cNvPr>
          <p:cNvSpPr>
            <a:spLocks noChangeArrowheads="1"/>
          </p:cNvSpPr>
          <p:nvPr/>
        </p:nvSpPr>
        <p:spPr bwMode="auto">
          <a:xfrm>
            <a:off x="4343400" y="1524000"/>
            <a:ext cx="457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es-ES" altLang="en-US" sz="2000" dirty="0">
                <a:solidFill>
                  <a:srgbClr val="373737"/>
                </a:solidFill>
                <a:latin typeface="Lato"/>
              </a:rPr>
              <a:t>Las estrategias deben ser apropiadas para:</a:t>
            </a:r>
            <a:endParaRPr lang="en-US" altLang="en-US" sz="3200" dirty="0"/>
          </a:p>
        </p:txBody>
      </p:sp>
      <p:pic>
        <p:nvPicPr>
          <p:cNvPr id="32772" name="Picture 1028" descr="Child playing with toy car">
            <a:extLst>
              <a:ext uri="{FF2B5EF4-FFF2-40B4-BE49-F238E27FC236}">
                <a16:creationId xmlns:a16="http://schemas.microsoft.com/office/drawing/2014/main" id="{B361B2E4-F684-E628-C5AC-10E107EE8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28600" y="1698017"/>
            <a:ext cx="3886200" cy="366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029">
            <a:extLst>
              <a:ext uri="{FF2B5EF4-FFF2-40B4-BE49-F238E27FC236}">
                <a16:creationId xmlns:a16="http://schemas.microsoft.com/office/drawing/2014/main" id="{3C3752A2-AC62-0BA7-B763-E1DB7900EE6F}"/>
              </a:ext>
            </a:extLst>
          </p:cNvPr>
          <p:cNvSpPr txBox="1">
            <a:spLocks noChangeArrowheads="1"/>
          </p:cNvSpPr>
          <p:nvPr/>
        </p:nvSpPr>
        <p:spPr bwMode="auto">
          <a:xfrm>
            <a:off x="4495800" y="2514600"/>
            <a:ext cx="4038600" cy="3046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tabLst>
                <a:tab pos="342900" algn="l"/>
              </a:tabLst>
              <a:defRPr>
                <a:solidFill>
                  <a:schemeClr val="tx1"/>
                </a:solidFill>
                <a:latin typeface="Arial" panose="020B0604020202020204" pitchFamily="34" charset="0"/>
              </a:defRPr>
            </a:lvl1pPr>
            <a:lvl2pPr marL="742950" indent="-285750">
              <a:tabLst>
                <a:tab pos="342900" algn="l"/>
              </a:tabLst>
              <a:defRPr>
                <a:solidFill>
                  <a:schemeClr val="tx1"/>
                </a:solidFill>
                <a:latin typeface="Arial" panose="020B0604020202020204" pitchFamily="34" charset="0"/>
              </a:defRPr>
            </a:lvl2pPr>
            <a:lvl3pPr marL="1143000" indent="-228600">
              <a:tabLst>
                <a:tab pos="342900" algn="l"/>
              </a:tabLst>
              <a:defRPr>
                <a:solidFill>
                  <a:schemeClr val="tx1"/>
                </a:solidFill>
                <a:latin typeface="Arial" panose="020B0604020202020204" pitchFamily="34" charset="0"/>
              </a:defRPr>
            </a:lvl3pPr>
            <a:lvl4pPr marL="1600200" indent="-228600">
              <a:tabLst>
                <a:tab pos="342900" algn="l"/>
              </a:tabLst>
              <a:defRPr>
                <a:solidFill>
                  <a:schemeClr val="tx1"/>
                </a:solidFill>
                <a:latin typeface="Arial" panose="020B0604020202020204" pitchFamily="34" charset="0"/>
              </a:defRPr>
            </a:lvl4pPr>
            <a:lvl5pPr marL="2057400" indent="-228600">
              <a:tabLst>
                <a:tab pos="342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42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42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42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42900" algn="l"/>
              </a:tabLst>
              <a:defRPr>
                <a:solidFill>
                  <a:schemeClr val="tx1"/>
                </a:solidFill>
                <a:latin typeface="Arial" panose="020B0604020202020204" pitchFamily="34" charset="0"/>
              </a:defRPr>
            </a:lvl9pPr>
          </a:lstStyle>
          <a:p>
            <a:pPr eaLnBrk="1" hangingPunct="1">
              <a:buFontTx/>
              <a:buChar char="•"/>
            </a:pPr>
            <a:r>
              <a:rPr lang="es-ES" altLang="en-US" sz="2000" dirty="0">
                <a:solidFill>
                  <a:srgbClr val="373737"/>
                </a:solidFill>
                <a:latin typeface="Lato"/>
              </a:rPr>
              <a:t> La situación</a:t>
            </a:r>
            <a:endParaRPr lang="es-ES" altLang="en-US" sz="2400" dirty="0">
              <a:sym typeface="Symbol" panose="05050102010706020507" pitchFamily="18" charset="2"/>
            </a:endParaRPr>
          </a:p>
          <a:p>
            <a:pPr eaLnBrk="1" hangingPunct="1"/>
            <a:endParaRPr lang="es-ES" altLang="en-US" sz="2400" dirty="0"/>
          </a:p>
          <a:p>
            <a:pPr eaLnBrk="1" hangingPunct="1">
              <a:buFontTx/>
              <a:buChar char="•"/>
            </a:pPr>
            <a:r>
              <a:rPr lang="es-ES" altLang="en-US" sz="2000" dirty="0">
                <a:solidFill>
                  <a:srgbClr val="373737"/>
                </a:solidFill>
                <a:latin typeface="Lato"/>
              </a:rPr>
              <a:t> La edad del niño</a:t>
            </a:r>
            <a:endParaRPr lang="es-ES" altLang="en-US" sz="2400" dirty="0">
              <a:sym typeface="Symbol" panose="05050102010706020507" pitchFamily="18" charset="2"/>
            </a:endParaRPr>
          </a:p>
          <a:p>
            <a:pPr eaLnBrk="1" hangingPunct="1">
              <a:buFontTx/>
              <a:buChar char="•"/>
            </a:pPr>
            <a:endParaRPr lang="es-ES" altLang="en-US" sz="2400" dirty="0"/>
          </a:p>
          <a:p>
            <a:pPr eaLnBrk="1" hangingPunct="1">
              <a:buFontTx/>
              <a:buChar char="•"/>
            </a:pPr>
            <a:r>
              <a:rPr lang="es-ES" altLang="en-US" sz="2000" dirty="0">
                <a:solidFill>
                  <a:srgbClr val="373737"/>
                </a:solidFill>
                <a:latin typeface="Lato"/>
              </a:rPr>
              <a:t> La habilidad del niño y su 	nivel de confort</a:t>
            </a:r>
            <a:endParaRPr lang="es-ES" altLang="en-US" sz="2400" dirty="0">
              <a:sym typeface="Symbol" panose="05050102010706020507" pitchFamily="18" charset="2"/>
            </a:endParaRPr>
          </a:p>
          <a:p>
            <a:pPr eaLnBrk="1" hangingPunct="1">
              <a:buFontTx/>
              <a:buChar char="•"/>
            </a:pPr>
            <a:endParaRPr lang="es-ES" altLang="en-US" sz="2400" dirty="0"/>
          </a:p>
          <a:p>
            <a:pPr eaLnBrk="1" hangingPunct="1">
              <a:buFontTx/>
              <a:buChar char="•"/>
            </a:pPr>
            <a:r>
              <a:rPr lang="es-ES" altLang="en-US" sz="2000" dirty="0">
                <a:solidFill>
                  <a:srgbClr val="373737"/>
                </a:solidFill>
                <a:latin typeface="Lato"/>
              </a:rPr>
              <a:t> Los apoyos disponibles para el niño</a:t>
            </a:r>
            <a:endParaRPr lang="en-US" altLang="en-US" sz="2400" dirty="0"/>
          </a:p>
        </p:txBody>
      </p:sp>
      <p:pic>
        <p:nvPicPr>
          <p:cNvPr id="2" name="Picture 1" descr="NewLogoFinal_LogoColor &amp;address.jpg">
            <a:extLst>
              <a:ext uri="{FF2B5EF4-FFF2-40B4-BE49-F238E27FC236}">
                <a16:creationId xmlns:a16="http://schemas.microsoft.com/office/drawing/2014/main" id="{8A6194B7-B67D-B544-168C-0E474C159166}"/>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826" name="Group 3482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4827" name="Straight Connector 34826">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828" name="Straight Connector 34827">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829"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3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31" name="Isosceles Triangle 34830">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32"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33"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34"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35" name="Isosceles Triangle 34834">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36" name="Isosceles Triangle 34835">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4818" name="Text Box 2">
            <a:extLst>
              <a:ext uri="{FF2B5EF4-FFF2-40B4-BE49-F238E27FC236}">
                <a16:creationId xmlns:a16="http://schemas.microsoft.com/office/drawing/2014/main" id="{8209733C-5FE0-7D51-D935-C41C54377CCF}"/>
              </a:ext>
            </a:extLst>
          </p:cNvPr>
          <p:cNvSpPr txBox="1">
            <a:spLocks noChangeArrowheads="1"/>
          </p:cNvSpPr>
          <p:nvPr/>
        </p:nvSpPr>
        <p:spPr bwMode="auto">
          <a:xfrm>
            <a:off x="4220542" y="198967"/>
            <a:ext cx="280295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0"/>
              </a:spcBef>
              <a:spcAft>
                <a:spcPts val="600"/>
              </a:spcAft>
            </a:pPr>
            <a:r>
              <a:rPr lang="es-419" altLang="en-US" sz="2800" b="1" dirty="0">
                <a:solidFill>
                  <a:schemeClr val="accent1"/>
                </a:solidFill>
                <a:latin typeface="+mj-lt"/>
                <a:ea typeface="+mj-ea"/>
                <a:cs typeface="+mj-cs"/>
              </a:rPr>
              <a:t>Reacciones al </a:t>
            </a:r>
            <a:r>
              <a:rPr lang="es-419" altLang="en-US" sz="2800" b="1" i="1" dirty="0">
                <a:solidFill>
                  <a:schemeClr val="accent1"/>
                </a:solidFill>
                <a:latin typeface="+mj-lt"/>
                <a:ea typeface="+mj-ea"/>
                <a:cs typeface="+mj-cs"/>
              </a:rPr>
              <a:t>Bullying </a:t>
            </a:r>
            <a:r>
              <a:rPr lang="es-419" altLang="en-US" sz="2800" b="1" dirty="0">
                <a:solidFill>
                  <a:schemeClr val="accent1"/>
                </a:solidFill>
                <a:latin typeface="+mj-lt"/>
                <a:ea typeface="+mj-ea"/>
                <a:cs typeface="+mj-cs"/>
              </a:rPr>
              <a:t>— Indirectas</a:t>
            </a:r>
          </a:p>
        </p:txBody>
      </p:sp>
      <p:sp>
        <p:nvSpPr>
          <p:cNvPr id="34821" name="Rectangle 16">
            <a:extLst>
              <a:ext uri="{FF2B5EF4-FFF2-40B4-BE49-F238E27FC236}">
                <a16:creationId xmlns:a16="http://schemas.microsoft.com/office/drawing/2014/main" id="{44493CF0-B0DF-492E-4A77-14ABED1AF342}"/>
              </a:ext>
            </a:extLst>
          </p:cNvPr>
          <p:cNvSpPr>
            <a:spLocks noChangeArrowheads="1"/>
          </p:cNvSpPr>
          <p:nvPr/>
        </p:nvSpPr>
        <p:spPr bwMode="auto">
          <a:xfrm>
            <a:off x="3916137" y="1745628"/>
            <a:ext cx="3640190" cy="45027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lnSpcReduction="10000"/>
          </a:bodyPr>
          <a:lstStyle>
            <a:lvl1pPr>
              <a:tabLst>
                <a:tab pos="177800" algn="l"/>
              </a:tabLst>
              <a:defRPr>
                <a:solidFill>
                  <a:schemeClr val="tx1"/>
                </a:solidFill>
                <a:latin typeface="Arial" panose="020B0604020202020204" pitchFamily="34" charset="0"/>
              </a:defRPr>
            </a:lvl1pPr>
            <a:lvl2pPr marL="742950" indent="-285750">
              <a:tabLst>
                <a:tab pos="177800" algn="l"/>
              </a:tabLst>
              <a:defRPr>
                <a:solidFill>
                  <a:schemeClr val="tx1"/>
                </a:solidFill>
                <a:latin typeface="Arial" panose="020B0604020202020204" pitchFamily="34" charset="0"/>
              </a:defRPr>
            </a:lvl2pPr>
            <a:lvl3pPr marL="1143000" indent="-228600">
              <a:tabLst>
                <a:tab pos="177800" algn="l"/>
              </a:tabLst>
              <a:defRPr>
                <a:solidFill>
                  <a:schemeClr val="tx1"/>
                </a:solidFill>
                <a:latin typeface="Arial" panose="020B0604020202020204" pitchFamily="34" charset="0"/>
              </a:defRPr>
            </a:lvl3pPr>
            <a:lvl4pPr marL="1600200" indent="-228600">
              <a:tabLst>
                <a:tab pos="177800" algn="l"/>
              </a:tabLst>
              <a:defRPr>
                <a:solidFill>
                  <a:schemeClr val="tx1"/>
                </a:solidFill>
                <a:latin typeface="Arial" panose="020B0604020202020204" pitchFamily="34" charset="0"/>
              </a:defRPr>
            </a:lvl4pPr>
            <a:lvl5pPr marL="2057400" indent="-228600">
              <a:tabLst>
                <a:tab pos="1778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778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778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778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77800" algn="l"/>
              </a:tabLst>
              <a:defRPr>
                <a:solidFill>
                  <a:schemeClr val="tx1"/>
                </a:solidFill>
                <a:latin typeface="Arial" panose="020B0604020202020204" pitchFamily="34" charset="0"/>
              </a:defRPr>
            </a:lvl9pPr>
          </a:lstStyle>
          <a:p>
            <a:pPr>
              <a:lnSpc>
                <a:spcPct val="90000"/>
              </a:lnSpc>
              <a:spcBef>
                <a:spcPts val="1000"/>
              </a:spcBef>
              <a:buClr>
                <a:schemeClr val="accent1"/>
              </a:buClr>
              <a:buSzPct val="80000"/>
              <a:buFont typeface="Wingdings 3" charset="2"/>
              <a:buChar char=""/>
            </a:pPr>
            <a:r>
              <a:rPr lang="en-US" altLang="en-US" sz="1500" dirty="0">
                <a:solidFill>
                  <a:schemeClr val="tx1">
                    <a:lumMod val="75000"/>
                    <a:lumOff val="25000"/>
                  </a:schemeClr>
                </a:solidFill>
                <a:latin typeface="+mn-lt"/>
              </a:rPr>
              <a:t> </a:t>
            </a:r>
            <a:r>
              <a:rPr lang="es-419" altLang="en-US" sz="2200" dirty="0">
                <a:solidFill>
                  <a:schemeClr val="tx1">
                    <a:lumMod val="75000"/>
                    <a:lumOff val="25000"/>
                  </a:schemeClr>
                </a:solidFill>
                <a:latin typeface="+mn-lt"/>
              </a:rPr>
              <a:t>No hacer caso al bully</a:t>
            </a:r>
            <a:endParaRPr lang="es-419" altLang="en-US" sz="2200" dirty="0">
              <a:solidFill>
                <a:schemeClr val="tx1">
                  <a:lumMod val="75000"/>
                  <a:lumOff val="25000"/>
                </a:schemeClr>
              </a:solidFill>
              <a:latin typeface="+mn-lt"/>
              <a:sym typeface="Symbol" panose="05050102010706020507" pitchFamily="18" charset="2"/>
            </a:endParaRPr>
          </a:p>
          <a:p>
            <a:pPr>
              <a:lnSpc>
                <a:spcPct val="90000"/>
              </a:lnSpc>
              <a:spcBef>
                <a:spcPts val="1000"/>
              </a:spcBef>
              <a:buClr>
                <a:schemeClr val="accent1"/>
              </a:buClr>
              <a:buSzPct val="80000"/>
              <a:buFont typeface="Wingdings 3" charset="2"/>
              <a:buChar char=""/>
            </a:pPr>
            <a:endParaRPr lang="es-419" altLang="en-US" sz="2200"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Creer en sí mismo</a:t>
            </a:r>
            <a:endParaRPr lang="es-419" altLang="en-US" sz="2200" dirty="0">
              <a:solidFill>
                <a:schemeClr val="tx1">
                  <a:lumMod val="75000"/>
                  <a:lumOff val="25000"/>
                </a:schemeClr>
              </a:solidFill>
              <a:latin typeface="+mn-lt"/>
              <a:sym typeface="Symbol" panose="05050102010706020507" pitchFamily="18" charset="2"/>
            </a:endParaRPr>
          </a:p>
          <a:p>
            <a:pPr>
              <a:lnSpc>
                <a:spcPct val="90000"/>
              </a:lnSpc>
              <a:spcBef>
                <a:spcPts val="1000"/>
              </a:spcBef>
              <a:buClr>
                <a:schemeClr val="accent1"/>
              </a:buClr>
              <a:buSzPct val="80000"/>
            </a:pPr>
            <a:endParaRPr lang="es-419" altLang="en-US" sz="2200"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Practicar escenas, ensayadas y la resolución de problemas</a:t>
            </a:r>
            <a:endParaRPr lang="es-419" altLang="en-US" sz="2200" dirty="0">
              <a:solidFill>
                <a:schemeClr val="tx1">
                  <a:lumMod val="75000"/>
                  <a:lumOff val="25000"/>
                </a:schemeClr>
              </a:solidFill>
              <a:latin typeface="+mn-lt"/>
              <a:sym typeface="Symbol" panose="05050102010706020507" pitchFamily="18" charset="2"/>
            </a:endParaRPr>
          </a:p>
          <a:p>
            <a:pPr>
              <a:lnSpc>
                <a:spcPct val="90000"/>
              </a:lnSpc>
              <a:spcBef>
                <a:spcPts val="1000"/>
              </a:spcBef>
              <a:buClr>
                <a:schemeClr val="accent1"/>
              </a:buClr>
              <a:buSzPct val="80000"/>
              <a:buFont typeface="Wingdings 3" charset="2"/>
              <a:buChar char=""/>
            </a:pPr>
            <a:endParaRPr lang="es-419" altLang="en-US" sz="2200"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Alejarse de la situación</a:t>
            </a:r>
            <a:endParaRPr lang="es-419" altLang="en-US" sz="2200" dirty="0">
              <a:solidFill>
                <a:schemeClr val="tx1">
                  <a:lumMod val="75000"/>
                  <a:lumOff val="25000"/>
                </a:schemeClr>
              </a:solidFill>
              <a:latin typeface="+mn-lt"/>
              <a:sym typeface="Symbol" panose="05050102010706020507" pitchFamily="18" charset="2"/>
            </a:endParaRPr>
          </a:p>
          <a:p>
            <a:pPr>
              <a:lnSpc>
                <a:spcPct val="90000"/>
              </a:lnSpc>
              <a:spcBef>
                <a:spcPts val="1000"/>
              </a:spcBef>
              <a:buClr>
                <a:schemeClr val="accent1"/>
              </a:buClr>
              <a:buSzPct val="80000"/>
              <a:buFont typeface="Wingdings 3" charset="2"/>
              <a:buChar char=""/>
            </a:pPr>
            <a:endParaRPr lang="es-419" altLang="en-US" sz="2200" dirty="0">
              <a:solidFill>
                <a:schemeClr val="tx1">
                  <a:lumMod val="75000"/>
                  <a:lumOff val="25000"/>
                </a:schemeClr>
              </a:solidFill>
              <a:latin typeface="+mn-lt"/>
            </a:endParaRPr>
          </a:p>
          <a:p>
            <a:pPr>
              <a:lnSpc>
                <a:spcPct val="90000"/>
              </a:lnSpc>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Mantenerse junto a un compañero</a:t>
            </a:r>
          </a:p>
        </p:txBody>
      </p:sp>
      <p:pic>
        <p:nvPicPr>
          <p:cNvPr id="34819" name="Picture 7">
            <a:extLst>
              <a:ext uri="{FF2B5EF4-FFF2-40B4-BE49-F238E27FC236}">
                <a16:creationId xmlns:a16="http://schemas.microsoft.com/office/drawing/2014/main" id="{2C3E0BF7-D28C-97EB-BA21-F67C9E1DB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44"/>
          <a:stretch>
            <a:fillRect/>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Isosceles Triangle 3483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NewLogoFinal_LogoColor &amp;address.jpg">
            <a:extLst>
              <a:ext uri="{FF2B5EF4-FFF2-40B4-BE49-F238E27FC236}">
                <a16:creationId xmlns:a16="http://schemas.microsoft.com/office/drawing/2014/main" id="{6AED39C2-019A-C5E8-7735-15039386FBA5}"/>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73" name="Group 3687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6874" name="Straight Connector 3687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875" name="Straight Connector 3687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87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8" name="Isosceles Triangle 3687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7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2" name="Isosceles Triangle 3688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883" name="Isosceles Triangle 3688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6867" name="Text Box 3">
            <a:extLst>
              <a:ext uri="{FF2B5EF4-FFF2-40B4-BE49-F238E27FC236}">
                <a16:creationId xmlns:a16="http://schemas.microsoft.com/office/drawing/2014/main" id="{1D618C10-0869-441E-8AA9-DF557B6EB459}"/>
              </a:ext>
            </a:extLst>
          </p:cNvPr>
          <p:cNvSpPr txBox="1">
            <a:spLocks noChangeArrowheads="1"/>
          </p:cNvSpPr>
          <p:nvPr/>
        </p:nvSpPr>
        <p:spPr bwMode="auto">
          <a:xfrm>
            <a:off x="4235792" y="206532"/>
            <a:ext cx="280295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0"/>
              </a:spcBef>
              <a:spcAft>
                <a:spcPts val="600"/>
              </a:spcAft>
            </a:pPr>
            <a:r>
              <a:rPr lang="es-419" altLang="en-US" sz="2800" b="1" dirty="0">
                <a:solidFill>
                  <a:schemeClr val="accent1"/>
                </a:solidFill>
                <a:latin typeface="+mj-lt"/>
                <a:ea typeface="+mj-ea"/>
                <a:cs typeface="+mj-cs"/>
              </a:rPr>
              <a:t>Reacciones al </a:t>
            </a:r>
            <a:r>
              <a:rPr lang="es-419" altLang="en-US" sz="2800" b="1" i="1" dirty="0">
                <a:solidFill>
                  <a:schemeClr val="accent1"/>
                </a:solidFill>
                <a:latin typeface="+mj-lt"/>
                <a:ea typeface="+mj-ea"/>
                <a:cs typeface="+mj-cs"/>
              </a:rPr>
              <a:t>Bullying</a:t>
            </a:r>
            <a:r>
              <a:rPr lang="es-419" altLang="en-US" sz="2800" b="1" dirty="0">
                <a:solidFill>
                  <a:schemeClr val="accent1"/>
                </a:solidFill>
                <a:latin typeface="+mj-lt"/>
                <a:ea typeface="+mj-ea"/>
                <a:cs typeface="+mj-cs"/>
              </a:rPr>
              <a:t> — Directa</a:t>
            </a:r>
          </a:p>
        </p:txBody>
      </p:sp>
      <p:sp>
        <p:nvSpPr>
          <p:cNvPr id="36868" name="Rectangle 4">
            <a:extLst>
              <a:ext uri="{FF2B5EF4-FFF2-40B4-BE49-F238E27FC236}">
                <a16:creationId xmlns:a16="http://schemas.microsoft.com/office/drawing/2014/main" id="{5F848446-07CB-13B4-6BBD-8F0C3369C8F3}"/>
              </a:ext>
            </a:extLst>
          </p:cNvPr>
          <p:cNvSpPr>
            <a:spLocks noChangeArrowheads="1"/>
          </p:cNvSpPr>
          <p:nvPr/>
        </p:nvSpPr>
        <p:spPr bwMode="auto">
          <a:xfrm>
            <a:off x="3907172" y="2160589"/>
            <a:ext cx="3048329"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292100" indent="-292100">
              <a:tabLst>
                <a:tab pos="406400" algn="l"/>
              </a:tabLst>
              <a:defRPr>
                <a:solidFill>
                  <a:schemeClr val="tx1"/>
                </a:solidFill>
                <a:latin typeface="Arial" panose="020B0604020202020204" pitchFamily="34" charset="0"/>
              </a:defRPr>
            </a:lvl1pPr>
            <a:lvl2pPr marL="742950" indent="-285750">
              <a:tabLst>
                <a:tab pos="406400" algn="l"/>
              </a:tabLst>
              <a:defRPr>
                <a:solidFill>
                  <a:schemeClr val="tx1"/>
                </a:solidFill>
                <a:latin typeface="Arial" panose="020B0604020202020204" pitchFamily="34" charset="0"/>
              </a:defRPr>
            </a:lvl2pPr>
            <a:lvl3pPr marL="1143000" indent="-228600">
              <a:tabLst>
                <a:tab pos="406400" algn="l"/>
              </a:tabLst>
              <a:defRPr>
                <a:solidFill>
                  <a:schemeClr val="tx1"/>
                </a:solidFill>
                <a:latin typeface="Arial" panose="020B0604020202020204" pitchFamily="34" charset="0"/>
              </a:defRPr>
            </a:lvl3pPr>
            <a:lvl4pPr marL="1600200" indent="-228600">
              <a:tabLst>
                <a:tab pos="406400" algn="l"/>
              </a:tabLst>
              <a:defRPr>
                <a:solidFill>
                  <a:schemeClr val="tx1"/>
                </a:solidFill>
                <a:latin typeface="Arial" panose="020B0604020202020204" pitchFamily="34" charset="0"/>
              </a:defRPr>
            </a:lvl4pPr>
            <a:lvl5pPr marL="2057400" indent="-228600">
              <a:tabLst>
                <a:tab pos="406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06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06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06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a:t>
            </a:r>
            <a:r>
              <a:rPr lang="es-419" altLang="en-US" sz="2200" dirty="0">
                <a:solidFill>
                  <a:schemeClr val="tx1">
                    <a:lumMod val="75000"/>
                    <a:lumOff val="25000"/>
                  </a:schemeClr>
                </a:solidFill>
                <a:latin typeface="+mn-lt"/>
              </a:rPr>
              <a:t>Educar al </a:t>
            </a:r>
            <a:r>
              <a:rPr lang="es-419" altLang="en-US" sz="2200" i="1" dirty="0">
                <a:solidFill>
                  <a:schemeClr val="tx1">
                    <a:lumMod val="75000"/>
                    <a:lumOff val="25000"/>
                  </a:schemeClr>
                </a:solidFill>
                <a:latin typeface="+mn-lt"/>
              </a:rPr>
              <a:t>bully</a:t>
            </a:r>
          </a:p>
          <a:p>
            <a:pPr>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No discutir con el bully</a:t>
            </a:r>
          </a:p>
          <a:p>
            <a:pPr>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Buscar la ayuda de un adulto</a:t>
            </a:r>
          </a:p>
          <a:p>
            <a:pPr>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Hacer algo que el </a:t>
            </a:r>
            <a:r>
              <a:rPr lang="es-419" altLang="en-US" sz="2200" i="1" dirty="0">
                <a:solidFill>
                  <a:schemeClr val="tx1">
                    <a:lumMod val="75000"/>
                    <a:lumOff val="25000"/>
                  </a:schemeClr>
                </a:solidFill>
                <a:latin typeface="+mn-lt"/>
              </a:rPr>
              <a:t>bully</a:t>
            </a:r>
            <a:r>
              <a:rPr lang="es-419" altLang="en-US" sz="2200" dirty="0">
                <a:solidFill>
                  <a:schemeClr val="tx1">
                    <a:lumMod val="75000"/>
                    <a:lumOff val="25000"/>
                  </a:schemeClr>
                </a:solidFill>
                <a:latin typeface="+mn-lt"/>
              </a:rPr>
              <a:t> no espere</a:t>
            </a:r>
          </a:p>
          <a:p>
            <a:pPr>
              <a:spcBef>
                <a:spcPts val="1000"/>
              </a:spcBef>
              <a:buClr>
                <a:schemeClr val="accent1"/>
              </a:buClr>
              <a:buSzPct val="80000"/>
              <a:buFont typeface="Wingdings 3" charset="2"/>
              <a:buChar char=""/>
            </a:pPr>
            <a:r>
              <a:rPr lang="es-419" altLang="en-US" sz="2200" dirty="0">
                <a:solidFill>
                  <a:schemeClr val="tx1">
                    <a:lumMod val="75000"/>
                    <a:lumOff val="25000"/>
                  </a:schemeClr>
                </a:solidFill>
                <a:latin typeface="+mn-lt"/>
              </a:rPr>
              <a:t> Pedir al </a:t>
            </a:r>
            <a:r>
              <a:rPr lang="es-419" altLang="en-US" sz="2200" i="1" dirty="0">
                <a:solidFill>
                  <a:schemeClr val="tx1">
                    <a:lumMod val="75000"/>
                    <a:lumOff val="25000"/>
                  </a:schemeClr>
                </a:solidFill>
                <a:latin typeface="+mn-lt"/>
              </a:rPr>
              <a:t>bully</a:t>
            </a:r>
            <a:r>
              <a:rPr lang="es-419" altLang="en-US" sz="2200" dirty="0">
                <a:solidFill>
                  <a:schemeClr val="tx1">
                    <a:lumMod val="75000"/>
                    <a:lumOff val="25000"/>
                  </a:schemeClr>
                </a:solidFill>
                <a:latin typeface="+mn-lt"/>
              </a:rPr>
              <a:t> que pare </a:t>
            </a:r>
          </a:p>
        </p:txBody>
      </p:sp>
      <p:pic>
        <p:nvPicPr>
          <p:cNvPr id="36866" name="Picture 2" descr="Portrait of five young children with arms on each other's shoulders standing in school hallway">
            <a:extLst>
              <a:ext uri="{FF2B5EF4-FFF2-40B4-BE49-F238E27FC236}">
                <a16:creationId xmlns:a16="http://schemas.microsoft.com/office/drawing/2014/main" id="{50091856-D4FF-72C7-3EEF-34CFE558A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0" r="30310"/>
          <a:stretch/>
        </p:blipFill>
        <p:spPr bwMode="auto">
          <a:xfrm>
            <a:off x="144217" y="-3985"/>
            <a:ext cx="4046200" cy="6525310"/>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5" name="Isosceles Triangle 3688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NewLogoFinal_LogoColor &amp;address.jpg">
            <a:extLst>
              <a:ext uri="{FF2B5EF4-FFF2-40B4-BE49-F238E27FC236}">
                <a16:creationId xmlns:a16="http://schemas.microsoft.com/office/drawing/2014/main" id="{79A6440A-1B41-A519-32AB-5EFC398BE445}"/>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9218">
            <a:extLst>
              <a:ext uri="{FF2B5EF4-FFF2-40B4-BE49-F238E27FC236}">
                <a16:creationId xmlns:a16="http://schemas.microsoft.com/office/drawing/2014/main" id="{A1C110C0-BC9F-E3A6-4CC2-7D8F823E3280}"/>
              </a:ext>
            </a:extLst>
          </p:cNvPr>
          <p:cNvSpPr>
            <a:spLocks noGrp="1" noChangeArrowheads="1"/>
          </p:cNvSpPr>
          <p:nvPr>
            <p:ph type="ctrTitle"/>
          </p:nvPr>
        </p:nvSpPr>
        <p:spPr bwMode="auto">
          <a:xfrm>
            <a:off x="1371600" y="3437965"/>
            <a:ext cx="6216024" cy="109664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algn="l" eaLnBrk="1" hangingPunct="1">
              <a:lnSpc>
                <a:spcPct val="90000"/>
              </a:lnSpc>
            </a:pPr>
            <a:r>
              <a:rPr lang="es-419" altLang="en-US" sz="3600" dirty="0">
                <a:latin typeface="Lato"/>
              </a:rPr>
              <a:t>Animé la Participación del Grupo</a:t>
            </a:r>
            <a:endParaRPr lang="es-419" altLang="en-US" sz="3600" dirty="0"/>
          </a:p>
        </p:txBody>
      </p:sp>
      <p:sp>
        <p:nvSpPr>
          <p:cNvPr id="38915" name="Rectangle 9219">
            <a:extLst>
              <a:ext uri="{FF2B5EF4-FFF2-40B4-BE49-F238E27FC236}">
                <a16:creationId xmlns:a16="http://schemas.microsoft.com/office/drawing/2014/main" id="{50B28510-DCC3-C39A-01AF-BD485433E571}"/>
              </a:ext>
            </a:extLst>
          </p:cNvPr>
          <p:cNvSpPr>
            <a:spLocks noGrp="1" noChangeArrowheads="1"/>
          </p:cNvSpPr>
          <p:nvPr>
            <p:ph type="subTitle" idx="1"/>
          </p:nvPr>
        </p:nvSpPr>
        <p:spPr bwMode="auto">
          <a:xfrm>
            <a:off x="1371600" y="4787480"/>
            <a:ext cx="5491512" cy="70167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algn="l">
              <a:lnSpc>
                <a:spcPct val="90000"/>
              </a:lnSpc>
              <a:spcBef>
                <a:spcPct val="0"/>
              </a:spcBef>
              <a:spcAft>
                <a:spcPts val="600"/>
              </a:spcAft>
            </a:pPr>
            <a:r>
              <a:rPr lang="es-ES" altLang="en-US" sz="2500" dirty="0">
                <a:latin typeface="Lato" panose="020B0604020202020204" pitchFamily="34" charset="0"/>
              </a:rPr>
              <a:t>Los estudios muestran que los niños que interactúan con sus compañeros tienen menos probabilidades de ser víctimas de </a:t>
            </a:r>
            <a:r>
              <a:rPr lang="es-ES" altLang="en-US" sz="2500" i="1" dirty="0">
                <a:latin typeface="Lato" panose="020B0604020202020204" pitchFamily="34" charset="0"/>
              </a:rPr>
              <a:t>bullying.</a:t>
            </a:r>
            <a:endParaRPr lang="en-US" altLang="en-US" sz="2500" i="1" dirty="0">
              <a:latin typeface="Arial" panose="020B0604020202020204" pitchFamily="34" charset="0"/>
            </a:endParaRPr>
          </a:p>
        </p:txBody>
      </p:sp>
      <p:pic>
        <p:nvPicPr>
          <p:cNvPr id="38916" name="Picture 9223" descr="Teens looking at cellphone">
            <a:extLst>
              <a:ext uri="{FF2B5EF4-FFF2-40B4-BE49-F238E27FC236}">
                <a16:creationId xmlns:a16="http://schemas.microsoft.com/office/drawing/2014/main" id="{011B50DA-7BE3-D5B8-F254-9D4796149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062"/>
          <a:stretch>
            <a:fillRect/>
          </a:stretch>
        </p:blipFill>
        <p:spPr bwMode="auto">
          <a:xfrm>
            <a:off x="1463988" y="228600"/>
            <a:ext cx="5055720" cy="29564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NewLogoFinal_LogoColor &amp;address.jpg">
            <a:extLst>
              <a:ext uri="{FF2B5EF4-FFF2-40B4-BE49-F238E27FC236}">
                <a16:creationId xmlns:a16="http://schemas.microsoft.com/office/drawing/2014/main" id="{EB46C138-E363-8510-6165-50FE1D187A2F}"/>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5" name="Picture 14" descr="Woman and two girls at table with laptop and workbooks">
            <a:extLst>
              <a:ext uri="{FF2B5EF4-FFF2-40B4-BE49-F238E27FC236}">
                <a16:creationId xmlns:a16="http://schemas.microsoft.com/office/drawing/2014/main" id="{E841ABD7-E02A-D0ED-1431-33F998C7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03" t="1670" r="26073" b="1"/>
          <a:stretch>
            <a:fillRect/>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2" name="Rectangle 2">
            <a:extLst>
              <a:ext uri="{FF2B5EF4-FFF2-40B4-BE49-F238E27FC236}">
                <a16:creationId xmlns:a16="http://schemas.microsoft.com/office/drawing/2014/main" id="{8E3A3909-E866-B3F4-C3D1-39B142F398F4}"/>
              </a:ext>
            </a:extLst>
          </p:cNvPr>
          <p:cNvSpPr>
            <a:spLocks noGrp="1" noChangeArrowheads="1"/>
          </p:cNvSpPr>
          <p:nvPr>
            <p:ph type="ctrTitle"/>
          </p:nvPr>
        </p:nvSpPr>
        <p:spPr bwMode="auto">
          <a:xfrm>
            <a:off x="3231155" y="304800"/>
            <a:ext cx="3726180" cy="10968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lnSpc>
                <a:spcPct val="90000"/>
              </a:lnSpc>
            </a:pPr>
            <a:r>
              <a:rPr lang="es-ES" altLang="en-US" sz="3600" dirty="0">
                <a:latin typeface="Lato"/>
              </a:rPr>
              <a:t>Participe en la Escuela</a:t>
            </a:r>
            <a:endParaRPr lang="en-US" altLang="en-US" sz="3600" dirty="0"/>
          </a:p>
        </p:txBody>
      </p:sp>
      <p:sp>
        <p:nvSpPr>
          <p:cNvPr id="40963" name="Rectangle 3">
            <a:extLst>
              <a:ext uri="{FF2B5EF4-FFF2-40B4-BE49-F238E27FC236}">
                <a16:creationId xmlns:a16="http://schemas.microsoft.com/office/drawing/2014/main" id="{6C58714B-9B55-34A7-FDFC-540DD896DFB9}"/>
              </a:ext>
            </a:extLst>
          </p:cNvPr>
          <p:cNvSpPr>
            <a:spLocks noGrp="1" noChangeArrowheads="1"/>
          </p:cNvSpPr>
          <p:nvPr>
            <p:ph type="subTitle" idx="1"/>
          </p:nvPr>
        </p:nvSpPr>
        <p:spPr bwMode="auto">
          <a:xfrm>
            <a:off x="4073114" y="1857036"/>
            <a:ext cx="2920080" cy="109689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algn="l" eaLnBrk="1" hangingPunct="1">
              <a:lnSpc>
                <a:spcPct val="90000"/>
              </a:lnSpc>
            </a:pPr>
            <a:r>
              <a:rPr lang="es-ES" altLang="en-US" sz="2500" dirty="0">
                <a:latin typeface="Lato"/>
              </a:rPr>
              <a:t>Los padres pueden tomar un papel activo en la escuela de su niño. Hágales saber a los maestros y a los estudiantes quién es usted y que usted está interesado en la seguridad y el bienestar de su hijo.</a:t>
            </a:r>
            <a:endParaRPr lang="en-US" altLang="en-US" sz="2500" dirty="0"/>
          </a:p>
        </p:txBody>
      </p:sp>
      <p:pic>
        <p:nvPicPr>
          <p:cNvPr id="2" name="Picture 1" descr="NewLogoFinal_LogoColor &amp;address.jpg">
            <a:extLst>
              <a:ext uri="{FF2B5EF4-FFF2-40B4-BE49-F238E27FC236}">
                <a16:creationId xmlns:a16="http://schemas.microsoft.com/office/drawing/2014/main" id="{F4C0691E-3B2E-D31A-99FF-89C1C9435E33}"/>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037">
            <a:extLst>
              <a:ext uri="{FF2B5EF4-FFF2-40B4-BE49-F238E27FC236}">
                <a16:creationId xmlns:a16="http://schemas.microsoft.com/office/drawing/2014/main" id="{13A60C1E-717B-4445-46D2-53EF1FDB248C}"/>
              </a:ext>
            </a:extLst>
          </p:cNvPr>
          <p:cNvSpPr>
            <a:spLocks noChangeArrowheads="1"/>
          </p:cNvSpPr>
          <p:nvPr/>
        </p:nvSpPr>
        <p:spPr bwMode="auto">
          <a:xfrm>
            <a:off x="4083156" y="198967"/>
            <a:ext cx="280295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0"/>
              </a:spcBef>
              <a:spcAft>
                <a:spcPts val="600"/>
              </a:spcAft>
            </a:pPr>
            <a:r>
              <a:rPr lang="es-419" altLang="en-US" sz="3600" b="1" dirty="0">
                <a:solidFill>
                  <a:schemeClr val="accent1"/>
                </a:solidFill>
                <a:latin typeface="+mj-lt"/>
                <a:ea typeface="+mj-ea"/>
                <a:cs typeface="+mj-cs"/>
              </a:rPr>
              <a:t>Resultados de </a:t>
            </a:r>
            <a:r>
              <a:rPr lang="es-419" altLang="en-US" sz="3600" b="1" i="1" dirty="0">
                <a:solidFill>
                  <a:schemeClr val="accent1"/>
                </a:solidFill>
                <a:latin typeface="+mj-lt"/>
                <a:ea typeface="+mj-ea"/>
                <a:cs typeface="+mj-cs"/>
              </a:rPr>
              <a:t>Bullying</a:t>
            </a:r>
          </a:p>
        </p:txBody>
      </p:sp>
      <p:sp>
        <p:nvSpPr>
          <p:cNvPr id="6149" name="Rectangle 1039">
            <a:extLst>
              <a:ext uri="{FF2B5EF4-FFF2-40B4-BE49-F238E27FC236}">
                <a16:creationId xmlns:a16="http://schemas.microsoft.com/office/drawing/2014/main" id="{61CFCB25-C862-ABFC-597F-6A6EDABE82CC}"/>
              </a:ext>
            </a:extLst>
          </p:cNvPr>
          <p:cNvSpPr>
            <a:spLocks noChangeArrowheads="1"/>
          </p:cNvSpPr>
          <p:nvPr/>
        </p:nvSpPr>
        <p:spPr bwMode="auto">
          <a:xfrm>
            <a:off x="3907172" y="2160589"/>
            <a:ext cx="3048329"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tabLst>
                <a:tab pos="114300" algn="l"/>
                <a:tab pos="177800" algn="l"/>
              </a:tabLst>
              <a:defRPr>
                <a:solidFill>
                  <a:schemeClr val="tx1"/>
                </a:solidFill>
                <a:latin typeface="Arial" panose="020B0604020202020204" pitchFamily="34" charset="0"/>
              </a:defRPr>
            </a:lvl1pPr>
            <a:lvl2pPr marL="742950" indent="-285750">
              <a:tabLst>
                <a:tab pos="114300" algn="l"/>
                <a:tab pos="177800" algn="l"/>
              </a:tabLst>
              <a:defRPr>
                <a:solidFill>
                  <a:schemeClr val="tx1"/>
                </a:solidFill>
                <a:latin typeface="Arial" panose="020B0604020202020204" pitchFamily="34" charset="0"/>
              </a:defRPr>
            </a:lvl2pPr>
            <a:lvl3pPr marL="1143000" indent="-228600">
              <a:tabLst>
                <a:tab pos="114300" algn="l"/>
                <a:tab pos="177800" algn="l"/>
              </a:tabLst>
              <a:defRPr>
                <a:solidFill>
                  <a:schemeClr val="tx1"/>
                </a:solidFill>
                <a:latin typeface="Arial" panose="020B0604020202020204" pitchFamily="34" charset="0"/>
              </a:defRPr>
            </a:lvl3pPr>
            <a:lvl4pPr marL="1600200" indent="-228600">
              <a:tabLst>
                <a:tab pos="114300" algn="l"/>
                <a:tab pos="177800" algn="l"/>
              </a:tabLst>
              <a:defRPr>
                <a:solidFill>
                  <a:schemeClr val="tx1"/>
                </a:solidFill>
                <a:latin typeface="Arial" panose="020B0604020202020204" pitchFamily="34" charset="0"/>
              </a:defRPr>
            </a:lvl4pPr>
            <a:lvl5pPr marL="2057400" indent="-228600">
              <a:tabLst>
                <a:tab pos="114300" algn="l"/>
                <a:tab pos="1778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114300" algn="l"/>
                <a:tab pos="177800" algn="l"/>
              </a:tabLst>
              <a:defRPr>
                <a:solidFill>
                  <a:schemeClr val="tx1"/>
                </a:solidFill>
                <a:latin typeface="Arial" panose="020B0604020202020204" pitchFamily="34" charset="0"/>
              </a:defRPr>
            </a:lvl9pPr>
          </a:lstStyle>
          <a:p>
            <a:pPr>
              <a:lnSpc>
                <a:spcPct val="90000"/>
              </a:lnSpc>
              <a:spcBef>
                <a:spcPts val="1000"/>
              </a:spcBef>
              <a:buClr>
                <a:schemeClr val="accent1"/>
              </a:buClr>
              <a:buSzPct val="80000"/>
            </a:pPr>
            <a:r>
              <a:rPr lang="es-419" altLang="en-US" dirty="0">
                <a:solidFill>
                  <a:schemeClr val="tx1">
                    <a:lumMod val="75000"/>
                    <a:lumOff val="25000"/>
                  </a:schemeClr>
                </a:solidFill>
                <a:latin typeface="+mn-lt"/>
              </a:rPr>
              <a:t>Efectos a corto y largo plazo, tales como:</a:t>
            </a:r>
          </a:p>
          <a:p>
            <a:pPr>
              <a:lnSpc>
                <a:spcPct val="90000"/>
              </a:lnSpc>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Evitar la escuela</a:t>
            </a:r>
          </a:p>
          <a:p>
            <a:pPr>
              <a:lnSpc>
                <a:spcPct val="90000"/>
              </a:lnSpc>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Falta de seguridad en los niños </a:t>
            </a:r>
          </a:p>
          <a:p>
            <a:pPr>
              <a:lnSpc>
                <a:spcPct val="90000"/>
              </a:lnSpc>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Miedo o ansiedad incrementada</a:t>
            </a:r>
          </a:p>
          <a:p>
            <a:pPr>
              <a:lnSpc>
                <a:spcPct val="90000"/>
              </a:lnSpc>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Depresión</a:t>
            </a:r>
          </a:p>
          <a:p>
            <a:pPr>
              <a:lnSpc>
                <a:spcPct val="90000"/>
              </a:lnSpc>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Baja calificaciones</a:t>
            </a:r>
          </a:p>
          <a:p>
            <a:pPr>
              <a:lnSpc>
                <a:spcPct val="90000"/>
              </a:lnSpc>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Incremento de violencia en la                            	 escuela</a:t>
            </a:r>
          </a:p>
          <a:p>
            <a:pPr>
              <a:lnSpc>
                <a:spcPct val="90000"/>
              </a:lnSpc>
              <a:spcBef>
                <a:spcPts val="1000"/>
              </a:spcBef>
              <a:buClr>
                <a:schemeClr val="accent1"/>
              </a:buClr>
              <a:buSzPct val="80000"/>
              <a:buFont typeface="Wingdings 3" charset="2"/>
              <a:buChar char=""/>
            </a:pPr>
            <a:endParaRPr lang="en-US" altLang="en-US" sz="1500" dirty="0">
              <a:solidFill>
                <a:schemeClr val="tx1">
                  <a:lumMod val="75000"/>
                  <a:lumOff val="25000"/>
                </a:schemeClr>
              </a:solidFill>
              <a:latin typeface="+mn-lt"/>
            </a:endParaRPr>
          </a:p>
        </p:txBody>
      </p:sp>
      <p:pic>
        <p:nvPicPr>
          <p:cNvPr id="6146" name="Picture 2" descr="Child covering face">
            <a:extLst>
              <a:ext uri="{FF2B5EF4-FFF2-40B4-BE49-F238E27FC236}">
                <a16:creationId xmlns:a16="http://schemas.microsoft.com/office/drawing/2014/main" id="{2300AB7C-E32D-A7AB-F5E0-04243F996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1" r="30306" b="-2"/>
          <a:stretch>
            <a:fillRect/>
          </a:stretch>
        </p:blipFill>
        <p:spPr bwMode="auto">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NewLogoFinal_LogoColor &amp;address.jpg">
            <a:extLst>
              <a:ext uri="{FF2B5EF4-FFF2-40B4-BE49-F238E27FC236}">
                <a16:creationId xmlns:a16="http://schemas.microsoft.com/office/drawing/2014/main" id="{695D15A9-6316-D81E-7039-593262E314E6}"/>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CC2D423-DC6C-F8C7-7D05-0CD41A538F0D}"/>
              </a:ext>
            </a:extLst>
          </p:cNvPr>
          <p:cNvSpPr>
            <a:spLocks noGrp="1" noChangeArrowheads="1"/>
          </p:cNvSpPr>
          <p:nvPr>
            <p:ph type="ctrTitle"/>
          </p:nvPr>
        </p:nvSpPr>
        <p:spPr bwMode="auto">
          <a:xfrm>
            <a:off x="1371600" y="457200"/>
            <a:ext cx="77724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l" eaLnBrk="1" hangingPunct="1"/>
            <a:br>
              <a:rPr lang="en-US" altLang="en-US" sz="4400" dirty="0"/>
            </a:br>
            <a:endParaRPr lang="en-US" altLang="en-US" sz="4400" dirty="0"/>
          </a:p>
        </p:txBody>
      </p:sp>
      <p:sp>
        <p:nvSpPr>
          <p:cNvPr id="43011" name="Text Box 4">
            <a:extLst>
              <a:ext uri="{FF2B5EF4-FFF2-40B4-BE49-F238E27FC236}">
                <a16:creationId xmlns:a16="http://schemas.microsoft.com/office/drawing/2014/main" id="{EEF7FE56-D4D4-FE42-2307-A4A1A0E5330D}"/>
              </a:ext>
            </a:extLst>
          </p:cNvPr>
          <p:cNvSpPr txBox="1">
            <a:spLocks noChangeArrowheads="1"/>
          </p:cNvSpPr>
          <p:nvPr/>
        </p:nvSpPr>
        <p:spPr bwMode="auto">
          <a:xfrm>
            <a:off x="5105400" y="2029202"/>
            <a:ext cx="2514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s-ES" altLang="en-US" sz="2000" dirty="0">
                <a:solidFill>
                  <a:srgbClr val="373737"/>
                </a:solidFill>
                <a:latin typeface="Lato"/>
              </a:rPr>
              <a:t>“Las investigaciones indican que creando un clima de apoyo en la escuela es el paso más importante para prevenir el acoso.”</a:t>
            </a:r>
            <a:endParaRPr lang="en-US" altLang="en-US" sz="3200" dirty="0"/>
          </a:p>
        </p:txBody>
      </p:sp>
      <p:sp>
        <p:nvSpPr>
          <p:cNvPr id="43012" name="Rectangle 8">
            <a:extLst>
              <a:ext uri="{FF2B5EF4-FFF2-40B4-BE49-F238E27FC236}">
                <a16:creationId xmlns:a16="http://schemas.microsoft.com/office/drawing/2014/main" id="{0356E8EE-C357-41EB-F02C-4DCEF85E1534}"/>
              </a:ext>
            </a:extLst>
          </p:cNvPr>
          <p:cNvSpPr>
            <a:spLocks noChangeArrowheads="1"/>
          </p:cNvSpPr>
          <p:nvPr/>
        </p:nvSpPr>
        <p:spPr bwMode="auto">
          <a:xfrm>
            <a:off x="7239000" y="6172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endParaRPr lang="en-US" altLang="en-US" sz="2000" dirty="0">
              <a:solidFill>
                <a:srgbClr val="373737"/>
              </a:solidFill>
              <a:latin typeface="Lato"/>
            </a:endParaRPr>
          </a:p>
          <a:p>
            <a:pPr algn="r" eaLnBrk="1" hangingPunct="1"/>
            <a:endParaRPr lang="en-US" altLang="en-US" sz="1100" dirty="0"/>
          </a:p>
        </p:txBody>
      </p:sp>
      <p:pic>
        <p:nvPicPr>
          <p:cNvPr id="43013" name="Picture 9" descr="Smiling students chatting in school corridor">
            <a:extLst>
              <a:ext uri="{FF2B5EF4-FFF2-40B4-BE49-F238E27FC236}">
                <a16:creationId xmlns:a16="http://schemas.microsoft.com/office/drawing/2014/main" id="{B0769FB2-0E94-7147-CE37-97DC165CC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28600" y="2030144"/>
            <a:ext cx="4876800" cy="325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10">
            <a:extLst>
              <a:ext uri="{FF2B5EF4-FFF2-40B4-BE49-F238E27FC236}">
                <a16:creationId xmlns:a16="http://schemas.microsoft.com/office/drawing/2014/main" id="{95B54A60-5C67-41B1-B85F-6F74A74D5A8E}"/>
              </a:ext>
            </a:extLst>
          </p:cNvPr>
          <p:cNvSpPr>
            <a:spLocks noChangeArrowheads="1"/>
          </p:cNvSpPr>
          <p:nvPr/>
        </p:nvSpPr>
        <p:spPr bwMode="auto">
          <a:xfrm>
            <a:off x="255494" y="5842337"/>
            <a:ext cx="7467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2000" dirty="0">
                <a:solidFill>
                  <a:srgbClr val="373737"/>
                </a:solidFill>
                <a:latin typeface="Lato"/>
              </a:rPr>
              <a:t>(Departamento de Educación de los Estados Unidos; Oficina de Derechos Civiles, Enero de 1999, </a:t>
            </a:r>
            <a:r>
              <a:rPr lang="es-ES" altLang="en-US" sz="2000" dirty="0" err="1">
                <a:solidFill>
                  <a:srgbClr val="373737"/>
                </a:solidFill>
                <a:latin typeface="Lato"/>
              </a:rPr>
              <a:t>Protecting</a:t>
            </a:r>
            <a:r>
              <a:rPr lang="es-ES" altLang="en-US" sz="2000" dirty="0">
                <a:solidFill>
                  <a:srgbClr val="373737"/>
                </a:solidFill>
                <a:latin typeface="Lato"/>
              </a:rPr>
              <a:t> </a:t>
            </a:r>
            <a:r>
              <a:rPr lang="es-ES" altLang="en-US" sz="2000" dirty="0" err="1">
                <a:solidFill>
                  <a:srgbClr val="373737"/>
                </a:solidFill>
                <a:latin typeface="Lato"/>
              </a:rPr>
              <a:t>Students</a:t>
            </a:r>
            <a:r>
              <a:rPr lang="es-ES" altLang="en-US" sz="2000" dirty="0">
                <a:solidFill>
                  <a:srgbClr val="373737"/>
                </a:solidFill>
                <a:latin typeface="Lato"/>
              </a:rPr>
              <a:t> </a:t>
            </a:r>
            <a:r>
              <a:rPr lang="es-ES" altLang="en-US" sz="2000" dirty="0" err="1">
                <a:solidFill>
                  <a:srgbClr val="373737"/>
                </a:solidFill>
                <a:latin typeface="Lato"/>
              </a:rPr>
              <a:t>from</a:t>
            </a:r>
            <a:r>
              <a:rPr lang="es-ES" altLang="en-US" sz="2000" dirty="0">
                <a:solidFill>
                  <a:srgbClr val="373737"/>
                </a:solidFill>
                <a:latin typeface="Lato"/>
              </a:rPr>
              <a:t> </a:t>
            </a:r>
            <a:r>
              <a:rPr lang="es-ES" altLang="en-US" sz="2000" dirty="0" err="1">
                <a:solidFill>
                  <a:srgbClr val="373737"/>
                </a:solidFill>
                <a:latin typeface="Lato"/>
              </a:rPr>
              <a:t>Harassment</a:t>
            </a:r>
            <a:r>
              <a:rPr lang="es-ES" altLang="en-US" sz="2000" dirty="0">
                <a:solidFill>
                  <a:srgbClr val="373737"/>
                </a:solidFill>
                <a:latin typeface="Lato"/>
              </a:rPr>
              <a:t> and </a:t>
            </a:r>
            <a:r>
              <a:rPr lang="es-ES" altLang="en-US" sz="2000" dirty="0" err="1">
                <a:solidFill>
                  <a:srgbClr val="373737"/>
                </a:solidFill>
                <a:latin typeface="Lato"/>
              </a:rPr>
              <a:t>Hate</a:t>
            </a:r>
            <a:r>
              <a:rPr lang="es-ES" altLang="en-US" sz="2000" dirty="0">
                <a:solidFill>
                  <a:srgbClr val="373737"/>
                </a:solidFill>
                <a:latin typeface="Lato"/>
              </a:rPr>
              <a:t> </a:t>
            </a:r>
            <a:r>
              <a:rPr lang="es-ES" altLang="en-US" sz="2000" dirty="0" err="1">
                <a:solidFill>
                  <a:srgbClr val="373737"/>
                </a:solidFill>
                <a:latin typeface="Lato"/>
              </a:rPr>
              <a:t>Crime</a:t>
            </a:r>
            <a:r>
              <a:rPr lang="es-ES" altLang="en-US" sz="2000" dirty="0">
                <a:solidFill>
                  <a:srgbClr val="373737"/>
                </a:solidFill>
                <a:latin typeface="Lato"/>
              </a:rPr>
              <a:t>; A Guide </a:t>
            </a:r>
            <a:r>
              <a:rPr lang="es-ES" altLang="en-US" sz="2000" dirty="0" err="1">
                <a:solidFill>
                  <a:srgbClr val="373737"/>
                </a:solidFill>
                <a:latin typeface="Lato"/>
              </a:rPr>
              <a:t>for</a:t>
            </a:r>
            <a:r>
              <a:rPr lang="es-ES" altLang="en-US" sz="2000" dirty="0">
                <a:solidFill>
                  <a:srgbClr val="373737"/>
                </a:solidFill>
                <a:latin typeface="Lato"/>
              </a:rPr>
              <a:t> </a:t>
            </a:r>
            <a:r>
              <a:rPr lang="es-ES" altLang="en-US" sz="2000" dirty="0" err="1">
                <a:solidFill>
                  <a:srgbClr val="373737"/>
                </a:solidFill>
                <a:latin typeface="Lato"/>
              </a:rPr>
              <a:t>Schools</a:t>
            </a:r>
            <a:endParaRPr lang="es-ES" altLang="en-US" sz="2000" dirty="0">
              <a:solidFill>
                <a:srgbClr val="373737"/>
              </a:solidFill>
              <a:latin typeface="Lato"/>
            </a:endParaRPr>
          </a:p>
        </p:txBody>
      </p:sp>
      <p:sp>
        <p:nvSpPr>
          <p:cNvPr id="43015" name="Rectangle 11">
            <a:extLst>
              <a:ext uri="{FF2B5EF4-FFF2-40B4-BE49-F238E27FC236}">
                <a16:creationId xmlns:a16="http://schemas.microsoft.com/office/drawing/2014/main" id="{3BB71F29-D6A1-3975-F8C3-FAFDBF89569F}"/>
              </a:ext>
            </a:extLst>
          </p:cNvPr>
          <p:cNvSpPr>
            <a:spLocks noChangeArrowheads="1"/>
          </p:cNvSpPr>
          <p:nvPr/>
        </p:nvSpPr>
        <p:spPr bwMode="auto">
          <a:xfrm>
            <a:off x="1317625" y="178941"/>
            <a:ext cx="59213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3200" b="1" dirty="0">
                <a:solidFill>
                  <a:schemeClr val="accent1"/>
                </a:solidFill>
                <a:latin typeface="Lato" panose="02020603050405020304" pitchFamily="18" charset="0"/>
              </a:rPr>
              <a:t>Promueva Cambio de Ambiente </a:t>
            </a:r>
          </a:p>
          <a:p>
            <a:pPr eaLnBrk="1" hangingPunct="1"/>
            <a:r>
              <a:rPr lang="es-ES" altLang="en-US" sz="3200" b="1" dirty="0">
                <a:solidFill>
                  <a:schemeClr val="accent1"/>
                </a:solidFill>
                <a:latin typeface="Lato" panose="02020603050405020304" pitchFamily="18" charset="0"/>
              </a:rPr>
              <a:t>en las Escuelas</a:t>
            </a:r>
          </a:p>
        </p:txBody>
      </p:sp>
      <p:pic>
        <p:nvPicPr>
          <p:cNvPr id="2" name="Picture 1" descr="NewLogoFinal_LogoColor &amp;address.jpg">
            <a:extLst>
              <a:ext uri="{FF2B5EF4-FFF2-40B4-BE49-F238E27FC236}">
                <a16:creationId xmlns:a16="http://schemas.microsoft.com/office/drawing/2014/main" id="{8912FDB1-90AE-EF5C-BDB8-B453F3899C92}"/>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065" name="Group 4506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5066" name="Straight Connector 4506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067" name="Straight Connector 4506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06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06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070" name="Isosceles Triangle 4506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07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07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07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074" name="Isosceles Triangle 4507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075" name="Isosceles Triangle 4507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5058" name="Text Box 2">
            <a:extLst>
              <a:ext uri="{FF2B5EF4-FFF2-40B4-BE49-F238E27FC236}">
                <a16:creationId xmlns:a16="http://schemas.microsoft.com/office/drawing/2014/main" id="{1D209E42-6A79-29C9-3F3A-7873653AC51E}"/>
              </a:ext>
            </a:extLst>
          </p:cNvPr>
          <p:cNvSpPr txBox="1">
            <a:spLocks noChangeArrowheads="1"/>
          </p:cNvSpPr>
          <p:nvPr/>
        </p:nvSpPr>
        <p:spPr bwMode="auto">
          <a:xfrm>
            <a:off x="4152550" y="198967"/>
            <a:ext cx="280295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0"/>
              </a:spcBef>
              <a:spcAft>
                <a:spcPts val="600"/>
              </a:spcAft>
            </a:pPr>
            <a:r>
              <a:rPr lang="es-419" altLang="en-US" sz="3600" dirty="0">
                <a:solidFill>
                  <a:schemeClr val="accent1"/>
                </a:solidFill>
                <a:latin typeface="+mj-lt"/>
                <a:ea typeface="+mj-ea"/>
                <a:cs typeface="+mj-cs"/>
              </a:rPr>
              <a:t>Use el IEP del Niño</a:t>
            </a:r>
          </a:p>
        </p:txBody>
      </p:sp>
      <p:sp>
        <p:nvSpPr>
          <p:cNvPr id="45059" name="Text Box 3">
            <a:extLst>
              <a:ext uri="{FF2B5EF4-FFF2-40B4-BE49-F238E27FC236}">
                <a16:creationId xmlns:a16="http://schemas.microsoft.com/office/drawing/2014/main" id="{CD5E7B8D-6A44-D877-8468-AC9EC0681B76}"/>
              </a:ext>
            </a:extLst>
          </p:cNvPr>
          <p:cNvSpPr txBox="1">
            <a:spLocks noChangeArrowheads="1"/>
          </p:cNvSpPr>
          <p:nvPr/>
        </p:nvSpPr>
        <p:spPr bwMode="auto">
          <a:xfrm>
            <a:off x="4152550" y="1905000"/>
            <a:ext cx="3048329"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s-419" altLang="en-US" sz="2000" dirty="0">
                <a:solidFill>
                  <a:schemeClr val="tx1">
                    <a:lumMod val="75000"/>
                    <a:lumOff val="25000"/>
                  </a:schemeClr>
                </a:solidFill>
                <a:latin typeface="+mn-lt"/>
              </a:rPr>
              <a:t>Desarrolle metas e intervenciones en el Programa Individual Educativo (IEP) para construir destrezas que prevengan el </a:t>
            </a:r>
            <a:r>
              <a:rPr lang="es-419" altLang="en-US" sz="2000" i="1" dirty="0">
                <a:solidFill>
                  <a:schemeClr val="tx1">
                    <a:lumMod val="75000"/>
                    <a:lumOff val="25000"/>
                  </a:schemeClr>
                </a:solidFill>
                <a:latin typeface="+mn-lt"/>
              </a:rPr>
              <a:t>bullying</a:t>
            </a:r>
            <a:r>
              <a:rPr lang="es-419" altLang="en-US" sz="2000" dirty="0">
                <a:solidFill>
                  <a:schemeClr val="tx1">
                    <a:lumMod val="75000"/>
                    <a:lumOff val="25000"/>
                  </a:schemeClr>
                </a:solidFill>
                <a:latin typeface="+mn-lt"/>
              </a:rPr>
              <a:t> y desarrolle métodos para intervenir contra la conducta </a:t>
            </a:r>
            <a:r>
              <a:rPr lang="es-419" altLang="en-US" sz="2000" i="1" dirty="0">
                <a:solidFill>
                  <a:schemeClr val="tx1">
                    <a:lumMod val="75000"/>
                    <a:lumOff val="25000"/>
                  </a:schemeClr>
                </a:solidFill>
                <a:latin typeface="+mn-lt"/>
              </a:rPr>
              <a:t>bullying</a:t>
            </a:r>
            <a:r>
              <a:rPr lang="es-419" altLang="en-US" sz="2000" dirty="0">
                <a:solidFill>
                  <a:schemeClr val="tx1">
                    <a:lumMod val="75000"/>
                    <a:lumOff val="25000"/>
                  </a:schemeClr>
                </a:solidFill>
                <a:latin typeface="+mn-lt"/>
              </a:rPr>
              <a:t>.</a:t>
            </a:r>
          </a:p>
        </p:txBody>
      </p:sp>
      <p:pic>
        <p:nvPicPr>
          <p:cNvPr id="45060" name="Picture 10">
            <a:extLst>
              <a:ext uri="{FF2B5EF4-FFF2-40B4-BE49-F238E27FC236}">
                <a16:creationId xmlns:a16="http://schemas.microsoft.com/office/drawing/2014/main" id="{8DB01E22-F396-3F59-C2C0-27A284B60DE6}"/>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750" r="5750"/>
          <a:stretch/>
        </p:blipFill>
        <p:spPr bwMode="auto">
          <a:xfrm>
            <a:off x="144217"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Isosceles Triangle 45076">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NewLogoFinal_LogoColor &amp;address.jpg">
            <a:extLst>
              <a:ext uri="{FF2B5EF4-FFF2-40B4-BE49-F238E27FC236}">
                <a16:creationId xmlns:a16="http://schemas.microsoft.com/office/drawing/2014/main" id="{3401CEF2-9674-72EB-7D5B-BD344AD930C9}"/>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5C261764-57C7-91DB-CCA8-7EDDA61D596D}"/>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8709" y="1769993"/>
            <a:ext cx="3741104" cy="287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B13F831A-D7B9-0AC7-91F4-C4DCBE396393}"/>
              </a:ext>
            </a:extLst>
          </p:cNvPr>
          <p:cNvSpPr>
            <a:spLocks noChangeArrowheads="1"/>
          </p:cNvSpPr>
          <p:nvPr/>
        </p:nvSpPr>
        <p:spPr bwMode="auto">
          <a:xfrm>
            <a:off x="1447800" y="2286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endParaRPr lang="en-US" altLang="en-US" sz="3600">
              <a:latin typeface="Times New Roman" panose="02020603050405020304" pitchFamily="18" charset="0"/>
              <a:cs typeface="Times New Roman" panose="02020603050405020304" pitchFamily="18" charset="0"/>
            </a:endParaRPr>
          </a:p>
        </p:txBody>
      </p:sp>
      <p:sp>
        <p:nvSpPr>
          <p:cNvPr id="47108" name="Rectangle 4">
            <a:extLst>
              <a:ext uri="{FF2B5EF4-FFF2-40B4-BE49-F238E27FC236}">
                <a16:creationId xmlns:a16="http://schemas.microsoft.com/office/drawing/2014/main" id="{28F00E18-E4DF-FD1C-CDA1-98CC6665D749}"/>
              </a:ext>
            </a:extLst>
          </p:cNvPr>
          <p:cNvSpPr>
            <a:spLocks noChangeArrowheads="1"/>
          </p:cNvSpPr>
          <p:nvPr/>
        </p:nvSpPr>
        <p:spPr bwMode="auto">
          <a:xfrm>
            <a:off x="3505200" y="1600200"/>
            <a:ext cx="5638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a:tabLst>
                <a:tab pos="406400" algn="l"/>
              </a:tabLst>
              <a:defRPr>
                <a:solidFill>
                  <a:schemeClr val="tx1"/>
                </a:solidFill>
                <a:latin typeface="Arial" panose="020B0604020202020204" pitchFamily="34" charset="0"/>
              </a:defRPr>
            </a:lvl1pPr>
            <a:lvl2pPr marL="742950" indent="-285750">
              <a:tabLst>
                <a:tab pos="406400" algn="l"/>
              </a:tabLst>
              <a:defRPr>
                <a:solidFill>
                  <a:schemeClr val="tx1"/>
                </a:solidFill>
                <a:latin typeface="Arial" panose="020B0604020202020204" pitchFamily="34" charset="0"/>
              </a:defRPr>
            </a:lvl2pPr>
            <a:lvl3pPr marL="1143000" indent="-228600">
              <a:tabLst>
                <a:tab pos="406400" algn="l"/>
              </a:tabLst>
              <a:defRPr>
                <a:solidFill>
                  <a:schemeClr val="tx1"/>
                </a:solidFill>
                <a:latin typeface="Arial" panose="020B0604020202020204" pitchFamily="34" charset="0"/>
              </a:defRPr>
            </a:lvl3pPr>
            <a:lvl4pPr marL="1600200" indent="-228600">
              <a:tabLst>
                <a:tab pos="406400" algn="l"/>
              </a:tabLst>
              <a:defRPr>
                <a:solidFill>
                  <a:schemeClr val="tx1"/>
                </a:solidFill>
                <a:latin typeface="Arial" panose="020B0604020202020204" pitchFamily="34" charset="0"/>
              </a:defRPr>
            </a:lvl4pPr>
            <a:lvl5pPr marL="2057400" indent="-228600">
              <a:tabLst>
                <a:tab pos="406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06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06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06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eaLnBrk="1" hangingPunct="1">
              <a:spcBef>
                <a:spcPct val="20000"/>
              </a:spcBef>
            </a:pPr>
            <a:endParaRPr lang="en-US" altLang="en-US" sz="1200" dirty="0"/>
          </a:p>
          <a:p>
            <a:pPr eaLnBrk="1" hangingPunct="1">
              <a:buFontTx/>
              <a:buChar char="•"/>
            </a:pPr>
            <a:r>
              <a:rPr lang="es-ES" altLang="en-US" sz="2000" dirty="0">
                <a:solidFill>
                  <a:srgbClr val="373737"/>
                </a:solidFill>
                <a:latin typeface="Lato"/>
              </a:rPr>
              <a:t> Sección 504</a:t>
            </a:r>
            <a:endParaRPr lang="es-ES" altLang="en-US" sz="2400" dirty="0">
              <a:sym typeface="Symbol" panose="05050102010706020507" pitchFamily="18" charset="2"/>
            </a:endParaRPr>
          </a:p>
          <a:p>
            <a:pPr eaLnBrk="1" hangingPunct="1">
              <a:buFontTx/>
              <a:buChar char="•"/>
            </a:pPr>
            <a:r>
              <a:rPr lang="es-ES" altLang="en-US" sz="2000" dirty="0">
                <a:solidFill>
                  <a:srgbClr val="373737"/>
                </a:solidFill>
                <a:latin typeface="Lato"/>
              </a:rPr>
              <a:t> Ley de Americanos con 	Discapacidades </a:t>
            </a:r>
            <a:endParaRPr lang="en-US" altLang="en-US" sz="2400" dirty="0"/>
          </a:p>
          <a:p>
            <a:pPr eaLnBrk="1" hangingPunct="1"/>
            <a:r>
              <a:rPr lang="en-US" altLang="en-US" sz="2000" dirty="0">
                <a:solidFill>
                  <a:srgbClr val="373737"/>
                </a:solidFill>
                <a:latin typeface="Lato"/>
              </a:rPr>
              <a:t>	(Americans with Disabilities Act—	ADA)</a:t>
            </a:r>
            <a:endParaRPr lang="es-ES" altLang="en-US" sz="2400" dirty="0">
              <a:sym typeface="Symbol" panose="05050102010706020507" pitchFamily="18" charset="2"/>
            </a:endParaRPr>
          </a:p>
          <a:p>
            <a:pPr eaLnBrk="1" hangingPunct="1">
              <a:buFontTx/>
              <a:buChar char="•"/>
            </a:pPr>
            <a:r>
              <a:rPr lang="es-ES" altLang="en-US" sz="2000" dirty="0">
                <a:solidFill>
                  <a:srgbClr val="373737"/>
                </a:solidFill>
                <a:latin typeface="Lato"/>
              </a:rPr>
              <a:t> Ley de Educación para Personas 	con Discapacidades</a:t>
            </a:r>
            <a:endParaRPr lang="en-US" altLang="en-US" sz="2400" dirty="0"/>
          </a:p>
          <a:p>
            <a:pPr eaLnBrk="1" hangingPunct="1"/>
            <a:r>
              <a:rPr lang="en-US" altLang="en-US" sz="2000" dirty="0">
                <a:solidFill>
                  <a:srgbClr val="373737"/>
                </a:solidFill>
                <a:latin typeface="Lato"/>
              </a:rPr>
              <a:t>	(Individuals with Disabilities 	Education Act—IDEA)</a:t>
            </a:r>
          </a:p>
          <a:p>
            <a:pPr eaLnBrk="1" hangingPunct="1">
              <a:spcBef>
                <a:spcPct val="20000"/>
              </a:spcBef>
            </a:pPr>
            <a:endParaRPr lang="en-US" altLang="en-US" sz="2400" i="1" dirty="0"/>
          </a:p>
        </p:txBody>
      </p:sp>
      <p:sp>
        <p:nvSpPr>
          <p:cNvPr id="47109" name="Line 6">
            <a:extLst>
              <a:ext uri="{FF2B5EF4-FFF2-40B4-BE49-F238E27FC236}">
                <a16:creationId xmlns:a16="http://schemas.microsoft.com/office/drawing/2014/main" id="{A9D7422E-EFA1-DB0A-8576-6363BC3EEA66}"/>
              </a:ext>
            </a:extLst>
          </p:cNvPr>
          <p:cNvSpPr>
            <a:spLocks noChangeShapeType="1"/>
          </p:cNvSpPr>
          <p:nvPr/>
        </p:nvSpPr>
        <p:spPr bwMode="auto">
          <a:xfrm>
            <a:off x="3886200" y="4267200"/>
            <a:ext cx="525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1" name="Rectangle 9">
            <a:extLst>
              <a:ext uri="{FF2B5EF4-FFF2-40B4-BE49-F238E27FC236}">
                <a16:creationId xmlns:a16="http://schemas.microsoft.com/office/drawing/2014/main" id="{41C3F06D-9C97-060E-5410-029F1E4C5AAB}"/>
              </a:ext>
            </a:extLst>
          </p:cNvPr>
          <p:cNvSpPr>
            <a:spLocks noChangeArrowheads="1"/>
          </p:cNvSpPr>
          <p:nvPr/>
        </p:nvSpPr>
        <p:spPr bwMode="auto">
          <a:xfrm>
            <a:off x="1219200" y="77967"/>
            <a:ext cx="6248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3200" b="1" dirty="0">
                <a:solidFill>
                  <a:schemeClr val="accent1"/>
                </a:solidFill>
                <a:latin typeface="Lato" panose="02020603050405020304" pitchFamily="18" charset="0"/>
              </a:rPr>
              <a:t>Leyes Federales que se Aplican para el Acoso por Discapacidad</a:t>
            </a:r>
          </a:p>
        </p:txBody>
      </p:sp>
      <p:sp>
        <p:nvSpPr>
          <p:cNvPr id="47112" name="Rectangle 10">
            <a:extLst>
              <a:ext uri="{FF2B5EF4-FFF2-40B4-BE49-F238E27FC236}">
                <a16:creationId xmlns:a16="http://schemas.microsoft.com/office/drawing/2014/main" id="{505FBB07-1F08-AB8D-DB1D-65F40F58D287}"/>
              </a:ext>
            </a:extLst>
          </p:cNvPr>
          <p:cNvSpPr>
            <a:spLocks noChangeArrowheads="1"/>
          </p:cNvSpPr>
          <p:nvPr/>
        </p:nvSpPr>
        <p:spPr bwMode="auto">
          <a:xfrm>
            <a:off x="3749813" y="4288304"/>
            <a:ext cx="5486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419" altLang="en-US" sz="2000" dirty="0">
                <a:solidFill>
                  <a:srgbClr val="373737"/>
                </a:solidFill>
                <a:latin typeface="Lato"/>
              </a:rPr>
              <a:t>Estatal:</a:t>
            </a:r>
          </a:p>
          <a:p>
            <a:pPr eaLnBrk="1" hangingPunct="1">
              <a:buFontTx/>
              <a:buChar char="•"/>
            </a:pPr>
            <a:r>
              <a:rPr lang="es-419" altLang="en-US" sz="2000" dirty="0">
                <a:solidFill>
                  <a:srgbClr val="373737"/>
                </a:solidFill>
                <a:latin typeface="Lato"/>
              </a:rPr>
              <a:t>Ley Antidiscriminatoria del Alumnado de </a:t>
            </a:r>
          </a:p>
          <a:p>
            <a:pPr eaLnBrk="1" hangingPunct="1"/>
            <a:r>
              <a:rPr lang="es-419" altLang="en-US" sz="2000" dirty="0">
                <a:solidFill>
                  <a:srgbClr val="373737"/>
                </a:solidFill>
                <a:latin typeface="Lato"/>
              </a:rPr>
              <a:t>  Wisconsin.  Secci</a:t>
            </a:r>
            <a:r>
              <a:rPr lang="es-419" altLang="en-US" sz="2000" dirty="0">
                <a:solidFill>
                  <a:srgbClr val="373737"/>
                </a:solidFill>
                <a:latin typeface="Lato"/>
                <a:cs typeface="Arial" panose="020B0604020202020204" pitchFamily="34" charset="0"/>
              </a:rPr>
              <a:t>ó</a:t>
            </a:r>
            <a:r>
              <a:rPr lang="es-419" altLang="en-US" sz="2000" dirty="0">
                <a:solidFill>
                  <a:srgbClr val="373737"/>
                </a:solidFill>
                <a:latin typeface="Lato"/>
              </a:rPr>
              <a:t>n 118.13</a:t>
            </a:r>
          </a:p>
          <a:p>
            <a:pPr eaLnBrk="1" hangingPunct="1"/>
            <a:r>
              <a:rPr lang="en-US" altLang="en-US" sz="2000" i="1" dirty="0">
                <a:solidFill>
                  <a:srgbClr val="373737"/>
                </a:solidFill>
                <a:latin typeface="Lato"/>
              </a:rPr>
              <a:t>  </a:t>
            </a:r>
            <a:r>
              <a:rPr lang="en-US" altLang="en-US" sz="2000" i="1" dirty="0">
                <a:latin typeface="Lato"/>
                <a:hlinkClick r:id="rId5">
                  <a:extLst>
                    <a:ext uri="{A12FA001-AC4F-418D-AE19-62706E023703}">
                      <ahyp:hlinkClr xmlns:ahyp="http://schemas.microsoft.com/office/drawing/2018/hyperlinkcolor" val="tx"/>
                    </a:ext>
                  </a:extLst>
                </a:hlinkClick>
              </a:rPr>
              <a:t>https://docs.legis.wisconsin.gov/statutes/statutes/118/13</a:t>
            </a:r>
            <a:r>
              <a:rPr lang="en-US" altLang="en-US" sz="2000" i="1" dirty="0">
                <a:latin typeface="Lato"/>
              </a:rPr>
              <a:t> </a:t>
            </a:r>
          </a:p>
        </p:txBody>
      </p:sp>
      <p:pic>
        <p:nvPicPr>
          <p:cNvPr id="2" name="Picture 1" descr="NewLogoFinal_LogoColor &amp;address.jpg">
            <a:extLst>
              <a:ext uri="{FF2B5EF4-FFF2-40B4-BE49-F238E27FC236}">
                <a16:creationId xmlns:a16="http://schemas.microsoft.com/office/drawing/2014/main" id="{AB1A2507-C204-CF92-6C6E-0ADB5FC67CB1}"/>
              </a:ext>
            </a:extLst>
          </p:cNvPr>
          <p:cNvPicPr>
            <a:picLocks noChangeAspect="1"/>
          </p:cNvPicPr>
          <p:nvPr/>
        </p:nvPicPr>
        <p:blipFill>
          <a:blip r:embed="rId6"/>
          <a:stretch>
            <a:fillRect/>
          </a:stretch>
        </p:blipFill>
        <p:spPr>
          <a:xfrm>
            <a:off x="8001000" y="5938381"/>
            <a:ext cx="1038228" cy="990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63" name="Group 4916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9164" name="Straight Connector 4916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165" name="Straight Connector 4916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16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6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68" name="Isosceles Triangle 4916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6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7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7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72" name="Isosceles Triangle 4917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73" name="Isosceles Triangle 4917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49175" name="Rectangle 49174">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8" name="Picture 7">
            <a:extLst>
              <a:ext uri="{FF2B5EF4-FFF2-40B4-BE49-F238E27FC236}">
                <a16:creationId xmlns:a16="http://schemas.microsoft.com/office/drawing/2014/main" id="{8DC1A295-5979-55D0-56C1-7DC9275DACF8}"/>
              </a:ext>
            </a:extLst>
          </p:cNvPr>
          <p:cNvPicPr>
            <a:picLocks noChangeAspect="1" noChangeArrowheads="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77" name="Group 49176">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49178" name="Straight Connector 49177">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179" name="Straight Connector 49178">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9180"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81"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82" name="Isosceles Triangle 49181">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83"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84"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85"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86" name="Isosceles Triangle 49185">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187" name="Isosceles Triangle 49186">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9154" name="Rectangle 2">
            <a:extLst>
              <a:ext uri="{FF2B5EF4-FFF2-40B4-BE49-F238E27FC236}">
                <a16:creationId xmlns:a16="http://schemas.microsoft.com/office/drawing/2014/main" id="{6E118CB3-D804-24B5-ECB1-07E55DD3EBDF}"/>
              </a:ext>
            </a:extLst>
          </p:cNvPr>
          <p:cNvSpPr>
            <a:spLocks noChangeArrowheads="1"/>
          </p:cNvSpPr>
          <p:nvPr/>
        </p:nvSpPr>
        <p:spPr bwMode="auto">
          <a:xfrm>
            <a:off x="508000" y="609600"/>
            <a:ext cx="644750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0"/>
              </a:spcBef>
              <a:spcAft>
                <a:spcPts val="600"/>
              </a:spcAft>
            </a:pPr>
            <a:r>
              <a:rPr lang="en-US" altLang="en-US" sz="2800">
                <a:solidFill>
                  <a:schemeClr val="accent1"/>
                </a:solidFill>
                <a:latin typeface="+mj-lt"/>
                <a:ea typeface="+mj-ea"/>
                <a:cs typeface="+mj-cs"/>
              </a:rPr>
              <a:t>Responder al Acoso por Discapacidades--</a:t>
            </a:r>
          </a:p>
          <a:p>
            <a:pPr>
              <a:lnSpc>
                <a:spcPct val="90000"/>
              </a:lnSpc>
              <a:spcBef>
                <a:spcPct val="0"/>
              </a:spcBef>
              <a:spcAft>
                <a:spcPts val="600"/>
              </a:spcAft>
            </a:pPr>
            <a:r>
              <a:rPr lang="en-US" altLang="en-US" sz="2800">
                <a:solidFill>
                  <a:schemeClr val="accent1"/>
                </a:solidFill>
                <a:latin typeface="+mj-lt"/>
                <a:ea typeface="+mj-ea"/>
                <a:cs typeface="+mj-cs"/>
              </a:rPr>
              <a:t>El Papel de la Política Escolar</a:t>
            </a:r>
          </a:p>
        </p:txBody>
      </p:sp>
      <p:sp>
        <p:nvSpPr>
          <p:cNvPr id="49156" name="Rectangle 5">
            <a:extLst>
              <a:ext uri="{FF2B5EF4-FFF2-40B4-BE49-F238E27FC236}">
                <a16:creationId xmlns:a16="http://schemas.microsoft.com/office/drawing/2014/main" id="{7111F460-CC39-A880-B0C4-BD3F37ABF80F}"/>
              </a:ext>
            </a:extLst>
          </p:cNvPr>
          <p:cNvSpPr>
            <a:spLocks noChangeArrowheads="1"/>
          </p:cNvSpPr>
          <p:nvPr/>
        </p:nvSpPr>
        <p:spPr bwMode="auto">
          <a:xfrm>
            <a:off x="508000" y="2160589"/>
            <a:ext cx="6447501"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n-US" altLang="en-US">
                <a:solidFill>
                  <a:schemeClr val="tx1">
                    <a:lumMod val="75000"/>
                    <a:lumOff val="25000"/>
                  </a:schemeClr>
                </a:solidFill>
                <a:latin typeface="+mn-lt"/>
              </a:rPr>
              <a:t>El distrito escolar tiene la responsabilidad de tomar acción efectiva para responder al acoso por discapacidad.</a:t>
            </a:r>
          </a:p>
        </p:txBody>
      </p:sp>
      <p:sp>
        <p:nvSpPr>
          <p:cNvPr id="49155" name="Rectangle 4">
            <a:extLst>
              <a:ext uri="{FF2B5EF4-FFF2-40B4-BE49-F238E27FC236}">
                <a16:creationId xmlns:a16="http://schemas.microsoft.com/office/drawing/2014/main" id="{BEC9B765-A046-7D36-1FB2-F6E7D86881F8}"/>
              </a:ext>
            </a:extLst>
          </p:cNvPr>
          <p:cNvSpPr>
            <a:spLocks noChangeArrowheads="1"/>
          </p:cNvSpPr>
          <p:nvPr/>
        </p:nvSpPr>
        <p:spPr bwMode="auto">
          <a:xfrm>
            <a:off x="1600200" y="2209800"/>
            <a:ext cx="464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200">
              <a:cs typeface="Times New Roman" panose="02020603050405020304" pitchFamily="18" charset="0"/>
            </a:endParaRPr>
          </a:p>
        </p:txBody>
      </p:sp>
      <p:pic>
        <p:nvPicPr>
          <p:cNvPr id="2" name="Picture 1" descr="NewLogoFinal_LogoColor &amp;address.jpg">
            <a:extLst>
              <a:ext uri="{FF2B5EF4-FFF2-40B4-BE49-F238E27FC236}">
                <a16:creationId xmlns:a16="http://schemas.microsoft.com/office/drawing/2014/main" id="{F51054EB-CBC6-1817-6A33-5CF7CC6DCC14}"/>
              </a:ext>
            </a:extLst>
          </p:cNvPr>
          <p:cNvPicPr>
            <a:picLocks noChangeAspect="1"/>
          </p:cNvPicPr>
          <p:nvPr/>
        </p:nvPicPr>
        <p:blipFill>
          <a:blip r:embed="rId4"/>
          <a:stretch>
            <a:fillRect/>
          </a:stretch>
        </p:blipFill>
        <p:spPr>
          <a:xfrm>
            <a:off x="7953372" y="5638800"/>
            <a:ext cx="1038228" cy="990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5" name="Picture 3">
            <a:extLst>
              <a:ext uri="{FF2B5EF4-FFF2-40B4-BE49-F238E27FC236}">
                <a16:creationId xmlns:a16="http://schemas.microsoft.com/office/drawing/2014/main" id="{A8A7B863-230C-E5C0-ACB6-37A1408EFBC3}"/>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665" t="839" r="13900" b="-2"/>
          <a:stretch>
            <a:fillRect/>
          </a:stretch>
        </p:blipFill>
        <p:spPr bwMode="auto">
          <a:xfrm>
            <a:off x="4026630" y="-8467"/>
            <a:ext cx="4950219" cy="647700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729C9109-675A-6253-5522-766ED54A7E07}"/>
              </a:ext>
            </a:extLst>
          </p:cNvPr>
          <p:cNvSpPr>
            <a:spLocks noGrp="1" noChangeArrowheads="1"/>
          </p:cNvSpPr>
          <p:nvPr>
            <p:ph type="ctrTitle"/>
          </p:nvPr>
        </p:nvSpPr>
        <p:spPr bwMode="auto">
          <a:xfrm>
            <a:off x="1201341" y="-990600"/>
            <a:ext cx="3059792" cy="236909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r>
              <a:rPr lang="es-ES" altLang="en-US" sz="4200" dirty="0">
                <a:latin typeface="Lato"/>
              </a:rPr>
              <a:t>Mantener un Registro</a:t>
            </a:r>
            <a:endParaRPr lang="en-US" altLang="en-US" sz="4200" dirty="0"/>
          </a:p>
        </p:txBody>
      </p:sp>
      <p:sp>
        <p:nvSpPr>
          <p:cNvPr id="51203" name="Rectangle 3">
            <a:extLst>
              <a:ext uri="{FF2B5EF4-FFF2-40B4-BE49-F238E27FC236}">
                <a16:creationId xmlns:a16="http://schemas.microsoft.com/office/drawing/2014/main" id="{4DE23923-6669-489D-3640-BA04DFA00368}"/>
              </a:ext>
            </a:extLst>
          </p:cNvPr>
          <p:cNvSpPr>
            <a:spLocks noGrp="1" noChangeArrowheads="1"/>
          </p:cNvSpPr>
          <p:nvPr>
            <p:ph type="subTitle" idx="1"/>
          </p:nvPr>
        </p:nvSpPr>
        <p:spPr bwMode="auto">
          <a:xfrm>
            <a:off x="1201341" y="1951099"/>
            <a:ext cx="3059791" cy="109690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a:spcBef>
                <a:spcPct val="0"/>
              </a:spcBef>
              <a:spcAft>
                <a:spcPts val="600"/>
              </a:spcAft>
            </a:pPr>
            <a:r>
              <a:rPr lang="es-ES" altLang="en-US" sz="2500" dirty="0">
                <a:latin typeface="Lato"/>
              </a:rPr>
              <a:t>Cuando un niño es un blanco de </a:t>
            </a:r>
            <a:r>
              <a:rPr lang="es-ES" altLang="en-US" sz="2500" i="1" dirty="0">
                <a:latin typeface="Lato"/>
              </a:rPr>
              <a:t>bullying</a:t>
            </a:r>
            <a:r>
              <a:rPr lang="es-ES" altLang="en-US" sz="2500" dirty="0">
                <a:latin typeface="Lato"/>
              </a:rPr>
              <a:t> por motivo de su discapacidad, los padres necesitan documentar los eventos y mantener un registro de lo que está pasando con su niño.</a:t>
            </a:r>
            <a:endParaRPr lang="en-US" altLang="en-US" sz="2500" dirty="0"/>
          </a:p>
        </p:txBody>
      </p:sp>
      <p:cxnSp>
        <p:nvCxnSpPr>
          <p:cNvPr id="51210" name="Straight Connector 5120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212" name="Straight Connector 5121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21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21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21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22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22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22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22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NewLogoFinal_LogoColor &amp;address.jpg">
            <a:extLst>
              <a:ext uri="{FF2B5EF4-FFF2-40B4-BE49-F238E27FC236}">
                <a16:creationId xmlns:a16="http://schemas.microsoft.com/office/drawing/2014/main" id="{D2775B08-BC9A-8368-551F-DCA040A16A49}"/>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083A3F8-823F-381D-EF6A-4046E1C8F0E4}"/>
              </a:ext>
            </a:extLst>
          </p:cNvPr>
          <p:cNvSpPr>
            <a:spLocks noGrp="1" noChangeArrowheads="1"/>
          </p:cNvSpPr>
          <p:nvPr>
            <p:ph type="ctrTitle"/>
          </p:nvPr>
        </p:nvSpPr>
        <p:spPr bwMode="auto">
          <a:xfrm>
            <a:off x="1295400" y="4196066"/>
            <a:ext cx="6216024" cy="109664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algn="l" eaLnBrk="1" hangingPunct="1">
              <a:lnSpc>
                <a:spcPct val="90000"/>
              </a:lnSpc>
            </a:pPr>
            <a:r>
              <a:rPr lang="es-ES" altLang="en-US" sz="3300" dirty="0">
                <a:latin typeface="Lato"/>
              </a:rPr>
              <a:t>Notificando a los Administradores de las Escuelas</a:t>
            </a:r>
            <a:endParaRPr lang="en-US" altLang="en-US" sz="3300" dirty="0"/>
          </a:p>
        </p:txBody>
      </p:sp>
      <p:sp>
        <p:nvSpPr>
          <p:cNvPr id="53251" name="Rectangle 6">
            <a:extLst>
              <a:ext uri="{FF2B5EF4-FFF2-40B4-BE49-F238E27FC236}">
                <a16:creationId xmlns:a16="http://schemas.microsoft.com/office/drawing/2014/main" id="{84AD8668-C5CE-1F59-BC13-2D1F9C8C7B6F}"/>
              </a:ext>
            </a:extLst>
          </p:cNvPr>
          <p:cNvSpPr>
            <a:spLocks noGrp="1" noChangeArrowheads="1"/>
          </p:cNvSpPr>
          <p:nvPr>
            <p:ph type="subTitle" idx="1"/>
          </p:nvPr>
        </p:nvSpPr>
        <p:spPr bwMode="auto">
          <a:xfrm>
            <a:off x="1272988" y="5286790"/>
            <a:ext cx="6216024" cy="70167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algn="l" eaLnBrk="1" hangingPunct="1"/>
            <a:r>
              <a:rPr lang="es-ES" altLang="en-US" dirty="0">
                <a:latin typeface="Lato"/>
              </a:rPr>
              <a:t>Diez pasos para notificar a los administradores de las escuelas de las preocupaciones causadas por acoso.</a:t>
            </a:r>
            <a:endParaRPr lang="en-US" altLang="en-US" dirty="0"/>
          </a:p>
        </p:txBody>
      </p:sp>
      <p:pic>
        <p:nvPicPr>
          <p:cNvPr id="53253" name="Picture 11">
            <a:extLst>
              <a:ext uri="{FF2B5EF4-FFF2-40B4-BE49-F238E27FC236}">
                <a16:creationId xmlns:a16="http://schemas.microsoft.com/office/drawing/2014/main" id="{183D5108-B12D-6154-6233-B49414E5F5CA}"/>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1921"/>
          <a:stretch>
            <a:fillRect/>
          </a:stretch>
        </p:blipFill>
        <p:spPr bwMode="auto">
          <a:xfrm>
            <a:off x="508000" y="468621"/>
            <a:ext cx="6206002" cy="3635025"/>
          </a:xfrm>
          <a:custGeom>
            <a:avLst/>
            <a:gdLst/>
            <a:ahLst/>
            <a:cxnLst/>
            <a:rect l="l" t="t" r="r" b="b"/>
            <a:pathLst>
              <a:path w="8274669" h="3635025">
                <a:moveTo>
                  <a:pt x="540554" y="0"/>
                </a:moveTo>
                <a:lnTo>
                  <a:pt x="8274669" y="0"/>
                </a:lnTo>
                <a:lnTo>
                  <a:pt x="8274669" y="3635025"/>
                </a:lnTo>
                <a:lnTo>
                  <a:pt x="0" y="363502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NewLogoFinal_LogoColor &amp;address.jpg">
            <a:extLst>
              <a:ext uri="{FF2B5EF4-FFF2-40B4-BE49-F238E27FC236}">
                <a16:creationId xmlns:a16="http://schemas.microsoft.com/office/drawing/2014/main" id="{3F636F30-2CFA-522D-0F47-969FFAB6545C}"/>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C3477ED-1BDD-B0DF-AB18-18947E7D0046}"/>
              </a:ext>
            </a:extLst>
          </p:cNvPr>
          <p:cNvSpPr>
            <a:spLocks noGrp="1" noChangeArrowheads="1"/>
          </p:cNvSpPr>
          <p:nvPr>
            <p:ph type="title"/>
          </p:nvPr>
        </p:nvSpPr>
        <p:spPr bwMode="auto">
          <a:xfrm>
            <a:off x="1495513" y="156238"/>
            <a:ext cx="6447501" cy="132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a:bodyPr>
          <a:lstStyle/>
          <a:p>
            <a:pPr eaLnBrk="1" hangingPunct="1"/>
            <a:r>
              <a:rPr lang="es-ES" altLang="en-US">
                <a:latin typeface="Lato"/>
              </a:rPr>
              <a:t>Los Padres son los Mejores Abogados de sus Hijos</a:t>
            </a:r>
            <a:endParaRPr lang="en-US" altLang="en-US" dirty="0"/>
          </a:p>
        </p:txBody>
      </p:sp>
      <p:sp>
        <p:nvSpPr>
          <p:cNvPr id="55299" name="Rectangle 3">
            <a:extLst>
              <a:ext uri="{FF2B5EF4-FFF2-40B4-BE49-F238E27FC236}">
                <a16:creationId xmlns:a16="http://schemas.microsoft.com/office/drawing/2014/main" id="{168F18C1-7F08-B6F8-A849-C9CE4111712B}"/>
              </a:ext>
            </a:extLst>
          </p:cNvPr>
          <p:cNvSpPr>
            <a:spLocks noGrp="1" noChangeArrowheads="1"/>
          </p:cNvSpPr>
          <p:nvPr>
            <p:ph idx="1"/>
          </p:nvPr>
        </p:nvSpPr>
        <p:spPr bwMode="auto">
          <a:xfrm>
            <a:off x="4752215" y="2160589"/>
            <a:ext cx="2201035" cy="38807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indent="0" eaLnBrk="1" hangingPunct="1">
              <a:buFontTx/>
              <a:buNone/>
            </a:pPr>
            <a:r>
              <a:rPr lang="es-ES" altLang="en-US" sz="2500">
                <a:latin typeface="Lato"/>
              </a:rPr>
              <a:t>Los padres son las personas más familiarizadas con las fortalezas, habilidades y vulnerabilidades del niño.</a:t>
            </a:r>
            <a:endParaRPr lang="en-US" altLang="en-US" sz="2500" dirty="0"/>
          </a:p>
        </p:txBody>
      </p:sp>
      <p:pic>
        <p:nvPicPr>
          <p:cNvPr id="55300" name="Picture 7">
            <a:extLst>
              <a:ext uri="{FF2B5EF4-FFF2-40B4-BE49-F238E27FC236}">
                <a16:creationId xmlns:a16="http://schemas.microsoft.com/office/drawing/2014/main" id="{CBBF37FB-85EB-BB78-FA17-6F7E76A0E66E}"/>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231" r="14231"/>
          <a:stretch/>
        </p:blipFill>
        <p:spPr bwMode="auto">
          <a:xfrm>
            <a:off x="523478" y="2159000"/>
            <a:ext cx="4067572" cy="3882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903588E-AA9B-1319-13FD-B10EB127761D}"/>
              </a:ext>
            </a:extLst>
          </p:cNvPr>
          <p:cNvSpPr txBox="1"/>
          <p:nvPr/>
        </p:nvSpPr>
        <p:spPr>
          <a:xfrm>
            <a:off x="4719264" y="5943600"/>
            <a:ext cx="2569163" cy="646331"/>
          </a:xfrm>
          <a:prstGeom prst="rect">
            <a:avLst/>
          </a:prstGeom>
          <a:noFill/>
        </p:spPr>
        <p:txBody>
          <a:bodyPr wrap="square" rtlCol="0">
            <a:spAutoFit/>
          </a:bodyPr>
          <a:lstStyle/>
          <a:p>
            <a:pPr eaLnBrk="1" hangingPunct="1">
              <a:spcAft>
                <a:spcPts val="600"/>
              </a:spcAft>
            </a:pPr>
            <a:r>
              <a:rPr lang="es-ES_tradnl" altLang="en-US" sz="1800" b="1" dirty="0">
                <a:solidFill>
                  <a:srgbClr val="373737"/>
                </a:solidFill>
                <a:latin typeface="Lato" panose="02020603050405020304" pitchFamily="18" charset="0"/>
              </a:rPr>
              <a:t>*</a:t>
            </a:r>
            <a:r>
              <a:rPr lang="es-ES_tradnl" altLang="en-US" sz="1800" dirty="0">
                <a:solidFill>
                  <a:srgbClr val="373737"/>
                </a:solidFill>
                <a:latin typeface="Lato" panose="02020603050405020304" pitchFamily="18" charset="0"/>
              </a:rPr>
              <a:t>Cualquier persona que habla en favor de otra.</a:t>
            </a:r>
          </a:p>
        </p:txBody>
      </p:sp>
      <p:pic>
        <p:nvPicPr>
          <p:cNvPr id="5" name="Picture 4" descr="NewLogoFinal_LogoColor &amp;address.jpg">
            <a:extLst>
              <a:ext uri="{FF2B5EF4-FFF2-40B4-BE49-F238E27FC236}">
                <a16:creationId xmlns:a16="http://schemas.microsoft.com/office/drawing/2014/main" id="{B03946EF-A15A-D5DA-2C07-5295BE194C65}"/>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83" name="Rectangle 5738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7385" name="Rectangle 5738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387" name="Straight Connector 5738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389" name="Straight Connector 5738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739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39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395" name="Isosceles Triangle 5739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39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399" name="Isosceles Triangle 5739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401" name="Freeform: Shape 5740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346" name="Rectangle 2">
            <a:extLst>
              <a:ext uri="{FF2B5EF4-FFF2-40B4-BE49-F238E27FC236}">
                <a16:creationId xmlns:a16="http://schemas.microsoft.com/office/drawing/2014/main" id="{D6129158-EF23-DAC6-E2AB-E2A7F1F7A215}"/>
              </a:ext>
            </a:extLst>
          </p:cNvPr>
          <p:cNvSpPr>
            <a:spLocks noGrp="1" noChangeArrowheads="1"/>
          </p:cNvSpPr>
          <p:nvPr>
            <p:ph type="title"/>
          </p:nvPr>
        </p:nvSpPr>
        <p:spPr bwMode="auto">
          <a:xfrm>
            <a:off x="4397443" y="-564528"/>
            <a:ext cx="5409110" cy="222773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eaLnBrk="1" hangingPunct="1"/>
            <a:r>
              <a:rPr lang="es-419" altLang="en-US" dirty="0">
                <a:solidFill>
                  <a:srgbClr val="FFFFFF"/>
                </a:solidFill>
                <a:latin typeface="Lato"/>
              </a:rPr>
              <a:t>C</a:t>
            </a:r>
            <a:r>
              <a:rPr lang="es-419" altLang="en-US" dirty="0">
                <a:solidFill>
                  <a:srgbClr val="FFFFFF"/>
                </a:solidFill>
                <a:latin typeface="Lato"/>
                <a:cs typeface="Times New Roman" panose="02020603050405020304" pitchFamily="18" charset="0"/>
              </a:rPr>
              <a:t>ó</a:t>
            </a:r>
            <a:r>
              <a:rPr lang="es-419" altLang="en-US" dirty="0">
                <a:solidFill>
                  <a:srgbClr val="FFFFFF"/>
                </a:solidFill>
                <a:latin typeface="Lato"/>
              </a:rPr>
              <a:t>mo presentar una queja</a:t>
            </a:r>
          </a:p>
        </p:txBody>
      </p:sp>
      <p:pic>
        <p:nvPicPr>
          <p:cNvPr id="3" name="Picture 2" descr="Close-up of a claim form with glasses&#10;&#10;Description automatically generated">
            <a:extLst>
              <a:ext uri="{FF2B5EF4-FFF2-40B4-BE49-F238E27FC236}">
                <a16:creationId xmlns:a16="http://schemas.microsoft.com/office/drawing/2014/main" id="{54F042EA-E24F-0CB4-F72D-B8E92673E95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1718" y="1989339"/>
            <a:ext cx="4116747" cy="2750735"/>
          </a:xfrm>
          <a:prstGeom prst="rect">
            <a:avLst/>
          </a:prstGeom>
        </p:spPr>
      </p:pic>
      <p:graphicFrame>
        <p:nvGraphicFramePr>
          <p:cNvPr id="57360" name="Rectangle 3">
            <a:extLst>
              <a:ext uri="{FF2B5EF4-FFF2-40B4-BE49-F238E27FC236}">
                <a16:creationId xmlns:a16="http://schemas.microsoft.com/office/drawing/2014/main" id="{9D3D2B1E-0FE1-A0AF-ED94-A67B5819C2A0}"/>
              </a:ext>
            </a:extLst>
          </p:cNvPr>
          <p:cNvGraphicFramePr>
            <a:graphicFrameLocks noGrp="1"/>
          </p:cNvGraphicFramePr>
          <p:nvPr>
            <p:ph idx="1"/>
            <p:extLst>
              <p:ext uri="{D42A27DB-BD31-4B8C-83A1-F6EECF244321}">
                <p14:modId xmlns:p14="http://schemas.microsoft.com/office/powerpoint/2010/main" val="4091042588"/>
              </p:ext>
            </p:extLst>
          </p:nvPr>
        </p:nvGraphicFramePr>
        <p:xfrm>
          <a:off x="4433309" y="1295400"/>
          <a:ext cx="4572000" cy="5562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09CB-BBA8-8406-2DBF-567AF26DAAA8}"/>
              </a:ext>
            </a:extLst>
          </p:cNvPr>
          <p:cNvSpPr>
            <a:spLocks noGrp="1"/>
          </p:cNvSpPr>
          <p:nvPr>
            <p:ph type="title"/>
          </p:nvPr>
        </p:nvSpPr>
        <p:spPr/>
        <p:txBody>
          <a:bodyPr>
            <a:normAutofit/>
          </a:bodyPr>
          <a:lstStyle/>
          <a:p>
            <a:r>
              <a:rPr lang="es-419" sz="4000" dirty="0"/>
              <a:t>            ¡Es todo por hoy!</a:t>
            </a:r>
          </a:p>
        </p:txBody>
      </p:sp>
      <p:graphicFrame>
        <p:nvGraphicFramePr>
          <p:cNvPr id="7" name="Content Placeholder 2">
            <a:extLst>
              <a:ext uri="{FF2B5EF4-FFF2-40B4-BE49-F238E27FC236}">
                <a16:creationId xmlns:a16="http://schemas.microsoft.com/office/drawing/2014/main" id="{A4045EF4-32C7-6CE9-650A-C5222A744C66}"/>
              </a:ext>
            </a:extLst>
          </p:cNvPr>
          <p:cNvGraphicFramePr>
            <a:graphicFrameLocks noGrp="1"/>
          </p:cNvGraphicFramePr>
          <p:nvPr>
            <p:ph idx="1"/>
          </p:nvPr>
        </p:nvGraphicFramePr>
        <p:xfrm>
          <a:off x="1600200" y="1828800"/>
          <a:ext cx="6347714"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CB82758-37AC-D1D1-9EDB-C018CEDA9624}"/>
              </a:ext>
            </a:extLst>
          </p:cNvPr>
          <p:cNvSpPr txBox="1"/>
          <p:nvPr/>
        </p:nvSpPr>
        <p:spPr>
          <a:xfrm>
            <a:off x="1600200" y="5943600"/>
            <a:ext cx="5486400" cy="877163"/>
          </a:xfrm>
          <a:prstGeom prst="rect">
            <a:avLst/>
          </a:prstGeom>
          <a:noFill/>
        </p:spPr>
        <p:txBody>
          <a:bodyPr wrap="square" rtlCol="0">
            <a:spAutoFit/>
          </a:bodyPr>
          <a:lstStyle/>
          <a:p>
            <a:r>
              <a:rPr lang="es-419" sz="1100" dirty="0"/>
              <a:t>El contenido que se aborda en este módulo, se basa en las leyes federales y estatales. La información no pretende ser un reemplazo para un estudio cuidadoso de IDEA y el capítulo 115.  © WI FACETS</a:t>
            </a:r>
          </a:p>
          <a:p>
            <a:endParaRPr lang="en-US" dirty="0"/>
          </a:p>
        </p:txBody>
      </p:sp>
      <p:pic>
        <p:nvPicPr>
          <p:cNvPr id="3" name="Picture 2" descr="NewLogoFinal_LogoColor &amp;address.jpg">
            <a:extLst>
              <a:ext uri="{FF2B5EF4-FFF2-40B4-BE49-F238E27FC236}">
                <a16:creationId xmlns:a16="http://schemas.microsoft.com/office/drawing/2014/main" id="{5DBFA368-F5A1-CDE7-BD98-DF50A53DEBC6}"/>
              </a:ext>
            </a:extLst>
          </p:cNvPr>
          <p:cNvPicPr>
            <a:picLocks noChangeAspect="1"/>
          </p:cNvPicPr>
          <p:nvPr/>
        </p:nvPicPr>
        <p:blipFill>
          <a:blip r:embed="rId8"/>
          <a:stretch>
            <a:fillRect/>
          </a:stretch>
        </p:blipFill>
        <p:spPr>
          <a:xfrm>
            <a:off x="7953372" y="5638800"/>
            <a:ext cx="1038228" cy="990600"/>
          </a:xfrm>
          <a:prstGeom prst="rect">
            <a:avLst/>
          </a:prstGeom>
        </p:spPr>
      </p:pic>
    </p:spTree>
    <p:extLst>
      <p:ext uri="{BB962C8B-B14F-4D97-AF65-F5344CB8AC3E}">
        <p14:creationId xmlns:p14="http://schemas.microsoft.com/office/powerpoint/2010/main" val="146028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1C74D2C-A4A6-50E5-FA21-8A420ADA4D81}"/>
              </a:ext>
            </a:extLst>
          </p:cNvPr>
          <p:cNvSpPr>
            <a:spLocks noGrp="1" noChangeArrowheads="1"/>
          </p:cNvSpPr>
          <p:nvPr>
            <p:ph type="title"/>
          </p:nvPr>
        </p:nvSpPr>
        <p:spPr bwMode="auto">
          <a:xfrm>
            <a:off x="4343400" y="23151"/>
            <a:ext cx="2802951" cy="1320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lnSpc>
                <a:spcPct val="90000"/>
              </a:lnSpc>
            </a:pPr>
            <a:r>
              <a:rPr lang="es-ES" altLang="en-US" sz="2800" b="1" dirty="0">
                <a:latin typeface="Lato"/>
              </a:rPr>
              <a:t>Definiendo la Conducta de </a:t>
            </a:r>
            <a:r>
              <a:rPr lang="es-ES" altLang="en-US" sz="2800" b="1" i="1" dirty="0">
                <a:latin typeface="Lato"/>
              </a:rPr>
              <a:t>Bullying</a:t>
            </a:r>
            <a:endParaRPr lang="en-US" altLang="en-US" sz="2800" b="1" i="1" dirty="0"/>
          </a:p>
        </p:txBody>
      </p:sp>
      <p:sp>
        <p:nvSpPr>
          <p:cNvPr id="8197" name="Rectangle 7">
            <a:extLst>
              <a:ext uri="{FF2B5EF4-FFF2-40B4-BE49-F238E27FC236}">
                <a16:creationId xmlns:a16="http://schemas.microsoft.com/office/drawing/2014/main" id="{9D87904A-72D3-F00C-6A56-25AE7CE27158}"/>
              </a:ext>
            </a:extLst>
          </p:cNvPr>
          <p:cNvSpPr>
            <a:spLocks noGrp="1" noChangeArrowheads="1"/>
          </p:cNvSpPr>
          <p:nvPr>
            <p:ph idx="1"/>
          </p:nvPr>
        </p:nvSpPr>
        <p:spPr bwMode="auto">
          <a:xfrm>
            <a:off x="3907172" y="2160589"/>
            <a:ext cx="3048329" cy="38807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buFontTx/>
              <a:buNone/>
            </a:pPr>
            <a:r>
              <a:rPr lang="es-ES" altLang="en-US" sz="2000" i="1" dirty="0">
                <a:latin typeface="Lato"/>
              </a:rPr>
              <a:t>   Bullying</a:t>
            </a:r>
            <a:r>
              <a:rPr lang="es-ES" altLang="en-US" sz="2000" dirty="0">
                <a:latin typeface="Lato"/>
              </a:rPr>
              <a:t> entre niños es definido como actos, palabras u otras conductas hirientes intencionales, repetidas, tales como lanzar insultos, amenazas y/o aislamiento de uno o más niños en contra de otro.</a:t>
            </a:r>
            <a:endParaRPr lang="es-ES_tradnl" altLang="en-US" sz="2000" dirty="0"/>
          </a:p>
        </p:txBody>
      </p:sp>
      <p:pic>
        <p:nvPicPr>
          <p:cNvPr id="8195" name="Picture 5" descr="Boy with backpack">
            <a:extLst>
              <a:ext uri="{FF2B5EF4-FFF2-40B4-BE49-F238E27FC236}">
                <a16:creationId xmlns:a16="http://schemas.microsoft.com/office/drawing/2014/main" id="{E3A583BE-1910-F982-1238-44DFEEBD2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44" r="30344"/>
          <a:stretch/>
        </p:blipFill>
        <p:spPr bwMode="auto">
          <a:xfrm>
            <a:off x="96214"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Isosceles Triangle 820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98" name="Rectangle 9">
            <a:extLst>
              <a:ext uri="{FF2B5EF4-FFF2-40B4-BE49-F238E27FC236}">
                <a16:creationId xmlns:a16="http://schemas.microsoft.com/office/drawing/2014/main" id="{1512F8D8-1AFF-0BCE-887A-69E9F663693C}"/>
              </a:ext>
            </a:extLst>
          </p:cNvPr>
          <p:cNvSpPr>
            <a:spLocks noChangeArrowheads="1"/>
          </p:cNvSpPr>
          <p:nvPr/>
        </p:nvSpPr>
        <p:spPr bwMode="auto">
          <a:xfrm>
            <a:off x="3505200" y="5713116"/>
            <a:ext cx="495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s-ES" altLang="en-US" sz="1600" dirty="0">
                <a:solidFill>
                  <a:srgbClr val="373737"/>
                </a:solidFill>
                <a:latin typeface="Lato"/>
              </a:rPr>
              <a:t>Manual de Prevención de </a:t>
            </a:r>
            <a:r>
              <a:rPr lang="es-ES" altLang="en-US" sz="1600" i="1" dirty="0">
                <a:solidFill>
                  <a:srgbClr val="373737"/>
                </a:solidFill>
                <a:latin typeface="Lato"/>
              </a:rPr>
              <a:t>Bullying</a:t>
            </a:r>
            <a:r>
              <a:rPr lang="es-ES" altLang="en-US" sz="1600" dirty="0">
                <a:solidFill>
                  <a:srgbClr val="373737"/>
                </a:solidFill>
                <a:latin typeface="Lato"/>
              </a:rPr>
              <a:t> del Departamento de Educación de los Estados Unidos”</a:t>
            </a:r>
          </a:p>
        </p:txBody>
      </p:sp>
      <p:pic>
        <p:nvPicPr>
          <p:cNvPr id="2" name="Picture 1" descr="NewLogoFinal_LogoColor &amp;address.jpg">
            <a:extLst>
              <a:ext uri="{FF2B5EF4-FFF2-40B4-BE49-F238E27FC236}">
                <a16:creationId xmlns:a16="http://schemas.microsoft.com/office/drawing/2014/main" id="{59F0039D-2F87-40BF-ED57-F7755DF4C631}"/>
              </a:ext>
            </a:extLst>
          </p:cNvPr>
          <p:cNvPicPr>
            <a:picLocks noChangeAspect="1"/>
          </p:cNvPicPr>
          <p:nvPr/>
        </p:nvPicPr>
        <p:blipFill>
          <a:blip r:embed="rId4"/>
          <a:stretch>
            <a:fillRect/>
          </a:stretch>
        </p:blipFill>
        <p:spPr>
          <a:xfrm>
            <a:off x="8039100" y="6005502"/>
            <a:ext cx="952500" cy="8659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5B6DBE12-1025-48B5-0B30-2D1A362107CE}"/>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860" r="20860"/>
          <a:stretch/>
        </p:blipFill>
        <p:spPr bwMode="auto">
          <a:xfrm>
            <a:off x="615950" y="1676400"/>
            <a:ext cx="37274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1030">
            <a:extLst>
              <a:ext uri="{FF2B5EF4-FFF2-40B4-BE49-F238E27FC236}">
                <a16:creationId xmlns:a16="http://schemas.microsoft.com/office/drawing/2014/main" id="{5E707EC5-35AC-8E4D-02AF-79201CC428AE}"/>
              </a:ext>
            </a:extLst>
          </p:cNvPr>
          <p:cNvSpPr>
            <a:spLocks noGrp="1" noChangeArrowheads="1"/>
          </p:cNvSpPr>
          <p:nvPr>
            <p:ph type="ctrTitle"/>
          </p:nvPr>
        </p:nvSpPr>
        <p:spPr bwMode="auto">
          <a:xfrm>
            <a:off x="-1190065" y="100339"/>
            <a:ext cx="7772400" cy="914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s-ES" altLang="en-US" sz="3600" b="1" dirty="0">
                <a:latin typeface="Lato"/>
              </a:rPr>
              <a:t>Definiendo el Acoso </a:t>
            </a:r>
            <a:br>
              <a:rPr lang="es-ES" altLang="en-US" sz="4000" b="1" dirty="0"/>
            </a:br>
            <a:r>
              <a:rPr lang="es-ES" altLang="en-US" sz="3600" b="1" dirty="0">
                <a:latin typeface="Lato"/>
              </a:rPr>
              <a:t>por Discapacidad</a:t>
            </a:r>
            <a:endParaRPr lang="es-ES_tradnl" altLang="en-US" sz="4000" b="1" dirty="0"/>
          </a:p>
        </p:txBody>
      </p:sp>
      <p:sp>
        <p:nvSpPr>
          <p:cNvPr id="10245" name="Rectangle 1034">
            <a:extLst>
              <a:ext uri="{FF2B5EF4-FFF2-40B4-BE49-F238E27FC236}">
                <a16:creationId xmlns:a16="http://schemas.microsoft.com/office/drawing/2014/main" id="{E9210449-BA11-0D65-70BB-5C4B135FB370}"/>
              </a:ext>
            </a:extLst>
          </p:cNvPr>
          <p:cNvSpPr>
            <a:spLocks noChangeArrowheads="1"/>
          </p:cNvSpPr>
          <p:nvPr/>
        </p:nvSpPr>
        <p:spPr bwMode="auto">
          <a:xfrm>
            <a:off x="4334435" y="4102753"/>
            <a:ext cx="4495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2000" dirty="0">
                <a:solidFill>
                  <a:srgbClr val="373737"/>
                </a:solidFill>
                <a:latin typeface="Lato"/>
              </a:rPr>
              <a:t>De una carta proveniente del Departamento de Educación de los Estados Unidos (2002)</a:t>
            </a:r>
          </a:p>
        </p:txBody>
      </p:sp>
      <p:sp>
        <p:nvSpPr>
          <p:cNvPr id="10246" name="Rectangle 1035">
            <a:extLst>
              <a:ext uri="{FF2B5EF4-FFF2-40B4-BE49-F238E27FC236}">
                <a16:creationId xmlns:a16="http://schemas.microsoft.com/office/drawing/2014/main" id="{150CA5B0-D451-6DAC-BD1B-1620E6403984}"/>
              </a:ext>
            </a:extLst>
          </p:cNvPr>
          <p:cNvSpPr>
            <a:spLocks noChangeArrowheads="1"/>
          </p:cNvSpPr>
          <p:nvPr/>
        </p:nvSpPr>
        <p:spPr bwMode="auto">
          <a:xfrm>
            <a:off x="4334435" y="1715619"/>
            <a:ext cx="336176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n-US" sz="2000" dirty="0">
                <a:solidFill>
                  <a:srgbClr val="373737"/>
                </a:solidFill>
                <a:latin typeface="Lato"/>
              </a:rPr>
              <a:t>“Acoso por discapacidad ...es intimidación o conducta abusiva hacia una estudiante basada en discapacidad, creando un ambiente hostil.” </a:t>
            </a:r>
          </a:p>
        </p:txBody>
      </p:sp>
      <p:pic>
        <p:nvPicPr>
          <p:cNvPr id="2" name="Picture 1" descr="NewLogoFinal_LogoColor &amp;address.jpg">
            <a:extLst>
              <a:ext uri="{FF2B5EF4-FFF2-40B4-BE49-F238E27FC236}">
                <a16:creationId xmlns:a16="http://schemas.microsoft.com/office/drawing/2014/main" id="{1DA3A6C8-47BB-BA57-B970-2EA72137A719}"/>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a:extLst>
              <a:ext uri="{FF2B5EF4-FFF2-40B4-BE49-F238E27FC236}">
                <a16:creationId xmlns:a16="http://schemas.microsoft.com/office/drawing/2014/main" id="{1DD1397D-87A4-DA8B-70C4-11C61326542A}"/>
              </a:ext>
            </a:extLst>
          </p:cNvPr>
          <p:cNvSpPr>
            <a:spLocks noGrp="1" noChangeArrowheads="1"/>
          </p:cNvSpPr>
          <p:nvPr>
            <p:ph type="title"/>
          </p:nvPr>
        </p:nvSpPr>
        <p:spPr bwMode="auto">
          <a:xfrm>
            <a:off x="2514600" y="228600"/>
            <a:ext cx="4724400" cy="342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eaLnBrk="1" hangingPunct="1"/>
            <a:r>
              <a:rPr lang="es-ES" altLang="en-US" b="1" dirty="0">
                <a:latin typeface="Lato"/>
              </a:rPr>
              <a:t>Creencias Comunes</a:t>
            </a:r>
            <a:br>
              <a:rPr lang="es-ES" altLang="en-US" b="1" dirty="0"/>
            </a:br>
            <a:r>
              <a:rPr lang="es-ES" altLang="en-US" b="1" dirty="0">
                <a:latin typeface="Lato"/>
              </a:rPr>
              <a:t> Acerca de </a:t>
            </a:r>
            <a:r>
              <a:rPr lang="es-ES" altLang="en-US" b="1" i="1" dirty="0">
                <a:latin typeface="Lato"/>
              </a:rPr>
              <a:t>Bullying</a:t>
            </a:r>
            <a:endParaRPr lang="es-ES_tradnl" altLang="en-US" b="1" i="1" dirty="0"/>
          </a:p>
        </p:txBody>
      </p:sp>
      <p:graphicFrame>
        <p:nvGraphicFramePr>
          <p:cNvPr id="12296" name="Rectangle 3">
            <a:extLst>
              <a:ext uri="{FF2B5EF4-FFF2-40B4-BE49-F238E27FC236}">
                <a16:creationId xmlns:a16="http://schemas.microsoft.com/office/drawing/2014/main" id="{328C58D7-98D3-2242-98A6-DCF2C00CDA2A}"/>
              </a:ext>
            </a:extLst>
          </p:cNvPr>
          <p:cNvGraphicFramePr>
            <a:graphicFrameLocks noGrp="1"/>
          </p:cNvGraphicFramePr>
          <p:nvPr>
            <p:ph idx="1"/>
          </p:nvPr>
        </p:nvGraphicFramePr>
        <p:xfrm>
          <a:off x="3810000" y="1905000"/>
          <a:ext cx="50292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91" name="Picture 5" descr="Girl with headphones">
            <a:extLst>
              <a:ext uri="{FF2B5EF4-FFF2-40B4-BE49-F238E27FC236}">
                <a16:creationId xmlns:a16="http://schemas.microsoft.com/office/drawing/2014/main" id="{6DEC3B31-6AFD-8303-BD1E-D5B33CEB84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9137" r="19137"/>
          <a:stretch/>
        </p:blipFill>
        <p:spPr bwMode="auto">
          <a:xfrm>
            <a:off x="228600" y="1951038"/>
            <a:ext cx="35290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9">
            <a:extLst>
              <a:ext uri="{FF2B5EF4-FFF2-40B4-BE49-F238E27FC236}">
                <a16:creationId xmlns:a16="http://schemas.microsoft.com/office/drawing/2014/main" id="{73D7B094-7FD7-ED68-DC6F-478F862FFCE5}"/>
              </a:ext>
            </a:extLst>
          </p:cNvPr>
          <p:cNvSpPr>
            <a:spLocks noChangeArrowheads="1"/>
          </p:cNvSpPr>
          <p:nvPr/>
        </p:nvSpPr>
        <p:spPr bwMode="auto">
          <a:xfrm>
            <a:off x="0" y="6172200"/>
            <a:ext cx="517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err="1">
                <a:solidFill>
                  <a:srgbClr val="373737"/>
                </a:solidFill>
                <a:latin typeface="Lato"/>
              </a:rPr>
              <a:t>Adaptado</a:t>
            </a:r>
            <a:r>
              <a:rPr lang="en-US" altLang="en-US" sz="2000" dirty="0">
                <a:solidFill>
                  <a:srgbClr val="373737"/>
                </a:solidFill>
                <a:latin typeface="Lato"/>
              </a:rPr>
              <a:t> de “The Bully-Free Classroom” Beane, Allan L (1999)</a:t>
            </a:r>
          </a:p>
        </p:txBody>
      </p:sp>
      <p:pic>
        <p:nvPicPr>
          <p:cNvPr id="2" name="Picture 1" descr="NewLogoFinal_LogoColor &amp;address.jpg">
            <a:extLst>
              <a:ext uri="{FF2B5EF4-FFF2-40B4-BE49-F238E27FC236}">
                <a16:creationId xmlns:a16="http://schemas.microsoft.com/office/drawing/2014/main" id="{A25D4ED8-8D5A-D658-0EBD-74119B176EDA}"/>
              </a:ext>
            </a:extLst>
          </p:cNvPr>
          <p:cNvPicPr>
            <a:picLocks noChangeAspect="1"/>
          </p:cNvPicPr>
          <p:nvPr/>
        </p:nvPicPr>
        <p:blipFill>
          <a:blip r:embed="rId9"/>
          <a:stretch>
            <a:fillRect/>
          </a:stretch>
        </p:blipFill>
        <p:spPr>
          <a:xfrm>
            <a:off x="7953372" y="5638800"/>
            <a:ext cx="1038228" cy="990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45" name="Group 14344">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4346" name="Straight Connector 14345">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347" name="Straight Connector 14346">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34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4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50" name="Isosceles Triangle 1434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5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5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5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54" name="Isosceles Triangle 1435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55" name="Isosceles Triangle 1435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4339" name="Rectangle 3078">
            <a:extLst>
              <a:ext uri="{FF2B5EF4-FFF2-40B4-BE49-F238E27FC236}">
                <a16:creationId xmlns:a16="http://schemas.microsoft.com/office/drawing/2014/main" id="{904DAD98-B856-B373-D1D9-F7611AEC85C8}"/>
              </a:ext>
            </a:extLst>
          </p:cNvPr>
          <p:cNvSpPr>
            <a:spLocks noChangeArrowheads="1"/>
          </p:cNvSpPr>
          <p:nvPr/>
        </p:nvSpPr>
        <p:spPr bwMode="auto">
          <a:xfrm>
            <a:off x="1474124" y="527188"/>
            <a:ext cx="644750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0"/>
              </a:spcBef>
              <a:spcAft>
                <a:spcPts val="600"/>
              </a:spcAft>
            </a:pPr>
            <a:r>
              <a:rPr lang="es-419" altLang="en-US" sz="3600" b="1" dirty="0">
                <a:solidFill>
                  <a:schemeClr val="accent1"/>
                </a:solidFill>
                <a:latin typeface="+mj-lt"/>
                <a:ea typeface="+mj-ea"/>
                <a:cs typeface="+mj-cs"/>
              </a:rPr>
              <a:t>Los Niños que Abusan</a:t>
            </a:r>
          </a:p>
        </p:txBody>
      </p:sp>
      <p:sp>
        <p:nvSpPr>
          <p:cNvPr id="14340" name="Rectangle 3079">
            <a:extLst>
              <a:ext uri="{FF2B5EF4-FFF2-40B4-BE49-F238E27FC236}">
                <a16:creationId xmlns:a16="http://schemas.microsoft.com/office/drawing/2014/main" id="{6257925B-D81C-4F3A-FD31-C6FDBF686C76}"/>
              </a:ext>
            </a:extLst>
          </p:cNvPr>
          <p:cNvSpPr>
            <a:spLocks noChangeArrowheads="1"/>
          </p:cNvSpPr>
          <p:nvPr/>
        </p:nvSpPr>
        <p:spPr bwMode="auto">
          <a:xfrm>
            <a:off x="4752215" y="2160588"/>
            <a:ext cx="2447987" cy="40878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Los </a:t>
            </a:r>
            <a:r>
              <a:rPr lang="es-419" altLang="en-US" i="1" dirty="0">
                <a:solidFill>
                  <a:schemeClr val="tx1">
                    <a:lumMod val="75000"/>
                    <a:lumOff val="25000"/>
                  </a:schemeClr>
                </a:solidFill>
                <a:latin typeface="+mn-lt"/>
              </a:rPr>
              <a:t>bullies</a:t>
            </a:r>
            <a:r>
              <a:rPr lang="es-419" altLang="en-US" dirty="0">
                <a:solidFill>
                  <a:schemeClr val="tx1">
                    <a:lumMod val="75000"/>
                    <a:lumOff val="25000"/>
                  </a:schemeClr>
                </a:solidFill>
                <a:latin typeface="+mn-lt"/>
              </a:rPr>
              <a:t> vienen en todas formas, tamaños, razas y sexo</a:t>
            </a: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“Your Child: Bully or Victim? Understanding and Ending Schoolyard Tyranny”</a:t>
            </a: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Peter Sheras, Ph. D., 2002</a:t>
            </a:r>
          </a:p>
          <a:p>
            <a:pPr>
              <a:spcBef>
                <a:spcPts val="1000"/>
              </a:spcBef>
              <a:buClr>
                <a:schemeClr val="accent1"/>
              </a:buClr>
              <a:buSzPct val="80000"/>
              <a:buFont typeface="Wingdings 3" charset="2"/>
              <a:buChar char=""/>
            </a:pPr>
            <a:endParaRPr lang="en-US" altLang="en-US" dirty="0">
              <a:solidFill>
                <a:schemeClr val="tx1">
                  <a:lumMod val="75000"/>
                  <a:lumOff val="25000"/>
                </a:schemeClr>
              </a:solidFill>
              <a:latin typeface="+mn-lt"/>
            </a:endParaRPr>
          </a:p>
        </p:txBody>
      </p:sp>
      <p:pic>
        <p:nvPicPr>
          <p:cNvPr id="3" name="Picture 2" descr="A child wearing glasses and a backpack&#10;&#10;Description automatically generated">
            <a:extLst>
              <a:ext uri="{FF2B5EF4-FFF2-40B4-BE49-F238E27FC236}">
                <a16:creationId xmlns:a16="http://schemas.microsoft.com/office/drawing/2014/main" id="{49E5A7DA-AC10-A865-B7E9-947F80EF963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294" r="5723"/>
          <a:stretch>
            <a:fillRect/>
          </a:stretch>
        </p:blipFill>
        <p:spPr>
          <a:xfrm>
            <a:off x="508000" y="2159331"/>
            <a:ext cx="4067572" cy="3882362"/>
          </a:xfrm>
          <a:prstGeom prst="rect">
            <a:avLst/>
          </a:prstGeom>
        </p:spPr>
      </p:pic>
      <p:pic>
        <p:nvPicPr>
          <p:cNvPr id="2" name="Picture 1" descr="NewLogoFinal_LogoColor &amp;address.jpg">
            <a:extLst>
              <a:ext uri="{FF2B5EF4-FFF2-40B4-BE49-F238E27FC236}">
                <a16:creationId xmlns:a16="http://schemas.microsoft.com/office/drawing/2014/main" id="{22ED7ABD-C877-B7C2-8800-BE7FFDC1DE3A}"/>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93" name="Group 1639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6394" name="Straight Connector 1639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395" name="Straight Connector 1639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39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9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98" name="Isosceles Triangle 1639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9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2" name="Isosceles Triangle 1640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403" name="Isosceles Triangle 1640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6387" name="Rectangle 9">
            <a:extLst>
              <a:ext uri="{FF2B5EF4-FFF2-40B4-BE49-F238E27FC236}">
                <a16:creationId xmlns:a16="http://schemas.microsoft.com/office/drawing/2014/main" id="{C301BA40-6DCC-25B1-86EB-1FCE23564461}"/>
              </a:ext>
            </a:extLst>
          </p:cNvPr>
          <p:cNvSpPr>
            <a:spLocks noChangeArrowheads="1"/>
          </p:cNvSpPr>
          <p:nvPr/>
        </p:nvSpPr>
        <p:spPr bwMode="auto">
          <a:xfrm>
            <a:off x="4152550" y="306388"/>
            <a:ext cx="280295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0"/>
              </a:spcBef>
              <a:spcAft>
                <a:spcPts val="600"/>
              </a:spcAft>
            </a:pPr>
            <a:r>
              <a:rPr lang="es-419" altLang="en-US" sz="3100" b="1" dirty="0">
                <a:solidFill>
                  <a:schemeClr val="accent1"/>
                </a:solidFill>
                <a:latin typeface="+mj-lt"/>
                <a:ea typeface="+mj-ea"/>
                <a:cs typeface="+mj-cs"/>
              </a:rPr>
              <a:t>Los Niños que son Victimas</a:t>
            </a:r>
          </a:p>
        </p:txBody>
      </p:sp>
      <p:sp>
        <p:nvSpPr>
          <p:cNvPr id="16388" name="Rectangle 10">
            <a:extLst>
              <a:ext uri="{FF2B5EF4-FFF2-40B4-BE49-F238E27FC236}">
                <a16:creationId xmlns:a16="http://schemas.microsoft.com/office/drawing/2014/main" id="{E34BAFE4-8450-D92C-D7AD-4BA58D922162}"/>
              </a:ext>
            </a:extLst>
          </p:cNvPr>
          <p:cNvSpPr>
            <a:spLocks noChangeArrowheads="1"/>
          </p:cNvSpPr>
          <p:nvPr/>
        </p:nvSpPr>
        <p:spPr bwMode="auto">
          <a:xfrm>
            <a:off x="3907172" y="2160589"/>
            <a:ext cx="3048329"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n-US" altLang="en-US">
                <a:solidFill>
                  <a:schemeClr val="tx1">
                    <a:lumMod val="75000"/>
                    <a:lumOff val="25000"/>
                  </a:schemeClr>
                </a:solidFill>
                <a:latin typeface="+mn-lt"/>
              </a:rPr>
              <a:t>Los niños que son abusados </a:t>
            </a:r>
            <a:r>
              <a:rPr lang="en-US" altLang="en-US" b="1">
                <a:solidFill>
                  <a:schemeClr val="tx1">
                    <a:lumMod val="75000"/>
                    <a:lumOff val="25000"/>
                  </a:schemeClr>
                </a:solidFill>
                <a:latin typeface="+mn-lt"/>
              </a:rPr>
              <a:t>no</a:t>
            </a:r>
            <a:r>
              <a:rPr lang="en-US" altLang="en-US">
                <a:solidFill>
                  <a:schemeClr val="tx1">
                    <a:lumMod val="75000"/>
                    <a:lumOff val="25000"/>
                  </a:schemeClr>
                </a:solidFill>
                <a:latin typeface="+mn-lt"/>
              </a:rPr>
              <a:t> son victimas, son blancos — los cuales pueden cambiar la situación con la ayuda de los padres y del personal de la escuela.</a:t>
            </a:r>
          </a:p>
        </p:txBody>
      </p:sp>
      <p:pic>
        <p:nvPicPr>
          <p:cNvPr id="3" name="Picture 2" descr="A person sitting on the floor with his head in his hands&#10;&#10;Description automatically generated">
            <a:extLst>
              <a:ext uri="{FF2B5EF4-FFF2-40B4-BE49-F238E27FC236}">
                <a16:creationId xmlns:a16="http://schemas.microsoft.com/office/drawing/2014/main" id="{24CF8168-0089-28FC-68FE-3C1518A0F2D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1036" r="19581" b="-2"/>
          <a:stretch>
            <a:fillRect/>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6405" name="Isosceles Triangle 1640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NewLogoFinal_LogoColor &amp;address.jpg">
            <a:extLst>
              <a:ext uri="{FF2B5EF4-FFF2-40B4-BE49-F238E27FC236}">
                <a16:creationId xmlns:a16="http://schemas.microsoft.com/office/drawing/2014/main" id="{2B6F5D11-604B-FA6D-D097-49105BE6CDC3}"/>
              </a:ext>
            </a:extLst>
          </p:cNvPr>
          <p:cNvPicPr>
            <a:picLocks noChangeAspect="1"/>
          </p:cNvPicPr>
          <p:nvPr/>
        </p:nvPicPr>
        <p:blipFill>
          <a:blip r:embed="rId5"/>
          <a:stretch>
            <a:fillRect/>
          </a:stretch>
        </p:blipFill>
        <p:spPr>
          <a:xfrm>
            <a:off x="7953372" y="5638800"/>
            <a:ext cx="1038228" cy="990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a:extLst>
              <a:ext uri="{FF2B5EF4-FFF2-40B4-BE49-F238E27FC236}">
                <a16:creationId xmlns:a16="http://schemas.microsoft.com/office/drawing/2014/main" id="{E6120A05-6B61-1220-705B-2AAA8FBD436B}"/>
              </a:ext>
            </a:extLst>
          </p:cNvPr>
          <p:cNvSpPr>
            <a:spLocks noGrp="1" noChangeArrowheads="1"/>
          </p:cNvSpPr>
          <p:nvPr>
            <p:ph type="title"/>
          </p:nvPr>
        </p:nvSpPr>
        <p:spPr bwMode="auto">
          <a:xfrm>
            <a:off x="1295400" y="457200"/>
            <a:ext cx="7648121" cy="109945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r>
              <a:rPr lang="es-ES" altLang="en-US" b="1" dirty="0">
                <a:latin typeface="Lato"/>
              </a:rPr>
              <a:t>Tipos de </a:t>
            </a:r>
            <a:r>
              <a:rPr lang="es-ES" altLang="en-US" b="1" i="1" dirty="0">
                <a:latin typeface="Lato"/>
              </a:rPr>
              <a:t>Bullying</a:t>
            </a:r>
            <a:r>
              <a:rPr lang="es-ES" altLang="en-US" b="1" dirty="0">
                <a:latin typeface="Lato"/>
              </a:rPr>
              <a:t>— Físico</a:t>
            </a:r>
            <a:endParaRPr lang="es-ES_tradnl" altLang="en-US" b="1" dirty="0"/>
          </a:p>
        </p:txBody>
      </p:sp>
      <p:graphicFrame>
        <p:nvGraphicFramePr>
          <p:cNvPr id="18438" name="Rectangle 3">
            <a:extLst>
              <a:ext uri="{FF2B5EF4-FFF2-40B4-BE49-F238E27FC236}">
                <a16:creationId xmlns:a16="http://schemas.microsoft.com/office/drawing/2014/main" id="{A2747733-C55D-1B87-3C51-7880FE624539}"/>
              </a:ext>
            </a:extLst>
          </p:cNvPr>
          <p:cNvGraphicFramePr>
            <a:graphicFrameLocks noGrp="1"/>
          </p:cNvGraphicFramePr>
          <p:nvPr>
            <p:ph idx="1"/>
            <p:extLst>
              <p:ext uri="{D42A27DB-BD31-4B8C-83A1-F6EECF244321}">
                <p14:modId xmlns:p14="http://schemas.microsoft.com/office/powerpoint/2010/main" val="1606119879"/>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NewLogoFinal_LogoColor &amp;address.jpg">
            <a:extLst>
              <a:ext uri="{FF2B5EF4-FFF2-40B4-BE49-F238E27FC236}">
                <a16:creationId xmlns:a16="http://schemas.microsoft.com/office/drawing/2014/main" id="{4A17CFCC-37DB-A562-7B87-A4C5BD331CDD}"/>
              </a:ext>
            </a:extLst>
          </p:cNvPr>
          <p:cNvPicPr>
            <a:picLocks noChangeAspect="1"/>
          </p:cNvPicPr>
          <p:nvPr/>
        </p:nvPicPr>
        <p:blipFill>
          <a:blip r:embed="rId8"/>
          <a:stretch>
            <a:fillRect/>
          </a:stretch>
        </p:blipFill>
        <p:spPr>
          <a:xfrm>
            <a:off x="8001000" y="6042025"/>
            <a:ext cx="1038228" cy="990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5">
            <a:extLst>
              <a:ext uri="{FF2B5EF4-FFF2-40B4-BE49-F238E27FC236}">
                <a16:creationId xmlns:a16="http://schemas.microsoft.com/office/drawing/2014/main" id="{FC446BA7-1F0D-03B5-590C-37318D25599A}"/>
              </a:ext>
            </a:extLst>
          </p:cNvPr>
          <p:cNvSpPr>
            <a:spLocks noChangeArrowheads="1"/>
          </p:cNvSpPr>
          <p:nvPr/>
        </p:nvSpPr>
        <p:spPr bwMode="auto">
          <a:xfrm>
            <a:off x="1348249" y="381000"/>
            <a:ext cx="6447501" cy="1320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0"/>
              </a:spcBef>
              <a:spcAft>
                <a:spcPts val="600"/>
              </a:spcAft>
            </a:pPr>
            <a:r>
              <a:rPr lang="es-419" altLang="en-US" sz="3600" b="1" dirty="0">
                <a:solidFill>
                  <a:schemeClr val="accent1"/>
                </a:solidFill>
                <a:latin typeface="+mj-lt"/>
                <a:ea typeface="+mj-ea"/>
                <a:cs typeface="+mj-cs"/>
              </a:rPr>
              <a:t>Tipos de </a:t>
            </a:r>
            <a:r>
              <a:rPr lang="es-419" altLang="en-US" sz="3600" b="1" i="1" dirty="0">
                <a:solidFill>
                  <a:schemeClr val="accent1"/>
                </a:solidFill>
                <a:latin typeface="+mj-lt"/>
                <a:ea typeface="+mj-ea"/>
                <a:cs typeface="+mj-cs"/>
              </a:rPr>
              <a:t>Bullying </a:t>
            </a:r>
            <a:r>
              <a:rPr lang="es-419" altLang="en-US" sz="3600" b="1" dirty="0">
                <a:solidFill>
                  <a:schemeClr val="accent1"/>
                </a:solidFill>
                <a:latin typeface="+mj-lt"/>
                <a:ea typeface="+mj-ea"/>
                <a:cs typeface="+mj-cs"/>
              </a:rPr>
              <a:t>— Verbal</a:t>
            </a:r>
          </a:p>
        </p:txBody>
      </p:sp>
      <p:sp>
        <p:nvSpPr>
          <p:cNvPr id="20484" name="Rectangle 6">
            <a:extLst>
              <a:ext uri="{FF2B5EF4-FFF2-40B4-BE49-F238E27FC236}">
                <a16:creationId xmlns:a16="http://schemas.microsoft.com/office/drawing/2014/main" id="{2FDDC9FB-879F-C3EA-442E-C2D78166C007}"/>
              </a:ext>
            </a:extLst>
          </p:cNvPr>
          <p:cNvSpPr>
            <a:spLocks noChangeArrowheads="1"/>
          </p:cNvSpPr>
          <p:nvPr/>
        </p:nvSpPr>
        <p:spPr bwMode="auto">
          <a:xfrm>
            <a:off x="1447800" y="1828800"/>
            <a:ext cx="6447501" cy="38807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tabLst>
                <a:tab pos="228600" algn="l"/>
              </a:tabLst>
              <a:defRPr>
                <a:solidFill>
                  <a:schemeClr val="tx1"/>
                </a:solidFill>
                <a:latin typeface="Arial" panose="020B0604020202020204" pitchFamily="34" charset="0"/>
              </a:defRPr>
            </a:lvl1pPr>
            <a:lvl2pPr marL="742950" indent="-285750">
              <a:tabLst>
                <a:tab pos="228600" algn="l"/>
              </a:tabLst>
              <a:defRPr>
                <a:solidFill>
                  <a:schemeClr val="tx1"/>
                </a:solidFill>
                <a:latin typeface="Arial" panose="020B0604020202020204" pitchFamily="34" charset="0"/>
              </a:defRPr>
            </a:lvl2pPr>
            <a:lvl3pPr marL="1143000" indent="-228600">
              <a:tabLst>
                <a:tab pos="228600" algn="l"/>
              </a:tabLst>
              <a:defRPr>
                <a:solidFill>
                  <a:schemeClr val="tx1"/>
                </a:solidFill>
                <a:latin typeface="Arial" panose="020B0604020202020204" pitchFamily="34" charset="0"/>
              </a:defRPr>
            </a:lvl3pPr>
            <a:lvl4pPr marL="1600200" indent="-228600">
              <a:tabLst>
                <a:tab pos="228600" algn="l"/>
              </a:tabLst>
              <a:defRPr>
                <a:solidFill>
                  <a:schemeClr val="tx1"/>
                </a:solidFill>
                <a:latin typeface="Arial" panose="020B0604020202020204" pitchFamily="34" charset="0"/>
              </a:defRPr>
            </a:lvl4pPr>
            <a:lvl5pPr marL="2057400" indent="-22860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spcBef>
                <a:spcPts val="1000"/>
              </a:spcBef>
              <a:buClr>
                <a:schemeClr val="accent1"/>
              </a:buClr>
              <a:buSzPct val="80000"/>
              <a:buFont typeface="Wingdings 3" charset="2"/>
              <a:buChar char=""/>
            </a:pPr>
            <a:r>
              <a:rPr lang="en-US" altLang="en-US" dirty="0">
                <a:solidFill>
                  <a:schemeClr val="tx1">
                    <a:lumMod val="75000"/>
                    <a:lumOff val="25000"/>
                  </a:schemeClr>
                </a:solidFill>
                <a:latin typeface="+mn-lt"/>
              </a:rPr>
              <a:t> </a:t>
            </a:r>
            <a:r>
              <a:rPr lang="es-419" altLang="en-US" dirty="0">
                <a:solidFill>
                  <a:schemeClr val="tx1">
                    <a:lumMod val="75000"/>
                    <a:lumOff val="25000"/>
                  </a:schemeClr>
                </a:solidFill>
                <a:latin typeface="+mn-lt"/>
              </a:rPr>
              <a:t>Bromear con el intento de herir/lastimar</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Insultar con apodos</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Amenazar hacia la víctima</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Intimidar</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Chistear, cuentos o expresiones despectivas acerca de las diferencias del otro</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Chismar</a:t>
            </a:r>
            <a:endParaRPr lang="es-419" altLang="en-US" dirty="0">
              <a:solidFill>
                <a:schemeClr val="tx1">
                  <a:lumMod val="75000"/>
                  <a:lumOff val="25000"/>
                </a:schemeClr>
              </a:solidFill>
              <a:latin typeface="+mn-lt"/>
              <a:sym typeface="Symbol" panose="05050102010706020507" pitchFamily="18" charset="2"/>
            </a:endParaRPr>
          </a:p>
          <a:p>
            <a:pPr>
              <a:spcBef>
                <a:spcPts val="1000"/>
              </a:spcBef>
              <a:buClr>
                <a:schemeClr val="accent1"/>
              </a:buClr>
              <a:buSzPct val="80000"/>
              <a:buFont typeface="Wingdings 3" charset="2"/>
              <a:buChar char=""/>
            </a:pPr>
            <a:r>
              <a:rPr lang="es-419" altLang="en-US" dirty="0">
                <a:solidFill>
                  <a:schemeClr val="tx1">
                    <a:lumMod val="75000"/>
                    <a:lumOff val="25000"/>
                  </a:schemeClr>
                </a:solidFill>
                <a:latin typeface="+mn-lt"/>
              </a:rPr>
              <a:t> Diseminar rumores que hieren la reputación </a:t>
            </a:r>
          </a:p>
        </p:txBody>
      </p:sp>
      <p:pic>
        <p:nvPicPr>
          <p:cNvPr id="2" name="Picture 1" descr="NewLogoFinal_LogoColor &amp;address.jpg">
            <a:extLst>
              <a:ext uri="{FF2B5EF4-FFF2-40B4-BE49-F238E27FC236}">
                <a16:creationId xmlns:a16="http://schemas.microsoft.com/office/drawing/2014/main" id="{5984C50F-2C94-9506-3FC4-93F8EEA094BB}"/>
              </a:ext>
            </a:extLst>
          </p:cNvPr>
          <p:cNvPicPr>
            <a:picLocks noChangeAspect="1"/>
          </p:cNvPicPr>
          <p:nvPr/>
        </p:nvPicPr>
        <p:blipFill>
          <a:blip r:embed="rId3"/>
          <a:stretch>
            <a:fillRect/>
          </a:stretch>
        </p:blipFill>
        <p:spPr>
          <a:xfrm>
            <a:off x="7953372" y="5638800"/>
            <a:ext cx="1038228" cy="990600"/>
          </a:xfrm>
          <a:prstGeom prst="rect">
            <a:avLst/>
          </a:prstGeom>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20107</TotalTime>
  <Words>7509</Words>
  <Application>Microsoft Office PowerPoint</Application>
  <PresentationFormat>Letter Paper (8.5x11 in)</PresentationFormat>
  <Paragraphs>697</Paragraphs>
  <Slides>28</Slides>
  <Notes>28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Arial</vt:lpstr>
      <vt:lpstr>Lato</vt:lpstr>
      <vt:lpstr>Symbol</vt:lpstr>
      <vt:lpstr>Times New Roman</vt:lpstr>
      <vt:lpstr>Trebuchet MS</vt:lpstr>
      <vt:lpstr>Wingdings 3</vt:lpstr>
      <vt:lpstr>Facet</vt:lpstr>
      <vt:lpstr>¿Es Su Hijo víctima de acoso escolar?</vt:lpstr>
      <vt:lpstr>PowerPoint Presentation</vt:lpstr>
      <vt:lpstr>Definiendo la Conducta de Bullying</vt:lpstr>
      <vt:lpstr>Definiendo el Acoso  por Discapacidad</vt:lpstr>
      <vt:lpstr>Creencias Comunes  Acerca de Bullying</vt:lpstr>
      <vt:lpstr>PowerPoint Presentation</vt:lpstr>
      <vt:lpstr>PowerPoint Presentation</vt:lpstr>
      <vt:lpstr>Tipos de Bullying— Físico</vt:lpstr>
      <vt:lpstr>PowerPoint Presentation</vt:lpstr>
      <vt:lpstr>PowerPoint Presentation</vt:lpstr>
      <vt:lpstr>Tipos de Bullying — Sexual</vt:lpstr>
      <vt:lpstr>Planeando con Anticipación</vt:lpstr>
      <vt:lpstr>PowerPoint Presentation</vt:lpstr>
      <vt:lpstr>PowerPoint Presentation</vt:lpstr>
      <vt:lpstr>PowerPoint Presentation</vt:lpstr>
      <vt:lpstr>PowerPoint Presentation</vt:lpstr>
      <vt:lpstr>PowerPoint Presentation</vt:lpstr>
      <vt:lpstr>Animé la Participación del Grupo</vt:lpstr>
      <vt:lpstr>Participe en la Escuela</vt:lpstr>
      <vt:lpstr> </vt:lpstr>
      <vt:lpstr>PowerPoint Presentation</vt:lpstr>
      <vt:lpstr>PowerPoint Presentation</vt:lpstr>
      <vt:lpstr>PowerPoint Presentation</vt:lpstr>
      <vt:lpstr>Mantener un Registro</vt:lpstr>
      <vt:lpstr>Notificando a los Administradores de las Escuelas</vt:lpstr>
      <vt:lpstr>Los Padres son los Mejores Abogados de sus Hijos</vt:lpstr>
      <vt:lpstr>Cómo presentar una queja</vt:lpstr>
      <vt:lpstr>            ¡Es todo por hoy!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Nathaly Silva</dc:creator>
  <cp:lastModifiedBy>Nathaly Silva</cp:lastModifiedBy>
  <cp:revision>1211</cp:revision>
  <dcterms:modified xsi:type="dcterms:W3CDTF">2025-09-11T16:36:53Z</dcterms:modified>
</cp:coreProperties>
</file>